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handoutMasterIdLst>
    <p:handoutMasterId r:id="rId25"/>
  </p:handoutMasterIdLst>
  <p:sldIdLst>
    <p:sldId id="259" r:id="rId3"/>
    <p:sldId id="260" r:id="rId4"/>
    <p:sldId id="329" r:id="rId5"/>
    <p:sldId id="262" r:id="rId6"/>
    <p:sldId id="330" r:id="rId7"/>
    <p:sldId id="331" r:id="rId8"/>
    <p:sldId id="332" r:id="rId9"/>
    <p:sldId id="335" r:id="rId10"/>
    <p:sldId id="321" r:id="rId11"/>
    <p:sldId id="333" r:id="rId12"/>
    <p:sldId id="334" r:id="rId13"/>
    <p:sldId id="336" r:id="rId14"/>
    <p:sldId id="337" r:id="rId15"/>
    <p:sldId id="338" r:id="rId16"/>
    <p:sldId id="339" r:id="rId17"/>
    <p:sldId id="340" r:id="rId18"/>
    <p:sldId id="341" r:id="rId19"/>
    <p:sldId id="342" r:id="rId20"/>
    <p:sldId id="343" r:id="rId21"/>
    <p:sldId id="344" r:id="rId22"/>
    <p:sldId id="345" r:id="rId23"/>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32"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5/16/2008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58888" y="720725"/>
            <a:ext cx="4802187" cy="3600450"/>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Commissions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Agents and Customers</a:t>
            </a:r>
            <a:endParaRPr lang="en-US" dirty="0"/>
          </a:p>
        </p:txBody>
      </p:sp>
      <p:pic>
        <p:nvPicPr>
          <p:cNvPr id="7170" name="Picture 2"/>
          <p:cNvPicPr>
            <a:picLocks noChangeAspect="1" noChangeArrowheads="1"/>
          </p:cNvPicPr>
          <p:nvPr/>
        </p:nvPicPr>
        <p:blipFill>
          <a:blip r:embed="rId2"/>
          <a:srcRect t="12403" r="18125" b="6977"/>
          <a:stretch>
            <a:fillRect/>
          </a:stretch>
        </p:blipFill>
        <p:spPr bwMode="auto">
          <a:xfrm>
            <a:off x="990600" y="1981200"/>
            <a:ext cx="7086600" cy="42195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Agents and Customers</a:t>
            </a:r>
            <a:endParaRPr lang="en-US" dirty="0"/>
          </a:p>
        </p:txBody>
      </p:sp>
      <p:sp>
        <p:nvSpPr>
          <p:cNvPr id="11" name="TextBox 10"/>
          <p:cNvSpPr txBox="1"/>
          <p:nvPr/>
        </p:nvSpPr>
        <p:spPr>
          <a:xfrm>
            <a:off x="304800" y="1828800"/>
            <a:ext cx="8534400" cy="310854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Agents that are to receive commission for a sale to a customer, should be added to the customer record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Commissions relate to specific branch.  If multiple branches exist for a customer, all branches that are to receive commissions need to have agents added.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Agents are related to customers in the Customer module using the Add Agent action.  Multiple agents may be added to the same customer in cases where a split commission is to take place.  Agents can also be related to customer in the Commission Agents module using the Add Customer action.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a:t>
            </a:r>
            <a:r>
              <a:rPr lang="en-US" sz="1400" b="1" dirty="0" smtClean="0">
                <a:solidFill>
                  <a:schemeClr val="tx1"/>
                </a:solidFill>
              </a:rPr>
              <a:t>Default </a:t>
            </a:r>
            <a:r>
              <a:rPr lang="en-US" sz="1400" b="1" dirty="0" smtClean="0">
                <a:solidFill>
                  <a:schemeClr val="tx1"/>
                </a:solidFill>
              </a:rPr>
              <a:t>P</a:t>
            </a:r>
            <a:r>
              <a:rPr lang="en-US" sz="1400" b="1" dirty="0" smtClean="0">
                <a:solidFill>
                  <a:schemeClr val="tx1"/>
                </a:solidFill>
              </a:rPr>
              <a:t>ercentage </a:t>
            </a:r>
            <a:r>
              <a:rPr lang="en-US" sz="1400" dirty="0" smtClean="0">
                <a:solidFill>
                  <a:schemeClr val="tx1"/>
                </a:solidFill>
              </a:rPr>
              <a:t>for each agent added refers to the percentage of the calculated commission that the agent is to receive.</a:t>
            </a:r>
          </a:p>
          <a:p>
            <a:pPr lvl="1">
              <a:buFont typeface="Arial" pitchFamily="34" charset="0"/>
              <a:buChar char="•"/>
            </a:pPr>
            <a:endParaRPr lang="en-US" sz="1400" dirty="0" smtClean="0">
              <a:solidFill>
                <a:schemeClr val="tx1"/>
              </a:solidFill>
            </a:endParaRPr>
          </a:p>
          <a:p>
            <a:pPr lvl="1">
              <a:buFont typeface="Arial" pitchFamily="34" charset="0"/>
              <a:buChar char="•"/>
            </a:pPr>
            <a:r>
              <a:rPr lang="en-US" sz="1400" dirty="0" smtClean="0">
                <a:solidFill>
                  <a:schemeClr val="tx1"/>
                </a:solidFill>
              </a:rPr>
              <a:t> </a:t>
            </a:r>
            <a:r>
              <a:rPr lang="en-US" sz="1400" dirty="0" err="1" smtClean="0">
                <a:solidFill>
                  <a:schemeClr val="tx1"/>
                </a:solidFill>
              </a:rPr>
              <a:t>eg</a:t>
            </a:r>
            <a:r>
              <a:rPr lang="en-US" sz="1400" dirty="0" smtClean="0">
                <a:solidFill>
                  <a:schemeClr val="tx1"/>
                </a:solidFill>
              </a:rPr>
              <a:t> If 2 reps are used and they are to split the commission 60/40, 1 rep would have a default Percentage of 60% and the other would be 40%.  </a:t>
            </a:r>
          </a:p>
        </p:txBody>
      </p:sp>
      <p:sp>
        <p:nvSpPr>
          <p:cNvPr id="6" name="TextBox 5"/>
          <p:cNvSpPr txBox="1"/>
          <p:nvPr/>
        </p:nvSpPr>
        <p:spPr>
          <a:xfrm>
            <a:off x="304800" y="5181600"/>
            <a:ext cx="8610600" cy="954107"/>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When multiple agents are added to a customer the system default is to set the default percentage to 100%.  Use the Commission Setup option </a:t>
            </a:r>
            <a:r>
              <a:rPr lang="en-US" sz="1400" b="1" dirty="0" smtClean="0">
                <a:solidFill>
                  <a:schemeClr val="tx1"/>
                </a:solidFill>
              </a:rPr>
              <a:t>The first agent will receive 100%  and then all subsequent agents for a customer  wil</a:t>
            </a:r>
            <a:r>
              <a:rPr lang="en-US" sz="1400" b="1" dirty="0" smtClean="0">
                <a:solidFill>
                  <a:schemeClr val="tx1"/>
                </a:solidFill>
              </a:rPr>
              <a:t>l receive  0% by default with this profile enabled </a:t>
            </a:r>
            <a:r>
              <a:rPr lang="en-US" sz="1400" dirty="0" smtClean="0">
                <a:solidFill>
                  <a:schemeClr val="tx1"/>
                </a:solidFill>
              </a:rPr>
              <a:t>to have only the first agent default to 100% and have all others have a default percentage of 0%.</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Order Commission</a:t>
            </a:r>
            <a:endParaRPr lang="en-US" dirty="0"/>
          </a:p>
        </p:txBody>
      </p:sp>
      <p:pic>
        <p:nvPicPr>
          <p:cNvPr id="9218" name="Picture 2"/>
          <p:cNvPicPr>
            <a:picLocks noChangeAspect="1" noChangeArrowheads="1"/>
          </p:cNvPicPr>
          <p:nvPr/>
        </p:nvPicPr>
        <p:blipFill>
          <a:blip r:embed="rId2"/>
          <a:srcRect r="25841" b="17351"/>
          <a:stretch>
            <a:fillRect/>
          </a:stretch>
        </p:blipFill>
        <p:spPr bwMode="auto">
          <a:xfrm>
            <a:off x="457200" y="1905000"/>
            <a:ext cx="4038600" cy="2971800"/>
          </a:xfrm>
          <a:prstGeom prst="rect">
            <a:avLst/>
          </a:prstGeom>
          <a:noFill/>
          <a:ln w="9525">
            <a:noFill/>
            <a:miter lim="800000"/>
            <a:headEnd/>
            <a:tailEnd/>
          </a:ln>
          <a:effectLst/>
        </p:spPr>
      </p:pic>
      <p:pic>
        <p:nvPicPr>
          <p:cNvPr id="9219" name="Picture 3"/>
          <p:cNvPicPr>
            <a:picLocks noChangeAspect="1" noChangeArrowheads="1"/>
          </p:cNvPicPr>
          <p:nvPr/>
        </p:nvPicPr>
        <p:blipFill>
          <a:blip r:embed="rId3"/>
          <a:srcRect t="12791" r="18125" b="38630"/>
          <a:stretch>
            <a:fillRect/>
          </a:stretch>
        </p:blipFill>
        <p:spPr bwMode="auto">
          <a:xfrm>
            <a:off x="2819400" y="4114800"/>
            <a:ext cx="6159230" cy="220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Order Commission</a:t>
            </a:r>
            <a:endParaRPr lang="en-US" dirty="0"/>
          </a:p>
        </p:txBody>
      </p:sp>
      <p:sp>
        <p:nvSpPr>
          <p:cNvPr id="11" name="TextBox 10"/>
          <p:cNvSpPr txBox="1"/>
          <p:nvPr/>
        </p:nvSpPr>
        <p:spPr>
          <a:xfrm>
            <a:off x="457200" y="1752600"/>
            <a:ext cx="8534400" cy="523220"/>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a:t>
            </a:r>
            <a:r>
              <a:rPr lang="en-US" sz="1400" dirty="0" smtClean="0">
                <a:solidFill>
                  <a:schemeClr val="tx1"/>
                </a:solidFill>
              </a:rPr>
              <a:t>To use commissions, the Sales Orders system option for </a:t>
            </a:r>
            <a:r>
              <a:rPr lang="en-US" sz="1400" b="1" dirty="0" smtClean="0">
                <a:solidFill>
                  <a:schemeClr val="tx1"/>
                </a:solidFill>
              </a:rPr>
              <a:t>Use Commissions on Sales Orders</a:t>
            </a:r>
            <a:r>
              <a:rPr lang="en-US" sz="1400" dirty="0" smtClean="0">
                <a:solidFill>
                  <a:schemeClr val="tx1"/>
                </a:solidFill>
              </a:rPr>
              <a:t> must be set to Y and activated  </a:t>
            </a:r>
            <a:endParaRPr lang="en-US" sz="1400" dirty="0" smtClean="0">
              <a:solidFill>
                <a:schemeClr val="tx1"/>
              </a:solidFill>
            </a:endParaRPr>
          </a:p>
        </p:txBody>
      </p:sp>
      <p:sp>
        <p:nvSpPr>
          <p:cNvPr id="8" name="TextBox 7"/>
          <p:cNvSpPr txBox="1"/>
          <p:nvPr/>
        </p:nvSpPr>
        <p:spPr>
          <a:xfrm>
            <a:off x="457200" y="2514600"/>
            <a:ext cx="8534400" cy="310854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Sales Order line items are added using the Add item action in the Sales Order module</a:t>
            </a:r>
            <a:r>
              <a:rPr lang="en-US" sz="1400" dirty="0" smtClean="0">
                <a:solidFill>
                  <a:schemeClr val="tx1"/>
                </a:solidFill>
              </a:rPr>
              <a:t>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If the product/sundry commission group for the item added to the sales order and the customer commission class for the customer exist in the commission set-up then a commission line item will be added on the commission tab</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When multiple agents exist for the same sales order, commissions will be grouped by agent.  When each agent is expanded, all commission lines can be viewed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To change commission details, modify the commission line item.  The agent, or rate may be changed.  The commission value will be updated based on the rate change.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To add a commission line to an item that is not found in the set-up module right click on the sales order line and select the action Add Commission for line.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Order Commission</a:t>
            </a:r>
            <a:endParaRPr lang="en-US" dirty="0"/>
          </a:p>
        </p:txBody>
      </p:sp>
      <p:sp>
        <p:nvSpPr>
          <p:cNvPr id="11" name="TextBox 10"/>
          <p:cNvSpPr txBox="1"/>
          <p:nvPr/>
        </p:nvSpPr>
        <p:spPr>
          <a:xfrm>
            <a:off x="457200" y="1752600"/>
            <a:ext cx="8534400" cy="738664"/>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Free Text items by default will </a:t>
            </a:r>
            <a:r>
              <a:rPr lang="en-US" sz="1400" dirty="0" smtClean="0">
                <a:solidFill>
                  <a:schemeClr val="tx1"/>
                </a:solidFill>
              </a:rPr>
              <a:t>not have commission line items generated. </a:t>
            </a:r>
            <a:r>
              <a:rPr lang="en-US" sz="1400" dirty="0" smtClean="0">
                <a:solidFill>
                  <a:schemeClr val="tx1"/>
                </a:solidFill>
              </a:rPr>
              <a:t>Use the Commission Setup option </a:t>
            </a:r>
            <a:r>
              <a:rPr lang="en-US" sz="1400" b="1" dirty="0" smtClean="0">
                <a:solidFill>
                  <a:schemeClr val="tx1"/>
                </a:solidFill>
              </a:rPr>
              <a:t>Set a commission rate to use for free text sales order items</a:t>
            </a:r>
            <a:r>
              <a:rPr lang="en-US" sz="1400" dirty="0" smtClean="0">
                <a:solidFill>
                  <a:schemeClr val="tx1"/>
                </a:solidFill>
              </a:rPr>
              <a:t> to specify the commission percentage that all free text items will receive when created.    </a:t>
            </a:r>
            <a:endParaRPr lang="en-US" sz="1400" dirty="0" smtClean="0">
              <a:solidFill>
                <a:schemeClr val="tx1"/>
              </a:solidFill>
            </a:endParaRPr>
          </a:p>
        </p:txBody>
      </p:sp>
      <p:sp>
        <p:nvSpPr>
          <p:cNvPr id="9" name="TextBox 8"/>
          <p:cNvSpPr txBox="1"/>
          <p:nvPr/>
        </p:nvSpPr>
        <p:spPr>
          <a:xfrm>
            <a:off x="457200" y="2743200"/>
            <a:ext cx="8534400" cy="738664"/>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Freight items by default will </a:t>
            </a:r>
            <a:r>
              <a:rPr lang="en-US" sz="1400" dirty="0" smtClean="0">
                <a:solidFill>
                  <a:schemeClr val="tx1"/>
                </a:solidFill>
              </a:rPr>
              <a:t>not have commission line items generated. </a:t>
            </a:r>
            <a:r>
              <a:rPr lang="en-US" sz="1400" dirty="0" smtClean="0">
                <a:solidFill>
                  <a:schemeClr val="tx1"/>
                </a:solidFill>
              </a:rPr>
              <a:t>Use the Commission Setup option </a:t>
            </a:r>
            <a:r>
              <a:rPr lang="en-US" sz="1400" b="1" dirty="0" smtClean="0">
                <a:solidFill>
                  <a:schemeClr val="tx1"/>
                </a:solidFill>
              </a:rPr>
              <a:t>Set a commission rate to use for freight sales order items</a:t>
            </a:r>
            <a:r>
              <a:rPr lang="en-US" sz="1400" dirty="0" smtClean="0">
                <a:solidFill>
                  <a:schemeClr val="tx1"/>
                </a:solidFill>
              </a:rPr>
              <a:t> to specify the commission percentage that all freight items will receive when created.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Invoice Commission</a:t>
            </a:r>
            <a:endParaRPr lang="en-US" dirty="0"/>
          </a:p>
        </p:txBody>
      </p:sp>
      <p:pic>
        <p:nvPicPr>
          <p:cNvPr id="10242" name="Picture 2"/>
          <p:cNvPicPr>
            <a:picLocks noChangeAspect="1" noChangeArrowheads="1"/>
          </p:cNvPicPr>
          <p:nvPr/>
        </p:nvPicPr>
        <p:blipFill>
          <a:blip r:embed="rId2"/>
          <a:srcRect t="12403" r="18750" b="43152"/>
          <a:stretch>
            <a:fillRect/>
          </a:stretch>
        </p:blipFill>
        <p:spPr bwMode="auto">
          <a:xfrm>
            <a:off x="228600" y="2286000"/>
            <a:ext cx="8686800" cy="287332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Invoice Commission</a:t>
            </a:r>
            <a:endParaRPr lang="en-US" dirty="0"/>
          </a:p>
        </p:txBody>
      </p:sp>
      <p:sp>
        <p:nvSpPr>
          <p:cNvPr id="8" name="TextBox 7"/>
          <p:cNvSpPr txBox="1"/>
          <p:nvPr/>
        </p:nvSpPr>
        <p:spPr>
          <a:xfrm>
            <a:off x="304800" y="1828800"/>
            <a:ext cx="8534400" cy="3323987"/>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Commissions that have been created in Sales Orders will automatically populate the Commission Tab in Sales Invoices.  Once the sales order has been invoiced, any modifications needed for the commission must be done to the invoice.  The sales order commission line items can no longer be modified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To change commission details, modify the commission line item.  The agent, or rate may be changed.  The commission value will be updated based on the rate change.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To add a commission line to an item that requires commission right click on the sales invoice line and select the action Add Commission for line.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Manual invoices created in the Sales Invoice module will automatically add commissions for any sundries set-up in the commission set-up.</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Credits that are created and related to an invoice item where a commission was generated, will generate a negative commission line item.</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Sales Invoice Commission</a:t>
            </a:r>
            <a:endParaRPr lang="en-US" dirty="0"/>
          </a:p>
        </p:txBody>
      </p:sp>
      <p:sp>
        <p:nvSpPr>
          <p:cNvPr id="10" name="TextBox 9"/>
          <p:cNvSpPr txBox="1"/>
          <p:nvPr/>
        </p:nvSpPr>
        <p:spPr>
          <a:xfrm>
            <a:off x="304800" y="2057400"/>
            <a:ext cx="8534400" cy="1169551"/>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Free Text items for manual invoices, by default, will </a:t>
            </a:r>
            <a:r>
              <a:rPr lang="en-US" sz="1400" dirty="0" smtClean="0">
                <a:solidFill>
                  <a:schemeClr val="tx1"/>
                </a:solidFill>
              </a:rPr>
              <a:t>not have commission line items generated. </a:t>
            </a:r>
            <a:r>
              <a:rPr lang="en-US" sz="1400" dirty="0" smtClean="0">
                <a:solidFill>
                  <a:schemeClr val="tx1"/>
                </a:solidFill>
              </a:rPr>
              <a:t>Use the Commission Setup option </a:t>
            </a:r>
            <a:r>
              <a:rPr lang="en-US" sz="1400" b="1" dirty="0" smtClean="0">
                <a:solidFill>
                  <a:schemeClr val="tx1"/>
                </a:solidFill>
              </a:rPr>
              <a:t>Set a commission rate to use for free text sales invoice items</a:t>
            </a:r>
            <a:r>
              <a:rPr lang="en-US" sz="1400" dirty="0" smtClean="0">
                <a:solidFill>
                  <a:schemeClr val="tx1"/>
                </a:solidFill>
              </a:rPr>
              <a:t> to specify the commission percentage that all free text items will receive when created.  When credits are created, </a:t>
            </a:r>
            <a:r>
              <a:rPr lang="en-US" sz="1400" dirty="0" smtClean="0">
                <a:solidFill>
                  <a:schemeClr val="tx1"/>
                </a:solidFill>
              </a:rPr>
              <a:t>negative commissions will also be generated for all free text items on the invoice, regardless of if they are related to an invoice where commission is generated.</a:t>
            </a:r>
            <a:r>
              <a:rPr lang="en-US" sz="1400" dirty="0" smtClean="0">
                <a:solidFill>
                  <a:schemeClr val="tx1"/>
                </a:solidFill>
              </a:rPr>
              <a:t>   </a:t>
            </a:r>
            <a:endParaRPr lang="en-US" sz="1400" dirty="0" smtClean="0">
              <a:solidFill>
                <a:schemeClr val="tx1"/>
              </a:solidFill>
            </a:endParaRPr>
          </a:p>
        </p:txBody>
      </p:sp>
      <p:sp>
        <p:nvSpPr>
          <p:cNvPr id="12" name="TextBox 11"/>
          <p:cNvSpPr txBox="1"/>
          <p:nvPr/>
        </p:nvSpPr>
        <p:spPr>
          <a:xfrm>
            <a:off x="304800" y="3810000"/>
            <a:ext cx="8534400" cy="738664"/>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SYSTEM SETTING: Freight items for manual invoices, by default, will </a:t>
            </a:r>
            <a:r>
              <a:rPr lang="en-US" sz="1400" dirty="0" smtClean="0">
                <a:solidFill>
                  <a:schemeClr val="tx1"/>
                </a:solidFill>
              </a:rPr>
              <a:t>not have commission line items generated. </a:t>
            </a:r>
            <a:r>
              <a:rPr lang="en-US" sz="1400" dirty="0" smtClean="0">
                <a:solidFill>
                  <a:schemeClr val="tx1"/>
                </a:solidFill>
              </a:rPr>
              <a:t>Use the Commission Setup option </a:t>
            </a:r>
            <a:r>
              <a:rPr lang="en-US" sz="1400" b="1" dirty="0" smtClean="0">
                <a:solidFill>
                  <a:schemeClr val="tx1"/>
                </a:solidFill>
              </a:rPr>
              <a:t>Set a commission rate to use for freight sales invoice items</a:t>
            </a:r>
            <a:r>
              <a:rPr lang="en-US" sz="1400" dirty="0" smtClean="0">
                <a:solidFill>
                  <a:schemeClr val="tx1"/>
                </a:solidFill>
              </a:rPr>
              <a:t> to specify the commission percentage that all freight items will receive when created.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Commission Payment</a:t>
            </a:r>
            <a:endParaRPr lang="en-US" dirty="0"/>
          </a:p>
        </p:txBody>
      </p:sp>
      <p:pic>
        <p:nvPicPr>
          <p:cNvPr id="11266" name="Picture 2"/>
          <p:cNvPicPr>
            <a:picLocks noChangeAspect="1" noChangeArrowheads="1"/>
          </p:cNvPicPr>
          <p:nvPr/>
        </p:nvPicPr>
        <p:blipFill>
          <a:blip r:embed="rId2"/>
          <a:srcRect t="11605" r="1754" b="2806"/>
          <a:stretch>
            <a:fillRect/>
          </a:stretch>
        </p:blipFill>
        <p:spPr bwMode="auto">
          <a:xfrm>
            <a:off x="914400" y="2057400"/>
            <a:ext cx="7620000" cy="40141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Commission Payments</a:t>
            </a:r>
            <a:endParaRPr lang="en-US" dirty="0"/>
          </a:p>
        </p:txBody>
      </p:sp>
      <p:sp>
        <p:nvSpPr>
          <p:cNvPr id="8" name="TextBox 7"/>
          <p:cNvSpPr txBox="1"/>
          <p:nvPr/>
        </p:nvSpPr>
        <p:spPr>
          <a:xfrm>
            <a:off x="304800" y="1828800"/>
            <a:ext cx="8534400" cy="353943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The Unpaid Invoices Tab of the Commission Payments module will display any open commissions that are at the invoice status.  This will only have data if you are using the option to pay Agents when cash is received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Unpaid Orders Tab will display any open commissions that are at the Sales Order status and have not been invoiced.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Pending Payments Tab will display the commission line items that are ready to be paid.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Invoices Created Tab will display the purchase invoices created to the Agent for payment.  Right clicking on the invoice provides a drill down to the purchase invoice.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The Commission Payments module will automatically select items for payment based on the Commission At field for each agent.  Additional items can be selected for payment and items already selected can be selected by checking/</a:t>
            </a:r>
            <a:r>
              <a:rPr lang="en-US" sz="1400" dirty="0" err="1" smtClean="0">
                <a:solidFill>
                  <a:schemeClr val="tx1"/>
                </a:solidFill>
              </a:rPr>
              <a:t>unchecking</a:t>
            </a:r>
            <a:r>
              <a:rPr lang="en-US" sz="1400" dirty="0" smtClean="0">
                <a:solidFill>
                  <a:schemeClr val="tx1"/>
                </a:solidFill>
              </a:rPr>
              <a:t> the Include column in the Unpaid Invoices. Selected items can be viewed on the Pending Payments Tab.</a:t>
            </a:r>
          </a:p>
        </p:txBody>
      </p:sp>
      <p:sp>
        <p:nvSpPr>
          <p:cNvPr id="6" name="TextBox 5"/>
          <p:cNvSpPr txBox="1"/>
          <p:nvPr/>
        </p:nvSpPr>
        <p:spPr>
          <a:xfrm>
            <a:off x="304800" y="5486400"/>
            <a:ext cx="8534400" cy="738664"/>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SYSTEM SETTING:  By Default, Unpaid Order items can not be selected for payment.  To be able to select order items for payment, select the Commission Payment setting </a:t>
            </a:r>
            <a:r>
              <a:rPr lang="en-US" sz="1400" b="1" dirty="0" smtClean="0">
                <a:solidFill>
                  <a:schemeClr val="tx1"/>
                </a:solidFill>
              </a:rPr>
              <a:t>Pay Commissions from Sales Order.</a:t>
            </a:r>
            <a:r>
              <a:rPr lang="en-US" sz="1400" dirty="0" smtClean="0">
                <a:solidFill>
                  <a:schemeClr val="tx1"/>
                </a:solidFill>
              </a:rPr>
              <a:t>  Enable this option and set the value to “Y” to be able to select order items for payment</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676400"/>
            <a:ext cx="8382000" cy="4154984"/>
          </a:xfrm>
          <a:prstGeom prst="rect">
            <a:avLst/>
          </a:prstGeom>
          <a:noFill/>
        </p:spPr>
        <p:txBody>
          <a:bodyPr wrap="square" rtlCol="0">
            <a:spAutoFit/>
          </a:bodyPr>
          <a:lstStyle/>
          <a:p>
            <a:r>
              <a:rPr lang="en-US" sz="2400" dirty="0" smtClean="0">
                <a:solidFill>
                  <a:schemeClr val="tx1"/>
                </a:solidFill>
              </a:rPr>
              <a:t>The WinMan commissions module is used to track commissions paid to agents.  Commissions are paid to agents and can be paid on products or sundries.</a:t>
            </a:r>
          </a:p>
          <a:p>
            <a:endParaRPr lang="en-US" sz="2400" dirty="0" smtClean="0">
              <a:solidFill>
                <a:schemeClr val="tx1"/>
              </a:solidFill>
            </a:endParaRPr>
          </a:p>
          <a:p>
            <a:r>
              <a:rPr lang="en-US" sz="2400" dirty="0" smtClean="0">
                <a:solidFill>
                  <a:schemeClr val="tx1"/>
                </a:solidFill>
              </a:rPr>
              <a:t>WinMan Commissions handle split commissions and can have as many reps splitting a commission as required.</a:t>
            </a:r>
          </a:p>
          <a:p>
            <a:endParaRPr lang="en-US" sz="2400" dirty="0" smtClean="0">
              <a:solidFill>
                <a:schemeClr val="tx1"/>
              </a:solidFill>
            </a:endParaRPr>
          </a:p>
          <a:p>
            <a:r>
              <a:rPr lang="en-US" sz="2400" dirty="0" smtClean="0">
                <a:solidFill>
                  <a:schemeClr val="tx1"/>
                </a:solidFill>
              </a:rPr>
              <a:t>WinMan Commissions also handle payments to Agents, which are set up as suppliers and paid like most vendors.  The WinMan commissions module generates the necessary purchase invoices for payment.</a:t>
            </a:r>
            <a:endParaRPr lang="en-US" sz="240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5791200" cy="646331"/>
          </a:xfrm>
          <a:prstGeom prst="rect">
            <a:avLst/>
          </a:prstGeom>
          <a:noFill/>
        </p:spPr>
        <p:txBody>
          <a:bodyPr wrap="square" rtlCol="0">
            <a:spAutoFit/>
          </a:bodyPr>
          <a:lstStyle/>
          <a:p>
            <a:r>
              <a:rPr lang="en-US" dirty="0" smtClean="0"/>
              <a:t>Commission Payments</a:t>
            </a:r>
            <a:endParaRPr lang="en-US" dirty="0"/>
          </a:p>
        </p:txBody>
      </p:sp>
      <p:sp>
        <p:nvSpPr>
          <p:cNvPr id="8" name="TextBox 7"/>
          <p:cNvSpPr txBox="1"/>
          <p:nvPr/>
        </p:nvSpPr>
        <p:spPr>
          <a:xfrm>
            <a:off x="304800" y="2057400"/>
            <a:ext cx="8534400" cy="52322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When first entering the Commission Payments module, all commission reps will be displayed together.  To view an individual Agent, use the Search feature to find a specific Agent.</a:t>
            </a:r>
          </a:p>
        </p:txBody>
      </p:sp>
      <p:sp>
        <p:nvSpPr>
          <p:cNvPr id="9" name="TextBox 8"/>
          <p:cNvSpPr txBox="1"/>
          <p:nvPr/>
        </p:nvSpPr>
        <p:spPr>
          <a:xfrm>
            <a:off x="304800" y="2667000"/>
            <a:ext cx="8534400" cy="1169551"/>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SYSTEM SETTING:  By default, all Agents can be viewed with the initial opening of the commission payments module.  If there are many reps, or many </a:t>
            </a:r>
            <a:r>
              <a:rPr lang="en-US" sz="1400" dirty="0" smtClean="0">
                <a:solidFill>
                  <a:schemeClr val="tx1"/>
                </a:solidFill>
              </a:rPr>
              <a:t>sales lines receiving commissions, this initial start-up can become slow.  To remove the option of seeing all reps at the same time when first opening the Commission Payments module select the commission payments option </a:t>
            </a:r>
            <a:r>
              <a:rPr lang="en-US" sz="1400" b="1" dirty="0" smtClean="0">
                <a:solidFill>
                  <a:schemeClr val="tx1"/>
                </a:solidFill>
              </a:rPr>
              <a:t>Allow viewing of commissions by agent</a:t>
            </a:r>
            <a:r>
              <a:rPr lang="en-US" sz="1400" dirty="0" smtClean="0">
                <a:solidFill>
                  <a:schemeClr val="tx1"/>
                </a:solidFill>
              </a:rPr>
              <a:t>.  Enable this option and set the value to N to view each agent individually.</a:t>
            </a:r>
            <a:r>
              <a:rPr lang="en-US" sz="1400" dirty="0" smtClean="0">
                <a:solidFill>
                  <a:schemeClr val="tx1"/>
                </a:solidFill>
              </a:rPr>
              <a:t>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772400" cy="646331"/>
          </a:xfrm>
          <a:prstGeom prst="rect">
            <a:avLst/>
          </a:prstGeom>
          <a:noFill/>
        </p:spPr>
        <p:txBody>
          <a:bodyPr wrap="square" rtlCol="0">
            <a:spAutoFit/>
          </a:bodyPr>
          <a:lstStyle/>
          <a:p>
            <a:r>
              <a:rPr lang="en-US" dirty="0" smtClean="0"/>
              <a:t>Commission Payments - Action</a:t>
            </a:r>
            <a:endParaRPr lang="en-US" dirty="0"/>
          </a:p>
        </p:txBody>
      </p:sp>
      <p:sp>
        <p:nvSpPr>
          <p:cNvPr id="8" name="TextBox 7"/>
          <p:cNvSpPr txBox="1"/>
          <p:nvPr/>
        </p:nvSpPr>
        <p:spPr>
          <a:xfrm>
            <a:off x="304800" y="2057400"/>
            <a:ext cx="8534400" cy="52322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Use the action Pay Commissions to pay an agent the selected items for payment.  If a specific agent is selected, only that agent will be paid.  </a:t>
            </a:r>
            <a:endParaRPr lang="en-US" sz="1400" dirty="0" smtClean="0">
              <a:solidFill>
                <a:schemeClr val="tx1"/>
              </a:solidFill>
            </a:endParaRPr>
          </a:p>
        </p:txBody>
      </p:sp>
      <p:sp>
        <p:nvSpPr>
          <p:cNvPr id="9" name="TextBox 8"/>
          <p:cNvSpPr txBox="1"/>
          <p:nvPr/>
        </p:nvSpPr>
        <p:spPr>
          <a:xfrm>
            <a:off x="304800" y="2819400"/>
            <a:ext cx="8534400" cy="738664"/>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SYSTEM SETTING:  By default, the purchase invoice that is created wil</a:t>
            </a:r>
            <a:r>
              <a:rPr lang="en-US" sz="1400" dirty="0" smtClean="0">
                <a:solidFill>
                  <a:schemeClr val="tx1"/>
                </a:solidFill>
              </a:rPr>
              <a:t>l be created as New and need to be manually finalized.  Use the Commission Payments setting </a:t>
            </a:r>
            <a:r>
              <a:rPr lang="en-US" sz="1400" b="1" dirty="0" smtClean="0">
                <a:solidFill>
                  <a:schemeClr val="tx1"/>
                </a:solidFill>
              </a:rPr>
              <a:t>Finalize invoices automatically </a:t>
            </a:r>
            <a:r>
              <a:rPr lang="en-US" sz="1400" dirty="0" smtClean="0">
                <a:solidFill>
                  <a:schemeClr val="tx1"/>
                </a:solidFill>
              </a:rPr>
              <a:t>to create purchase invoices automatically finalized and ready for payment</a:t>
            </a:r>
            <a:endParaRPr lang="en-US" sz="1400" b="1" dirty="0" smtClean="0">
              <a:solidFill>
                <a:schemeClr val="tx1"/>
              </a:solidFill>
            </a:endParaRPr>
          </a:p>
        </p:txBody>
      </p:sp>
      <p:sp>
        <p:nvSpPr>
          <p:cNvPr id="10" name="TextBox 9"/>
          <p:cNvSpPr txBox="1"/>
          <p:nvPr/>
        </p:nvSpPr>
        <p:spPr>
          <a:xfrm>
            <a:off x="304800" y="3962400"/>
            <a:ext cx="8534400" cy="1384995"/>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SYSTEM SETTING:  By default, line items created on the purchase order will show each sales order line.  </a:t>
            </a:r>
            <a:r>
              <a:rPr lang="en-US" sz="1400" dirty="0" smtClean="0">
                <a:solidFill>
                  <a:schemeClr val="tx1"/>
                </a:solidFill>
              </a:rPr>
              <a:t>When many lines are being paid this can create a large invoice.  Use the Commission Payments setting </a:t>
            </a:r>
            <a:r>
              <a:rPr lang="en-US" sz="1400" b="1" dirty="0" smtClean="0">
                <a:solidFill>
                  <a:schemeClr val="tx1"/>
                </a:solidFill>
              </a:rPr>
              <a:t>Create invoice lines grouped on lines, order or agent </a:t>
            </a:r>
            <a:r>
              <a:rPr lang="en-US" sz="1400" dirty="0" smtClean="0">
                <a:solidFill>
                  <a:schemeClr val="tx1"/>
                </a:solidFill>
              </a:rPr>
              <a:t>to group commission lines on the purchase invoice.  Selecting the Order option will create one line on the purchase invoice for all items on a sales order.  Selecting the Agent option will create one line on the purchase invoice for all items being selected.</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pic>
        <p:nvPicPr>
          <p:cNvPr id="1026" name="Picture 2"/>
          <p:cNvPicPr>
            <a:picLocks noChangeAspect="1" noChangeArrowheads="1"/>
          </p:cNvPicPr>
          <p:nvPr/>
        </p:nvPicPr>
        <p:blipFill>
          <a:blip r:embed="rId2"/>
          <a:srcRect/>
          <a:stretch>
            <a:fillRect/>
          </a:stretch>
        </p:blipFill>
        <p:spPr bwMode="auto">
          <a:xfrm>
            <a:off x="1981200" y="1371600"/>
            <a:ext cx="5119687" cy="49684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Commission Product Groups</a:t>
            </a:r>
            <a:endParaRPr lang="en-US" dirty="0"/>
          </a:p>
        </p:txBody>
      </p:sp>
      <p:sp>
        <p:nvSpPr>
          <p:cNvPr id="11" name="TextBox 10"/>
          <p:cNvSpPr txBox="1"/>
          <p:nvPr/>
        </p:nvSpPr>
        <p:spPr>
          <a:xfrm>
            <a:off x="4953000" y="2209800"/>
            <a:ext cx="3733800" cy="310854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Commission Product groups are used to group parts and/or sundries that will receive the same commission.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Product Group is cross references with the customer class to determine the commission percent.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Product groups provide advanced functionality where not all items will receive the same commission, and each product and customer relationship doesn’t have to be defined.</a:t>
            </a:r>
            <a:endParaRPr lang="en-US" sz="1400" dirty="0" smtClean="0">
              <a:solidFill>
                <a:schemeClr val="tx1"/>
              </a:solidFill>
            </a:endParaRPr>
          </a:p>
          <a:p>
            <a:endParaRPr lang="en-US" sz="1400" dirty="0" smtClean="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381000" y="1981201"/>
            <a:ext cx="4424039" cy="3505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Commission Product Groups</a:t>
            </a:r>
            <a:endParaRPr lang="en-US" dirty="0"/>
          </a:p>
        </p:txBody>
      </p:sp>
      <p:pic>
        <p:nvPicPr>
          <p:cNvPr id="3074" name="Picture 2"/>
          <p:cNvPicPr>
            <a:picLocks noChangeAspect="1" noChangeArrowheads="1"/>
          </p:cNvPicPr>
          <p:nvPr/>
        </p:nvPicPr>
        <p:blipFill>
          <a:blip r:embed="rId2"/>
          <a:srcRect/>
          <a:stretch>
            <a:fillRect/>
          </a:stretch>
        </p:blipFill>
        <p:spPr bwMode="auto">
          <a:xfrm>
            <a:off x="381001" y="1828800"/>
            <a:ext cx="4343400" cy="3441309"/>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4191000" y="2971800"/>
            <a:ext cx="4343400" cy="3441309"/>
          </a:xfrm>
          <a:prstGeom prst="rect">
            <a:avLst/>
          </a:prstGeom>
          <a:noFill/>
          <a:ln w="9525">
            <a:noFill/>
            <a:miter lim="800000"/>
            <a:headEnd/>
            <a:tailEnd/>
          </a:ln>
          <a:effectLst/>
        </p:spPr>
      </p:pic>
      <p:cxnSp>
        <p:nvCxnSpPr>
          <p:cNvPr id="10" name="Straight Arrow Connector 9"/>
          <p:cNvCxnSpPr/>
          <p:nvPr/>
        </p:nvCxnSpPr>
        <p:spPr>
          <a:xfrm rot="10800000">
            <a:off x="6248400" y="4267200"/>
            <a:ext cx="1295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rot="10800000">
            <a:off x="2438400" y="3657600"/>
            <a:ext cx="1371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5105400" y="1828800"/>
            <a:ext cx="35814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Product Groups are related to a product on the Detailed Tab of the Product module using the Commission Group field</a:t>
            </a:r>
            <a:endParaRPr lang="en-US" sz="1400" dirty="0" smtClean="0">
              <a:solidFill>
                <a:schemeClr val="tx1"/>
              </a:solidFill>
            </a:endParaRPr>
          </a:p>
        </p:txBody>
      </p:sp>
      <p:sp>
        <p:nvSpPr>
          <p:cNvPr id="19" name="TextBox 18"/>
          <p:cNvSpPr txBox="1"/>
          <p:nvPr/>
        </p:nvSpPr>
        <p:spPr>
          <a:xfrm>
            <a:off x="457200" y="5486400"/>
            <a:ext cx="34290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Product Groups are related to a sundry on the Details Tab in the Sundry module using the Commission Group field</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Commission Customer Classes</a:t>
            </a:r>
            <a:endParaRPr lang="en-US" dirty="0"/>
          </a:p>
        </p:txBody>
      </p:sp>
      <p:sp>
        <p:nvSpPr>
          <p:cNvPr id="11" name="TextBox 10"/>
          <p:cNvSpPr txBox="1"/>
          <p:nvPr/>
        </p:nvSpPr>
        <p:spPr>
          <a:xfrm>
            <a:off x="4953000" y="2209800"/>
            <a:ext cx="3733800" cy="310854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Commission Customer classes are used to group customers that will receive the same commission.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Customer Class is cross references with the product group to determine the commission percent.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Customer Classes provide advanced functionality where not all </a:t>
            </a:r>
            <a:r>
              <a:rPr lang="en-US" sz="1400" dirty="0" smtClean="0">
                <a:solidFill>
                  <a:schemeClr val="tx1"/>
                </a:solidFill>
              </a:rPr>
              <a:t>customers</a:t>
            </a:r>
            <a:r>
              <a:rPr lang="en-US" sz="1400" dirty="0" smtClean="0">
                <a:solidFill>
                  <a:schemeClr val="tx1"/>
                </a:solidFill>
              </a:rPr>
              <a:t> will receive the same commission, and each product and customer relationship doesn’t have to be defined.</a:t>
            </a:r>
            <a:endParaRPr lang="en-US" sz="1400" dirty="0" smtClean="0">
              <a:solidFill>
                <a:schemeClr val="tx1"/>
              </a:solidFill>
            </a:endParaRPr>
          </a:p>
          <a:p>
            <a:endParaRPr lang="en-US" sz="1400" dirty="0" smtClean="0">
              <a:solidFill>
                <a:schemeClr val="tx1"/>
              </a:solidFill>
            </a:endParaRPr>
          </a:p>
        </p:txBody>
      </p:sp>
      <p:pic>
        <p:nvPicPr>
          <p:cNvPr id="5122" name="Picture 2"/>
          <p:cNvPicPr>
            <a:picLocks noChangeAspect="1" noChangeArrowheads="1"/>
          </p:cNvPicPr>
          <p:nvPr/>
        </p:nvPicPr>
        <p:blipFill>
          <a:blip r:embed="rId2"/>
          <a:srcRect/>
          <a:stretch>
            <a:fillRect/>
          </a:stretch>
        </p:blipFill>
        <p:spPr bwMode="auto">
          <a:xfrm>
            <a:off x="304800" y="2057400"/>
            <a:ext cx="4343400" cy="344130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Commission Customer Classes</a:t>
            </a:r>
            <a:endParaRPr lang="en-US" dirty="0"/>
          </a:p>
        </p:txBody>
      </p:sp>
      <p:sp>
        <p:nvSpPr>
          <p:cNvPr id="18" name="TextBox 17"/>
          <p:cNvSpPr txBox="1"/>
          <p:nvPr/>
        </p:nvSpPr>
        <p:spPr>
          <a:xfrm>
            <a:off x="6096000" y="3429000"/>
            <a:ext cx="2667000" cy="1169551"/>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Customer Classes</a:t>
            </a:r>
            <a:r>
              <a:rPr lang="en-US" sz="1400" dirty="0" smtClean="0">
                <a:solidFill>
                  <a:schemeClr val="tx1"/>
                </a:solidFill>
              </a:rPr>
              <a:t> are related to a customer on the Details Tab of the Customer module using the Commission Class field</a:t>
            </a:r>
            <a:endParaRPr lang="en-US" sz="1400" dirty="0" smtClean="0">
              <a:solidFill>
                <a:schemeClr val="tx1"/>
              </a:solidFill>
            </a:endParaRPr>
          </a:p>
        </p:txBody>
      </p:sp>
      <p:pic>
        <p:nvPicPr>
          <p:cNvPr id="6146" name="Picture 2"/>
          <p:cNvPicPr>
            <a:picLocks noChangeAspect="1" noChangeArrowheads="1"/>
          </p:cNvPicPr>
          <p:nvPr/>
        </p:nvPicPr>
        <p:blipFill>
          <a:blip r:embed="rId2"/>
          <a:srcRect/>
          <a:stretch>
            <a:fillRect/>
          </a:stretch>
        </p:blipFill>
        <p:spPr bwMode="auto">
          <a:xfrm>
            <a:off x="457200" y="1981200"/>
            <a:ext cx="5229225" cy="4143155"/>
          </a:xfrm>
          <a:prstGeom prst="rect">
            <a:avLst/>
          </a:prstGeom>
          <a:noFill/>
          <a:ln w="9525">
            <a:noFill/>
            <a:miter lim="800000"/>
            <a:headEnd/>
            <a:tailEnd/>
          </a:ln>
          <a:effectLst/>
        </p:spPr>
      </p:pic>
      <p:cxnSp>
        <p:nvCxnSpPr>
          <p:cNvPr id="13" name="Straight Arrow Connector 12"/>
          <p:cNvCxnSpPr/>
          <p:nvPr/>
        </p:nvCxnSpPr>
        <p:spPr>
          <a:xfrm rot="10800000">
            <a:off x="3124200" y="4800600"/>
            <a:ext cx="1371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Commission Setup</a:t>
            </a:r>
            <a:endParaRPr lang="en-US" dirty="0"/>
          </a:p>
        </p:txBody>
      </p:sp>
      <p:sp>
        <p:nvSpPr>
          <p:cNvPr id="18" name="TextBox 17"/>
          <p:cNvSpPr txBox="1"/>
          <p:nvPr/>
        </p:nvSpPr>
        <p:spPr>
          <a:xfrm>
            <a:off x="6096000" y="2743200"/>
            <a:ext cx="2667000" cy="2031325"/>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Commission Setup is where the Customer Classes and Product Groups are related to each other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commission rate is the percentage of the sale value that the commission will generate.</a:t>
            </a:r>
          </a:p>
        </p:txBody>
      </p:sp>
      <p:pic>
        <p:nvPicPr>
          <p:cNvPr id="8194" name="Picture 2"/>
          <p:cNvPicPr>
            <a:picLocks noChangeAspect="1" noChangeArrowheads="1"/>
          </p:cNvPicPr>
          <p:nvPr/>
        </p:nvPicPr>
        <p:blipFill>
          <a:blip r:embed="rId2"/>
          <a:srcRect/>
          <a:stretch>
            <a:fillRect/>
          </a:stretch>
        </p:blipFill>
        <p:spPr bwMode="auto">
          <a:xfrm>
            <a:off x="381000" y="1905000"/>
            <a:ext cx="5229225" cy="414315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Commissions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381000" y="1143000"/>
            <a:ext cx="4419600" cy="646331"/>
          </a:xfrm>
          <a:prstGeom prst="rect">
            <a:avLst/>
          </a:prstGeom>
          <a:noFill/>
        </p:spPr>
        <p:txBody>
          <a:bodyPr wrap="square" rtlCol="0">
            <a:spAutoFit/>
          </a:bodyPr>
          <a:lstStyle/>
          <a:p>
            <a:r>
              <a:rPr lang="en-US" dirty="0" smtClean="0"/>
              <a:t>Commission Agents</a:t>
            </a:r>
            <a:endParaRPr lang="en-US" dirty="0"/>
          </a:p>
        </p:txBody>
      </p:sp>
      <p:sp>
        <p:nvSpPr>
          <p:cNvPr id="11" name="TextBox 10"/>
          <p:cNvSpPr txBox="1"/>
          <p:nvPr/>
        </p:nvSpPr>
        <p:spPr>
          <a:xfrm>
            <a:off x="4800600" y="1295400"/>
            <a:ext cx="4114800" cy="4185761"/>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Commission Agents (sometimes called Reps) are used to report commissions to.</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When creating an agent, fill out all fields as necessary.</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b="1" dirty="0" smtClean="0">
                <a:solidFill>
                  <a:schemeClr val="tx1"/>
                </a:solidFill>
              </a:rPr>
              <a:t>Commission At</a:t>
            </a:r>
            <a:r>
              <a:rPr lang="en-US" sz="1400" dirty="0" smtClean="0">
                <a:solidFill>
                  <a:schemeClr val="tx1"/>
                </a:solidFill>
              </a:rPr>
              <a:t> will determine at what event the agent will be paid.  </a:t>
            </a:r>
            <a:r>
              <a:rPr lang="en-US" sz="1400" dirty="0" smtClean="0">
                <a:solidFill>
                  <a:schemeClr val="tx1"/>
                </a:solidFill>
              </a:rPr>
              <a:t>An agent can be paid at;</a:t>
            </a:r>
          </a:p>
          <a:p>
            <a:pPr>
              <a:buFont typeface="Arial" pitchFamily="34" charset="0"/>
              <a:buChar char="•"/>
            </a:pPr>
            <a:endParaRPr lang="en-US" sz="1400" dirty="0" smtClean="0">
              <a:solidFill>
                <a:schemeClr val="tx1"/>
              </a:solidFill>
            </a:endParaRPr>
          </a:p>
          <a:p>
            <a:pPr lvl="1">
              <a:buFont typeface="Arial" pitchFamily="34" charset="0"/>
              <a:buChar char="•"/>
            </a:pPr>
            <a:r>
              <a:rPr lang="en-US" sz="1400" dirty="0" smtClean="0">
                <a:solidFill>
                  <a:schemeClr val="tx1"/>
                </a:solidFill>
              </a:rPr>
              <a:t> </a:t>
            </a:r>
            <a:r>
              <a:rPr lang="en-US" sz="1400" dirty="0" smtClean="0">
                <a:solidFill>
                  <a:schemeClr val="tx1"/>
                </a:solidFill>
              </a:rPr>
              <a:t>Order (When the order is taken)</a:t>
            </a:r>
          </a:p>
          <a:p>
            <a:pPr lvl="1">
              <a:buFont typeface="Arial" pitchFamily="34" charset="0"/>
              <a:buChar char="•"/>
            </a:pPr>
            <a:r>
              <a:rPr lang="en-US" sz="1400" dirty="0" smtClean="0">
                <a:solidFill>
                  <a:schemeClr val="tx1"/>
                </a:solidFill>
              </a:rPr>
              <a:t> </a:t>
            </a:r>
            <a:r>
              <a:rPr lang="en-US" sz="1400" dirty="0" smtClean="0">
                <a:solidFill>
                  <a:schemeClr val="tx1"/>
                </a:solidFill>
              </a:rPr>
              <a:t>Invoice (When the invoice is generated)</a:t>
            </a:r>
          </a:p>
          <a:p>
            <a:pPr lvl="1">
              <a:buFont typeface="Arial" pitchFamily="34" charset="0"/>
              <a:buChar char="•"/>
            </a:pPr>
            <a:r>
              <a:rPr lang="en-US" sz="1400" dirty="0" smtClean="0">
                <a:solidFill>
                  <a:schemeClr val="tx1"/>
                </a:solidFill>
              </a:rPr>
              <a:t> </a:t>
            </a:r>
            <a:r>
              <a:rPr lang="en-US" sz="1400" dirty="0" smtClean="0">
                <a:solidFill>
                  <a:schemeClr val="tx1"/>
                </a:solidFill>
              </a:rPr>
              <a:t>Receipt (When the cash receipt has been received)</a:t>
            </a:r>
          </a:p>
          <a:p>
            <a:pPr lvl="1">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Once an agent has been created, </a:t>
            </a:r>
            <a:r>
              <a:rPr lang="en-US" sz="1400" dirty="0" smtClean="0">
                <a:solidFill>
                  <a:schemeClr val="tx1"/>
                </a:solidFill>
              </a:rPr>
              <a:t>a Supplier will automatically be created using the Agent information and supplier defaults.  A drill down is provided to get to the supplier next to the Commission Agent field</a:t>
            </a:r>
            <a:endParaRPr lang="en-US" sz="1400" dirty="0" smtClean="0">
              <a:solidFill>
                <a:schemeClr val="tx1"/>
              </a:solidFill>
            </a:endParaRPr>
          </a:p>
        </p:txBody>
      </p:sp>
      <p:pic>
        <p:nvPicPr>
          <p:cNvPr id="4099" name="Picture 3"/>
          <p:cNvPicPr>
            <a:picLocks noChangeAspect="1" noChangeArrowheads="1"/>
          </p:cNvPicPr>
          <p:nvPr/>
        </p:nvPicPr>
        <p:blipFill>
          <a:blip r:embed="rId2"/>
          <a:srcRect/>
          <a:stretch>
            <a:fillRect/>
          </a:stretch>
        </p:blipFill>
        <p:spPr bwMode="auto">
          <a:xfrm>
            <a:off x="381001" y="2133601"/>
            <a:ext cx="4191000" cy="3320562"/>
          </a:xfrm>
          <a:prstGeom prst="rect">
            <a:avLst/>
          </a:prstGeom>
          <a:noFill/>
          <a:ln w="9525">
            <a:noFill/>
            <a:miter lim="800000"/>
            <a:headEnd/>
            <a:tailEnd/>
          </a:ln>
          <a:effectLst/>
        </p:spPr>
      </p:pic>
      <p:sp>
        <p:nvSpPr>
          <p:cNvPr id="10" name="TextBox 9"/>
          <p:cNvSpPr txBox="1"/>
          <p:nvPr/>
        </p:nvSpPr>
        <p:spPr>
          <a:xfrm>
            <a:off x="4800600" y="5562600"/>
            <a:ext cx="4114800" cy="954107"/>
          </a:xfrm>
          <a:prstGeom prst="rect">
            <a:avLst/>
          </a:prstGeom>
          <a:solidFill>
            <a:schemeClr val="tx2">
              <a:lumMod val="20000"/>
              <a:lumOff val="80000"/>
            </a:schemeClr>
          </a:solid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SYSTEM SETTING:  Use the Commission Agents option </a:t>
            </a:r>
            <a:r>
              <a:rPr lang="en-US" sz="1400" b="1" dirty="0" smtClean="0">
                <a:solidFill>
                  <a:schemeClr val="tx1"/>
                </a:solidFill>
              </a:rPr>
              <a:t>Default Commission at to (I)</a:t>
            </a:r>
            <a:r>
              <a:rPr lang="en-US" sz="1400" b="1" dirty="0" err="1" smtClean="0">
                <a:solidFill>
                  <a:schemeClr val="tx1"/>
                </a:solidFill>
              </a:rPr>
              <a:t>nvoiced</a:t>
            </a:r>
            <a:r>
              <a:rPr lang="en-US" sz="1400" b="1" dirty="0" smtClean="0">
                <a:solidFill>
                  <a:schemeClr val="tx1"/>
                </a:solidFill>
              </a:rPr>
              <a:t>, (R)</a:t>
            </a:r>
            <a:r>
              <a:rPr lang="en-US" sz="1400" b="1" dirty="0" err="1" smtClean="0">
                <a:solidFill>
                  <a:schemeClr val="tx1"/>
                </a:solidFill>
              </a:rPr>
              <a:t>eceived</a:t>
            </a:r>
            <a:r>
              <a:rPr lang="en-US" sz="1400" b="1" dirty="0" smtClean="0">
                <a:solidFill>
                  <a:schemeClr val="tx1"/>
                </a:solidFill>
              </a:rPr>
              <a:t> or (O)</a:t>
            </a:r>
            <a:r>
              <a:rPr lang="en-US" sz="1400" b="1" dirty="0" err="1" smtClean="0">
                <a:solidFill>
                  <a:schemeClr val="tx1"/>
                </a:solidFill>
              </a:rPr>
              <a:t>rdered</a:t>
            </a:r>
            <a:r>
              <a:rPr lang="en-US" sz="1400" b="1" dirty="0" smtClean="0">
                <a:solidFill>
                  <a:schemeClr val="tx1"/>
                </a:solidFill>
              </a:rPr>
              <a:t> when adding an agent </a:t>
            </a:r>
            <a:r>
              <a:rPr lang="en-US" sz="1400" dirty="0" smtClean="0">
                <a:solidFill>
                  <a:schemeClr val="tx1"/>
                </a:solidFill>
              </a:rPr>
              <a:t>to set default Commission At.    </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822944-5F8F-4A3E-9094-1202BFA87DFC}"/>
</file>

<file path=customXml/itemProps2.xml><?xml version="1.0" encoding="utf-8"?>
<ds:datastoreItem xmlns:ds="http://schemas.openxmlformats.org/officeDocument/2006/customXml" ds:itemID="{C948DCFE-F350-4990-AD62-5890AF6F2B23}"/>
</file>

<file path=customXml/itemProps3.xml><?xml version="1.0" encoding="utf-8"?>
<ds:datastoreItem xmlns:ds="http://schemas.openxmlformats.org/officeDocument/2006/customXml" ds:itemID="{AA8FE319-8430-4229-A6F3-CFA2C3D549BC}"/>
</file>

<file path=docProps/app.xml><?xml version="1.0" encoding="utf-8"?>
<Properties xmlns="http://schemas.openxmlformats.org/officeDocument/2006/extended-properties" xmlns:vt="http://schemas.openxmlformats.org/officeDocument/2006/docPropsVTypes">
  <Template>slide master-010108</Template>
  <TotalTime>13734</TotalTime>
  <Words>1917</Words>
  <Application>Microsoft Office PowerPoint</Application>
  <PresentationFormat>On-screen Show (4:3)</PresentationFormat>
  <Paragraphs>145</Paragraphs>
  <Slides>21</Slides>
  <Notes>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slide master-010108</vt:lpstr>
      <vt:lpstr>Office Theme</vt:lpstr>
      <vt:lpstr> </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lpstr>Commissions</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844</cp:revision>
  <dcterms:created xsi:type="dcterms:W3CDTF">2008-02-15T20:51:22Z</dcterms:created>
  <dcterms:modified xsi:type="dcterms:W3CDTF">2008-05-22T16:10:10Z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