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7.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Layouts/slideLayout22.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notesSlides/notesSlide1.xml" ContentType="application/vnd.openxmlformats-officedocument.presentationml.notesSlide+xml"/>
  <Override PartName="/ppt/slideLayouts/slideLayout18.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3.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handoutMasterIdLst>
    <p:handoutMasterId r:id="rId14"/>
  </p:handoutMasterIdLst>
  <p:sldIdLst>
    <p:sldId id="259" r:id="rId3"/>
    <p:sldId id="355" r:id="rId4"/>
    <p:sldId id="260" r:id="rId5"/>
    <p:sldId id="346" r:id="rId6"/>
    <p:sldId id="349" r:id="rId7"/>
    <p:sldId id="354" r:id="rId8"/>
    <p:sldId id="350" r:id="rId9"/>
    <p:sldId id="351" r:id="rId10"/>
    <p:sldId id="352" r:id="rId11"/>
    <p:sldId id="353" r:id="rId12"/>
  </p:sldIdLst>
  <p:sldSz cx="9144000" cy="6858000" type="screen4x3"/>
  <p:notesSz cx="7315200" cy="9601200"/>
  <p:defaultTextStyle>
    <a:defPPr>
      <a:defRPr lang="en-US"/>
    </a:defPPr>
    <a:lvl1pPr algn="l" rtl="0" fontAlgn="base">
      <a:spcBef>
        <a:spcPct val="0"/>
      </a:spcBef>
      <a:spcAft>
        <a:spcPct val="0"/>
      </a:spcAft>
      <a:defRPr sz="3600" kern="1200">
        <a:solidFill>
          <a:srgbClr val="6699CC"/>
        </a:solidFill>
        <a:latin typeface="Arial" charset="0"/>
        <a:ea typeface="+mn-ea"/>
        <a:cs typeface="Arial" charset="0"/>
      </a:defRPr>
    </a:lvl1pPr>
    <a:lvl2pPr marL="457200" algn="l" rtl="0" fontAlgn="base">
      <a:spcBef>
        <a:spcPct val="0"/>
      </a:spcBef>
      <a:spcAft>
        <a:spcPct val="0"/>
      </a:spcAft>
      <a:defRPr sz="3600" kern="1200">
        <a:solidFill>
          <a:srgbClr val="6699CC"/>
        </a:solidFill>
        <a:latin typeface="Arial" charset="0"/>
        <a:ea typeface="+mn-ea"/>
        <a:cs typeface="Arial" charset="0"/>
      </a:defRPr>
    </a:lvl2pPr>
    <a:lvl3pPr marL="914400" algn="l" rtl="0" fontAlgn="base">
      <a:spcBef>
        <a:spcPct val="0"/>
      </a:spcBef>
      <a:spcAft>
        <a:spcPct val="0"/>
      </a:spcAft>
      <a:defRPr sz="3600" kern="1200">
        <a:solidFill>
          <a:srgbClr val="6699CC"/>
        </a:solidFill>
        <a:latin typeface="Arial" charset="0"/>
        <a:ea typeface="+mn-ea"/>
        <a:cs typeface="Arial" charset="0"/>
      </a:defRPr>
    </a:lvl3pPr>
    <a:lvl4pPr marL="1371600" algn="l" rtl="0" fontAlgn="base">
      <a:spcBef>
        <a:spcPct val="0"/>
      </a:spcBef>
      <a:spcAft>
        <a:spcPct val="0"/>
      </a:spcAft>
      <a:defRPr sz="3600" kern="1200">
        <a:solidFill>
          <a:srgbClr val="6699CC"/>
        </a:solidFill>
        <a:latin typeface="Arial" charset="0"/>
        <a:ea typeface="+mn-ea"/>
        <a:cs typeface="Arial" charset="0"/>
      </a:defRPr>
    </a:lvl4pPr>
    <a:lvl5pPr marL="1828800" algn="l" rtl="0" fontAlgn="base">
      <a:spcBef>
        <a:spcPct val="0"/>
      </a:spcBef>
      <a:spcAft>
        <a:spcPct val="0"/>
      </a:spcAft>
      <a:defRPr sz="3600" kern="1200">
        <a:solidFill>
          <a:srgbClr val="6699CC"/>
        </a:solidFill>
        <a:latin typeface="Arial" charset="0"/>
        <a:ea typeface="+mn-ea"/>
        <a:cs typeface="Arial" charset="0"/>
      </a:defRPr>
    </a:lvl5pPr>
    <a:lvl6pPr marL="2286000" algn="l" defTabSz="914400" rtl="0" eaLnBrk="1" latinLnBrk="0" hangingPunct="1">
      <a:defRPr sz="3600" kern="1200">
        <a:solidFill>
          <a:srgbClr val="6699CC"/>
        </a:solidFill>
        <a:latin typeface="Arial" charset="0"/>
        <a:ea typeface="+mn-ea"/>
        <a:cs typeface="Arial" charset="0"/>
      </a:defRPr>
    </a:lvl6pPr>
    <a:lvl7pPr marL="2743200" algn="l" defTabSz="914400" rtl="0" eaLnBrk="1" latinLnBrk="0" hangingPunct="1">
      <a:defRPr sz="3600" kern="1200">
        <a:solidFill>
          <a:srgbClr val="6699CC"/>
        </a:solidFill>
        <a:latin typeface="Arial" charset="0"/>
        <a:ea typeface="+mn-ea"/>
        <a:cs typeface="Arial" charset="0"/>
      </a:defRPr>
    </a:lvl7pPr>
    <a:lvl8pPr marL="3200400" algn="l" defTabSz="914400" rtl="0" eaLnBrk="1" latinLnBrk="0" hangingPunct="1">
      <a:defRPr sz="3600" kern="1200">
        <a:solidFill>
          <a:srgbClr val="6699CC"/>
        </a:solidFill>
        <a:latin typeface="Arial" charset="0"/>
        <a:ea typeface="+mn-ea"/>
        <a:cs typeface="Arial" charset="0"/>
      </a:defRPr>
    </a:lvl8pPr>
    <a:lvl9pPr marL="3657600" algn="l" defTabSz="914400" rtl="0" eaLnBrk="1" latinLnBrk="0" hangingPunct="1">
      <a:defRPr sz="3600" kern="1200">
        <a:solidFill>
          <a:srgbClr val="6699CC"/>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CC"/>
    <a:srgbClr val="4D4D4D"/>
    <a:srgbClr val="3333FF"/>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797" autoAdjust="0"/>
    <p:restoredTop sz="94718" autoAdjust="0"/>
  </p:normalViewPr>
  <p:slideViewPr>
    <p:cSldViewPr>
      <p:cViewPr varScale="1">
        <p:scale>
          <a:sx n="79" d="100"/>
          <a:sy n="79" d="100"/>
        </p:scale>
        <p:origin x="-85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customXml" Target="../customXml/item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customXml" Target="../customXml/item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647"/>
          </a:xfrm>
          <a:prstGeom prst="rect">
            <a:avLst/>
          </a:prstGeom>
        </p:spPr>
        <p:txBody>
          <a:bodyPr vert="horz" lIns="96917" tIns="48459" rIns="96917" bIns="48459"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647"/>
          </a:xfrm>
          <a:prstGeom prst="rect">
            <a:avLst/>
          </a:prstGeom>
        </p:spPr>
        <p:txBody>
          <a:bodyPr vert="horz" lIns="96917" tIns="48459" rIns="96917" bIns="48459" rtlCol="0"/>
          <a:lstStyle>
            <a:lvl1pPr algn="r">
              <a:defRPr sz="1300"/>
            </a:lvl1pPr>
          </a:lstStyle>
          <a:p>
            <a:fld id="{06F1211D-1F27-4DFE-9D42-FB3B37AEEABB}" type="datetimeFigureOut">
              <a:rPr lang="en-US" smtClean="0"/>
              <a:pPr/>
              <a:t>6/3/2008</a:t>
            </a:fld>
            <a:endParaRPr lang="en-US"/>
          </a:p>
        </p:txBody>
      </p:sp>
      <p:sp>
        <p:nvSpPr>
          <p:cNvPr id="4" name="Footer Placeholder 3"/>
          <p:cNvSpPr>
            <a:spLocks noGrp="1"/>
          </p:cNvSpPr>
          <p:nvPr>
            <p:ph type="ftr" sz="quarter" idx="2"/>
          </p:nvPr>
        </p:nvSpPr>
        <p:spPr>
          <a:xfrm>
            <a:off x="0" y="9118879"/>
            <a:ext cx="3169920" cy="480646"/>
          </a:xfrm>
          <a:prstGeom prst="rect">
            <a:avLst/>
          </a:prstGeom>
        </p:spPr>
        <p:txBody>
          <a:bodyPr vert="horz" lIns="96917" tIns="48459" rIns="96917" bIns="48459"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8879"/>
            <a:ext cx="3169920" cy="480646"/>
          </a:xfrm>
          <a:prstGeom prst="rect">
            <a:avLst/>
          </a:prstGeom>
        </p:spPr>
        <p:txBody>
          <a:bodyPr vert="horz" lIns="96917" tIns="48459" rIns="96917" bIns="48459" rtlCol="0" anchor="b"/>
          <a:lstStyle>
            <a:lvl1pPr algn="r">
              <a:defRPr sz="1300"/>
            </a:lvl1pPr>
          </a:lstStyle>
          <a:p>
            <a:fld id="{FA1C3814-0230-4687-9ECF-C2C03C17A02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169920" cy="480647"/>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lvl1pPr>
              <a:defRPr sz="1300">
                <a:solidFill>
                  <a:schemeClr val="tx1"/>
                </a:solidFill>
              </a:defRPr>
            </a:lvl1pPr>
          </a:lstStyle>
          <a:p>
            <a:pPr>
              <a:defRPr/>
            </a:pPr>
            <a:endParaRPr lang="en-US"/>
          </a:p>
        </p:txBody>
      </p:sp>
      <p:sp>
        <p:nvSpPr>
          <p:cNvPr id="4099" name="Rectangle 3"/>
          <p:cNvSpPr>
            <a:spLocks noGrp="1" noChangeArrowheads="1"/>
          </p:cNvSpPr>
          <p:nvPr>
            <p:ph type="dt" idx="1"/>
          </p:nvPr>
        </p:nvSpPr>
        <p:spPr bwMode="auto">
          <a:xfrm>
            <a:off x="4143587" y="0"/>
            <a:ext cx="3169920" cy="480647"/>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lvl1pPr algn="r">
              <a:defRPr sz="1300">
                <a:solidFill>
                  <a:schemeClr val="tx1"/>
                </a:solidFill>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1257300" y="720725"/>
            <a:ext cx="4802188" cy="36004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31520" y="4560277"/>
            <a:ext cx="5852160" cy="4320791"/>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118879"/>
            <a:ext cx="3169920" cy="480646"/>
          </a:xfrm>
          <a:prstGeom prst="rect">
            <a:avLst/>
          </a:prstGeom>
          <a:noFill/>
          <a:ln w="9525">
            <a:noFill/>
            <a:miter lim="800000"/>
            <a:headEnd/>
            <a:tailEnd/>
          </a:ln>
          <a:effectLst/>
        </p:spPr>
        <p:txBody>
          <a:bodyPr vert="horz" wrap="square" lIns="96917" tIns="48459" rIns="96917" bIns="48459" numCol="1" anchor="b" anchorCtr="0" compatLnSpc="1">
            <a:prstTxWarp prst="textNoShape">
              <a:avLst/>
            </a:prstTxWarp>
          </a:bodyPr>
          <a:lstStyle>
            <a:lvl1pPr>
              <a:defRPr sz="1300">
                <a:solidFill>
                  <a:schemeClr val="tx1"/>
                </a:solidFill>
              </a:defRPr>
            </a:lvl1pPr>
          </a:lstStyle>
          <a:p>
            <a:pPr>
              <a:defRPr/>
            </a:pPr>
            <a:endParaRPr lang="en-US"/>
          </a:p>
        </p:txBody>
      </p:sp>
      <p:sp>
        <p:nvSpPr>
          <p:cNvPr id="4103" name="Rectangle 7"/>
          <p:cNvSpPr>
            <a:spLocks noGrp="1" noChangeArrowheads="1"/>
          </p:cNvSpPr>
          <p:nvPr>
            <p:ph type="sldNum" sz="quarter" idx="5"/>
          </p:nvPr>
        </p:nvSpPr>
        <p:spPr bwMode="auto">
          <a:xfrm>
            <a:off x="4143587" y="9118879"/>
            <a:ext cx="3169920" cy="480646"/>
          </a:xfrm>
          <a:prstGeom prst="rect">
            <a:avLst/>
          </a:prstGeom>
          <a:noFill/>
          <a:ln w="9525">
            <a:noFill/>
            <a:miter lim="800000"/>
            <a:headEnd/>
            <a:tailEnd/>
          </a:ln>
          <a:effectLst/>
        </p:spPr>
        <p:txBody>
          <a:bodyPr vert="horz" wrap="square" lIns="96917" tIns="48459" rIns="96917" bIns="48459" numCol="1" anchor="b" anchorCtr="0" compatLnSpc="1">
            <a:prstTxWarp prst="textNoShape">
              <a:avLst/>
            </a:prstTxWarp>
          </a:bodyPr>
          <a:lstStyle>
            <a:lvl1pPr algn="r">
              <a:defRPr sz="1300">
                <a:solidFill>
                  <a:schemeClr val="tx1"/>
                </a:solidFill>
              </a:defRPr>
            </a:lvl1pPr>
          </a:lstStyle>
          <a:p>
            <a:pPr>
              <a:defRPr/>
            </a:pPr>
            <a:fld id="{66142052-1A80-40DD-8209-743CF1393DA2}"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fld id="{4F0D526D-DF2C-498E-9C49-9E08237CB2EB}" type="slidenum">
              <a:rPr lang="en-US" smtClean="0"/>
              <a:pPr/>
              <a:t>1</a:t>
            </a:fld>
            <a:endParaRPr lang="en-US" smtClean="0"/>
          </a:p>
        </p:txBody>
      </p:sp>
      <p:sp>
        <p:nvSpPr>
          <p:cNvPr id="6147" name="Rectangle 2"/>
          <p:cNvSpPr>
            <a:spLocks noGrp="1" noRot="1" noChangeAspect="1" noChangeArrowheads="1" noTextEdit="1"/>
          </p:cNvSpPr>
          <p:nvPr>
            <p:ph type="sldImg"/>
          </p:nvPr>
        </p:nvSpPr>
        <p:spPr>
          <a:xfrm>
            <a:off x="1258888" y="720725"/>
            <a:ext cx="4802187" cy="3600450"/>
          </a:xfrm>
          <a:ln/>
        </p:spPr>
      </p:sp>
      <p:sp>
        <p:nvSpPr>
          <p:cNvPr id="61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066800"/>
            <a:ext cx="2209800" cy="5029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066800"/>
            <a:ext cx="64770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dirty="0" smtClean="0"/>
            </a:lvl1pPr>
          </a:lstStyle>
          <a:p>
            <a:pPr>
              <a:defRPr/>
            </a:pPr>
            <a:r>
              <a:rPr lang="en-US"/>
              <a:t>©2008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D166289-0C63-4736-96ED-7F41257A2AF5}"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043C066-9B56-44E8-84BF-00481EBF8A22}"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B449C7-01C7-42FC-96DF-42CB583F3D52}"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A0A5078-E43A-4D2D-A02E-390540A11803}"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a:t>©2007 TTW</a:t>
            </a:r>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34E7857-9AD0-4445-B189-51805CD3D79F}"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a:t>©2007 TTW</a:t>
            </a:r>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878FDB3-50A9-4FB6-8B9F-9388D6FCB33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©2007 TTW</a:t>
            </a:r>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AED834B-267F-40AA-A676-029110985CC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D5F6C69-49C0-46A8-99AA-F52DAC31B9F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94476C9-160B-4DFE-A432-DBB0D3FD30F1}"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317A3D-10FD-4F33-A9EE-A8624542590C}"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F452E07-4039-43A1-B3CD-CD154F76BFE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905000"/>
            <a:ext cx="3429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733800" y="1905000"/>
            <a:ext cx="3429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152400" y="1905000"/>
            <a:ext cx="7010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to Click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chemeClr val="tx1"/>
                </a:solidFill>
              </a:defRPr>
            </a:lvl1pPr>
          </a:lstStyle>
          <a:p>
            <a:pPr>
              <a:defRPr/>
            </a:pPr>
            <a:r>
              <a:rPr lang="en-US"/>
              <a:t>©2007 TTW</a:t>
            </a:r>
          </a:p>
        </p:txBody>
      </p:sp>
      <p:sp>
        <p:nvSpPr>
          <p:cNvPr id="1038" name="Rectangle 14"/>
          <p:cNvSpPr>
            <a:spLocks noChangeArrowheads="1"/>
          </p:cNvSpPr>
          <p:nvPr/>
        </p:nvSpPr>
        <p:spPr bwMode="auto">
          <a:xfrm>
            <a:off x="0" y="0"/>
            <a:ext cx="9144000" cy="971550"/>
          </a:xfrm>
          <a:prstGeom prst="rect">
            <a:avLst/>
          </a:prstGeom>
          <a:solidFill>
            <a:srgbClr val="6699CC"/>
          </a:solidFill>
          <a:ln w="9525" algn="in">
            <a:solidFill>
              <a:srgbClr val="000000"/>
            </a:solidFill>
            <a:miter lim="800000"/>
            <a:headEnd/>
            <a:tailEnd/>
          </a:ln>
          <a:effectLst/>
        </p:spPr>
        <p:txBody>
          <a:bodyPr lIns="36576" tIns="36576" rIns="36576" bIns="36576"/>
          <a:lstStyle/>
          <a:p>
            <a:pPr>
              <a:defRPr/>
            </a:pPr>
            <a:endParaRPr lang="en-US" dirty="0"/>
          </a:p>
        </p:txBody>
      </p:sp>
      <p:sp>
        <p:nvSpPr>
          <p:cNvPr id="1029" name="Rectangle 15"/>
          <p:cNvSpPr>
            <a:spLocks noGrp="1" noChangeArrowheads="1"/>
          </p:cNvSpPr>
          <p:nvPr>
            <p:ph type="title"/>
          </p:nvPr>
        </p:nvSpPr>
        <p:spPr bwMode="auto">
          <a:xfrm>
            <a:off x="152400" y="1066800"/>
            <a:ext cx="88392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43" name="Rectangle 19"/>
          <p:cNvSpPr>
            <a:spLocks noChangeArrowheads="1"/>
          </p:cNvSpPr>
          <p:nvPr/>
        </p:nvSpPr>
        <p:spPr bwMode="auto">
          <a:xfrm>
            <a:off x="7118350" y="6491288"/>
            <a:ext cx="2025650" cy="366712"/>
          </a:xfrm>
          <a:prstGeom prst="rect">
            <a:avLst/>
          </a:prstGeom>
          <a:noFill/>
          <a:ln w="9525">
            <a:noFill/>
            <a:miter lim="800000"/>
            <a:headEnd/>
            <a:tailEnd/>
          </a:ln>
          <a:effectLst/>
        </p:spPr>
        <p:txBody>
          <a:bodyPr wrap="none">
            <a:spAutoFit/>
          </a:bodyPr>
          <a:lstStyle/>
          <a:p>
            <a:pPr>
              <a:defRPr/>
            </a:pPr>
            <a:r>
              <a:rPr lang="en-US" sz="1800" dirty="0"/>
              <a:t>www.winman.com</a:t>
            </a:r>
          </a:p>
        </p:txBody>
      </p:sp>
      <p:pic>
        <p:nvPicPr>
          <p:cNvPr id="1031" name="Picture 9" descr="WinMan-Logo-3.gif"/>
          <p:cNvPicPr>
            <a:picLocks noChangeAspect="1"/>
          </p:cNvPicPr>
          <p:nvPr/>
        </p:nvPicPr>
        <p:blipFill>
          <a:blip r:embed="rId13"/>
          <a:srcRect/>
          <a:stretch>
            <a:fillRect/>
          </a:stretch>
        </p:blipFill>
        <p:spPr bwMode="auto">
          <a:xfrm>
            <a:off x="6781800" y="228600"/>
            <a:ext cx="2057400" cy="647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sldNum="0" hdr="0" ftr="0"/>
  <p:txStyles>
    <p:titleStyle>
      <a:lvl1pPr algn="l" rtl="0" eaLnBrk="1" fontAlgn="base" hangingPunct="1">
        <a:spcBef>
          <a:spcPct val="0"/>
        </a:spcBef>
        <a:spcAft>
          <a:spcPct val="0"/>
        </a:spcAft>
        <a:defRPr sz="3600">
          <a:solidFill>
            <a:srgbClr val="6699CC"/>
          </a:solidFill>
          <a:latin typeface="+mj-lt"/>
          <a:ea typeface="+mj-ea"/>
          <a:cs typeface="+mj-cs"/>
        </a:defRPr>
      </a:lvl1pPr>
      <a:lvl2pPr algn="l" rtl="0" eaLnBrk="1" fontAlgn="base" hangingPunct="1">
        <a:spcBef>
          <a:spcPct val="0"/>
        </a:spcBef>
        <a:spcAft>
          <a:spcPct val="0"/>
        </a:spcAft>
        <a:defRPr sz="3600">
          <a:solidFill>
            <a:srgbClr val="6699CC"/>
          </a:solidFill>
          <a:latin typeface="Arial" charset="0"/>
          <a:cs typeface="Arial" charset="0"/>
        </a:defRPr>
      </a:lvl2pPr>
      <a:lvl3pPr algn="l" rtl="0" eaLnBrk="1" fontAlgn="base" hangingPunct="1">
        <a:spcBef>
          <a:spcPct val="0"/>
        </a:spcBef>
        <a:spcAft>
          <a:spcPct val="0"/>
        </a:spcAft>
        <a:defRPr sz="3600">
          <a:solidFill>
            <a:srgbClr val="6699CC"/>
          </a:solidFill>
          <a:latin typeface="Arial" charset="0"/>
          <a:cs typeface="Arial" charset="0"/>
        </a:defRPr>
      </a:lvl3pPr>
      <a:lvl4pPr algn="l" rtl="0" eaLnBrk="1" fontAlgn="base" hangingPunct="1">
        <a:spcBef>
          <a:spcPct val="0"/>
        </a:spcBef>
        <a:spcAft>
          <a:spcPct val="0"/>
        </a:spcAft>
        <a:defRPr sz="3600">
          <a:solidFill>
            <a:srgbClr val="6699CC"/>
          </a:solidFill>
          <a:latin typeface="Arial" charset="0"/>
          <a:cs typeface="Arial" charset="0"/>
        </a:defRPr>
      </a:lvl4pPr>
      <a:lvl5pPr algn="l" rtl="0" eaLnBrk="1" fontAlgn="base" hangingPunct="1">
        <a:spcBef>
          <a:spcPct val="0"/>
        </a:spcBef>
        <a:spcAft>
          <a:spcPct val="0"/>
        </a:spcAft>
        <a:defRPr sz="3600">
          <a:solidFill>
            <a:srgbClr val="6699CC"/>
          </a:solidFill>
          <a:latin typeface="Arial" charset="0"/>
          <a:cs typeface="Arial" charset="0"/>
        </a:defRPr>
      </a:lvl5pPr>
      <a:lvl6pPr marL="457200" algn="l" rtl="0" eaLnBrk="1" fontAlgn="base" hangingPunct="1">
        <a:spcBef>
          <a:spcPct val="0"/>
        </a:spcBef>
        <a:spcAft>
          <a:spcPct val="0"/>
        </a:spcAft>
        <a:defRPr sz="3600">
          <a:solidFill>
            <a:srgbClr val="6699CC"/>
          </a:solidFill>
          <a:latin typeface="Arial" charset="0"/>
          <a:cs typeface="Arial" charset="0"/>
        </a:defRPr>
      </a:lvl6pPr>
      <a:lvl7pPr marL="914400" algn="l" rtl="0" eaLnBrk="1" fontAlgn="base" hangingPunct="1">
        <a:spcBef>
          <a:spcPct val="0"/>
        </a:spcBef>
        <a:spcAft>
          <a:spcPct val="0"/>
        </a:spcAft>
        <a:defRPr sz="3600">
          <a:solidFill>
            <a:srgbClr val="6699CC"/>
          </a:solidFill>
          <a:latin typeface="Arial" charset="0"/>
          <a:cs typeface="Arial" charset="0"/>
        </a:defRPr>
      </a:lvl7pPr>
      <a:lvl8pPr marL="1371600" algn="l" rtl="0" eaLnBrk="1" fontAlgn="base" hangingPunct="1">
        <a:spcBef>
          <a:spcPct val="0"/>
        </a:spcBef>
        <a:spcAft>
          <a:spcPct val="0"/>
        </a:spcAft>
        <a:defRPr sz="3600">
          <a:solidFill>
            <a:srgbClr val="6699CC"/>
          </a:solidFill>
          <a:latin typeface="Arial" charset="0"/>
          <a:cs typeface="Arial" charset="0"/>
        </a:defRPr>
      </a:lvl8pPr>
      <a:lvl9pPr marL="1828800" algn="l" rtl="0" eaLnBrk="1" fontAlgn="base" hangingPunct="1">
        <a:spcBef>
          <a:spcPct val="0"/>
        </a:spcBef>
        <a:spcAft>
          <a:spcPct val="0"/>
        </a:spcAft>
        <a:defRPr sz="3600">
          <a:solidFill>
            <a:srgbClr val="6699CC"/>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rgbClr val="4D4D4D"/>
          </a:solidFill>
          <a:latin typeface="+mn-lt"/>
          <a:ea typeface="+mn-ea"/>
          <a:cs typeface="+mn-cs"/>
        </a:defRPr>
      </a:lvl1pPr>
      <a:lvl2pPr marL="742950" indent="-285750" algn="l" rtl="0" eaLnBrk="1" fontAlgn="base" hangingPunct="1">
        <a:spcBef>
          <a:spcPct val="20000"/>
        </a:spcBef>
        <a:spcAft>
          <a:spcPct val="0"/>
        </a:spcAft>
        <a:buChar char="–"/>
        <a:defRPr sz="2800">
          <a:solidFill>
            <a:srgbClr val="4D4D4D"/>
          </a:solidFill>
          <a:latin typeface="+mn-lt"/>
          <a:cs typeface="+mn-cs"/>
        </a:defRPr>
      </a:lvl2pPr>
      <a:lvl3pPr marL="1143000" indent="-228600" algn="l" rtl="0" eaLnBrk="1" fontAlgn="base" hangingPunct="1">
        <a:spcBef>
          <a:spcPct val="20000"/>
        </a:spcBef>
        <a:spcAft>
          <a:spcPct val="0"/>
        </a:spcAft>
        <a:buChar char="•"/>
        <a:defRPr sz="2400">
          <a:solidFill>
            <a:srgbClr val="4D4D4D"/>
          </a:solidFill>
          <a:latin typeface="+mn-lt"/>
          <a:cs typeface="+mn-cs"/>
        </a:defRPr>
      </a:lvl3pPr>
      <a:lvl4pPr marL="1600200" indent="-228600" algn="l" rtl="0" eaLnBrk="1" fontAlgn="base" hangingPunct="1">
        <a:spcBef>
          <a:spcPct val="20000"/>
        </a:spcBef>
        <a:spcAft>
          <a:spcPct val="0"/>
        </a:spcAft>
        <a:buChar char="–"/>
        <a:defRPr sz="2000">
          <a:solidFill>
            <a:srgbClr val="4D4D4D"/>
          </a:solidFill>
          <a:latin typeface="+mn-lt"/>
          <a:cs typeface="+mn-cs"/>
        </a:defRPr>
      </a:lvl4pPr>
      <a:lvl5pPr marL="2057400" indent="-228600" algn="l" rtl="0" eaLnBrk="1" fontAlgn="base" hangingPunct="1">
        <a:spcBef>
          <a:spcPct val="20000"/>
        </a:spcBef>
        <a:spcAft>
          <a:spcPct val="0"/>
        </a:spcAft>
        <a:buChar char="»"/>
        <a:defRPr sz="2000">
          <a:solidFill>
            <a:srgbClr val="4D4D4D"/>
          </a:solidFill>
          <a:latin typeface="+mn-lt"/>
          <a:cs typeface="+mn-cs"/>
        </a:defRPr>
      </a:lvl5pPr>
      <a:lvl6pPr marL="2514600" indent="-228600" algn="l" rtl="0" eaLnBrk="1" fontAlgn="base" hangingPunct="1">
        <a:spcBef>
          <a:spcPct val="20000"/>
        </a:spcBef>
        <a:spcAft>
          <a:spcPct val="0"/>
        </a:spcAft>
        <a:buChar char="»"/>
        <a:defRPr sz="2000">
          <a:solidFill>
            <a:srgbClr val="4D4D4D"/>
          </a:solidFill>
          <a:latin typeface="+mn-lt"/>
          <a:cs typeface="+mn-cs"/>
        </a:defRPr>
      </a:lvl6pPr>
      <a:lvl7pPr marL="2971800" indent="-228600" algn="l" rtl="0" eaLnBrk="1" fontAlgn="base" hangingPunct="1">
        <a:spcBef>
          <a:spcPct val="20000"/>
        </a:spcBef>
        <a:spcAft>
          <a:spcPct val="0"/>
        </a:spcAft>
        <a:buChar char="»"/>
        <a:defRPr sz="2000">
          <a:solidFill>
            <a:srgbClr val="4D4D4D"/>
          </a:solidFill>
          <a:latin typeface="+mn-lt"/>
          <a:cs typeface="+mn-cs"/>
        </a:defRPr>
      </a:lvl7pPr>
      <a:lvl8pPr marL="3429000" indent="-228600" algn="l" rtl="0" eaLnBrk="1" fontAlgn="base" hangingPunct="1">
        <a:spcBef>
          <a:spcPct val="20000"/>
        </a:spcBef>
        <a:spcAft>
          <a:spcPct val="0"/>
        </a:spcAft>
        <a:buChar char="»"/>
        <a:defRPr sz="2000">
          <a:solidFill>
            <a:srgbClr val="4D4D4D"/>
          </a:solidFill>
          <a:latin typeface="+mn-lt"/>
          <a:cs typeface="+mn-cs"/>
        </a:defRPr>
      </a:lvl8pPr>
      <a:lvl9pPr marL="3886200" indent="-228600" algn="l" rtl="0" eaLnBrk="1" fontAlgn="base" hangingPunct="1">
        <a:spcBef>
          <a:spcPct val="20000"/>
        </a:spcBef>
        <a:spcAft>
          <a:spcPct val="0"/>
        </a:spcAft>
        <a:buChar char="»"/>
        <a:defRPr sz="2000">
          <a:solidFill>
            <a:srgbClr val="4D4D4D"/>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t>©2007 TTW</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A74ACB6-52FB-4315-9BFF-7E3AEEB98D26}" type="slidenum">
              <a:rPr lang="en-US"/>
              <a:pPr>
                <a:defRPr/>
              </a:pPr>
              <a:t>‹#›</a:t>
            </a:fld>
            <a:endParaRPr lang="en-US"/>
          </a:p>
        </p:txBody>
      </p:sp>
      <p:sp>
        <p:nvSpPr>
          <p:cNvPr id="7" name="Rectangle 14"/>
          <p:cNvSpPr>
            <a:spLocks noChangeArrowheads="1"/>
          </p:cNvSpPr>
          <p:nvPr/>
        </p:nvSpPr>
        <p:spPr bwMode="auto">
          <a:xfrm>
            <a:off x="0" y="0"/>
            <a:ext cx="9144000" cy="971550"/>
          </a:xfrm>
          <a:prstGeom prst="rect">
            <a:avLst/>
          </a:prstGeom>
          <a:solidFill>
            <a:srgbClr val="6699CC"/>
          </a:solidFill>
          <a:ln w="9525" algn="in">
            <a:solidFill>
              <a:srgbClr val="000000"/>
            </a:solidFill>
            <a:miter lim="800000"/>
            <a:headEnd/>
            <a:tailEnd/>
          </a:ln>
          <a:effectLst/>
        </p:spPr>
        <p:txBody>
          <a:bodyPr lIns="36576" tIns="36576" rIns="36576" bIns="36576"/>
          <a:lstStyle/>
          <a:p>
            <a:pPr>
              <a:defRPr/>
            </a:pPr>
            <a:endParaRPr lang="en-US" dirty="0"/>
          </a:p>
        </p:txBody>
      </p:sp>
      <p:sp>
        <p:nvSpPr>
          <p:cNvPr id="8" name="Rectangle 19"/>
          <p:cNvSpPr>
            <a:spLocks noChangeArrowheads="1"/>
          </p:cNvSpPr>
          <p:nvPr/>
        </p:nvSpPr>
        <p:spPr bwMode="auto">
          <a:xfrm>
            <a:off x="7118350" y="6491288"/>
            <a:ext cx="2025650" cy="366712"/>
          </a:xfrm>
          <a:prstGeom prst="rect">
            <a:avLst/>
          </a:prstGeom>
          <a:noFill/>
          <a:ln w="9525">
            <a:noFill/>
            <a:miter lim="800000"/>
            <a:headEnd/>
            <a:tailEnd/>
          </a:ln>
          <a:effectLst/>
        </p:spPr>
        <p:txBody>
          <a:bodyPr wrap="none">
            <a:spAutoFit/>
          </a:bodyPr>
          <a:lstStyle/>
          <a:p>
            <a:pPr>
              <a:defRPr/>
            </a:pPr>
            <a:r>
              <a:rPr lang="en-US" sz="1800" dirty="0"/>
              <a:t>www.winman.com</a:t>
            </a:r>
          </a:p>
        </p:txBody>
      </p:sp>
      <p:pic>
        <p:nvPicPr>
          <p:cNvPr id="2057" name="Picture 9" descr="WinMan-Logo-3.gif"/>
          <p:cNvPicPr>
            <a:picLocks noChangeAspect="1"/>
          </p:cNvPicPr>
          <p:nvPr/>
        </p:nvPicPr>
        <p:blipFill>
          <a:blip r:embed="rId13"/>
          <a:srcRect/>
          <a:stretch>
            <a:fillRect/>
          </a:stretch>
        </p:blipFill>
        <p:spPr bwMode="auto">
          <a:xfrm>
            <a:off x="6781800" y="228600"/>
            <a:ext cx="2057400" cy="647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5"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sldNum="0"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8"/>
          <p:cNvSpPr>
            <a:spLocks noGrp="1" noChangeArrowheads="1"/>
          </p:cNvSpPr>
          <p:nvPr>
            <p:ph type="ctrTitle"/>
          </p:nvPr>
        </p:nvSpPr>
        <p:spPr>
          <a:xfrm>
            <a:off x="685800" y="2133600"/>
            <a:ext cx="7696200" cy="1603375"/>
          </a:xfrm>
        </p:spPr>
        <p:txBody>
          <a:bodyPr/>
          <a:lstStyle/>
          <a:p>
            <a:pPr eaLnBrk="1" hangingPunct="1"/>
            <a:r>
              <a:rPr lang="en-US" dirty="0" smtClean="0"/>
              <a:t/>
            </a:r>
            <a:br>
              <a:rPr lang="en-US" dirty="0" smtClean="0"/>
            </a:br>
            <a:endParaRPr lang="en-US" b="1" dirty="0" smtClean="0"/>
          </a:p>
        </p:txBody>
      </p:sp>
      <p:sp>
        <p:nvSpPr>
          <p:cNvPr id="2050" name="Date Placeholder 3"/>
          <p:cNvSpPr>
            <a:spLocks noGrp="1"/>
          </p:cNvSpPr>
          <p:nvPr>
            <p:ph type="dt" sz="quarter" idx="10"/>
          </p:nvPr>
        </p:nvSpPr>
        <p:spPr/>
        <p:txBody>
          <a:bodyPr/>
          <a:lstStyle/>
          <a:p>
            <a:pPr>
              <a:defRPr/>
            </a:pPr>
            <a:r>
              <a:rPr lang="en-US" dirty="0"/>
              <a:t>©</a:t>
            </a:r>
            <a:r>
              <a:rPr lang="en-US" dirty="0" smtClean="0"/>
              <a:t>2008 </a:t>
            </a:r>
            <a:r>
              <a:rPr lang="en-US" dirty="0"/>
              <a:t>TTW</a:t>
            </a:r>
          </a:p>
        </p:txBody>
      </p:sp>
      <p:sp>
        <p:nvSpPr>
          <p:cNvPr id="4100" name="Text Box 6"/>
          <p:cNvSpPr txBox="1">
            <a:spLocks noChangeArrowheads="1"/>
          </p:cNvSpPr>
          <p:nvPr/>
        </p:nvSpPr>
        <p:spPr bwMode="auto">
          <a:xfrm>
            <a:off x="304800" y="1295400"/>
            <a:ext cx="7924800" cy="457200"/>
          </a:xfrm>
          <a:prstGeom prst="rect">
            <a:avLst/>
          </a:prstGeom>
          <a:noFill/>
          <a:ln w="9525" algn="in">
            <a:noFill/>
            <a:miter lim="800000"/>
            <a:headEnd/>
            <a:tailEnd/>
          </a:ln>
        </p:spPr>
        <p:txBody>
          <a:bodyPr lIns="36576" tIns="36576" rIns="36576" bIns="36576"/>
          <a:lstStyle/>
          <a:p>
            <a:endParaRPr lang="en-US" sz="2800" b="1">
              <a:solidFill>
                <a:schemeClr val="tx1"/>
              </a:solidFill>
            </a:endParaRPr>
          </a:p>
        </p:txBody>
      </p:sp>
      <p:sp>
        <p:nvSpPr>
          <p:cNvPr id="4101" name="Text Box 9"/>
          <p:cNvSpPr txBox="1">
            <a:spLocks noChangeArrowheads="1"/>
          </p:cNvSpPr>
          <p:nvPr/>
        </p:nvSpPr>
        <p:spPr bwMode="auto">
          <a:xfrm>
            <a:off x="1447800" y="4114800"/>
            <a:ext cx="6400800" cy="641350"/>
          </a:xfrm>
          <a:prstGeom prst="rect">
            <a:avLst/>
          </a:prstGeom>
          <a:noFill/>
          <a:ln w="9525">
            <a:noFill/>
            <a:miter lim="800000"/>
            <a:headEnd/>
            <a:tailEnd/>
          </a:ln>
        </p:spPr>
        <p:txBody>
          <a:bodyPr>
            <a:spAutoFit/>
          </a:bodyPr>
          <a:lstStyle/>
          <a:p>
            <a:pPr algn="ctr">
              <a:spcBef>
                <a:spcPct val="50000"/>
              </a:spcBef>
            </a:pPr>
            <a:r>
              <a:rPr lang="en-US" sz="1800" i="1"/>
              <a:t>Where “Lean” principles are considered common sense and are implemented with a passion!</a:t>
            </a:r>
          </a:p>
        </p:txBody>
      </p:sp>
      <p:sp>
        <p:nvSpPr>
          <p:cNvPr id="6" name="TextBox 5"/>
          <p:cNvSpPr txBox="1"/>
          <p:nvPr/>
        </p:nvSpPr>
        <p:spPr>
          <a:xfrm>
            <a:off x="1295400" y="2057400"/>
            <a:ext cx="6553200" cy="1200329"/>
          </a:xfrm>
          <a:prstGeom prst="rect">
            <a:avLst/>
          </a:prstGeom>
          <a:noFill/>
        </p:spPr>
        <p:txBody>
          <a:bodyPr wrap="square" rtlCol="0">
            <a:spAutoFit/>
          </a:bodyPr>
          <a:lstStyle/>
          <a:p>
            <a:pPr algn="ctr"/>
            <a:r>
              <a:rPr lang="en-US" dirty="0" smtClean="0"/>
              <a:t>Product Training</a:t>
            </a:r>
          </a:p>
          <a:p>
            <a:pPr algn="ctr"/>
            <a:r>
              <a:rPr lang="en-US" dirty="0" smtClean="0"/>
              <a:t>Fixed Assets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Fixed Assets Actions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2971800"/>
            <a:ext cx="7010400" cy="646331"/>
          </a:xfrm>
          <a:prstGeom prst="rect">
            <a:avLst/>
          </a:prstGeom>
          <a:noFill/>
        </p:spPr>
        <p:txBody>
          <a:bodyPr wrap="square" rtlCol="0">
            <a:spAutoFit/>
          </a:bodyPr>
          <a:lstStyle/>
          <a:p>
            <a:r>
              <a:rPr lang="en-US" dirty="0" smtClean="0"/>
              <a:t>Dispose</a:t>
            </a:r>
            <a:r>
              <a:rPr lang="en-US" dirty="0" smtClean="0"/>
              <a:t> Depreciation</a:t>
            </a:r>
            <a:endParaRPr lang="en-US" dirty="0"/>
          </a:p>
        </p:txBody>
      </p:sp>
      <p:sp>
        <p:nvSpPr>
          <p:cNvPr id="9" name="TextBox 8"/>
          <p:cNvSpPr txBox="1"/>
          <p:nvPr/>
        </p:nvSpPr>
        <p:spPr>
          <a:xfrm>
            <a:off x="533400" y="3657600"/>
            <a:ext cx="8382000" cy="954107"/>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Dispose Depreciation will create an entry for any unprocessed depreciation</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Posted line items will remain however any un-posted line items will be removed and replaced with an entry that is the cost from the header – any processed depreciation. </a:t>
            </a:r>
            <a:endParaRPr lang="en-US" sz="1400" dirty="0" smtClean="0">
              <a:solidFill>
                <a:schemeClr val="tx1"/>
              </a:solidFill>
            </a:endParaRPr>
          </a:p>
        </p:txBody>
      </p:sp>
      <p:sp>
        <p:nvSpPr>
          <p:cNvPr id="8" name="TextBox 7"/>
          <p:cNvSpPr txBox="1"/>
          <p:nvPr/>
        </p:nvSpPr>
        <p:spPr>
          <a:xfrm>
            <a:off x="533400" y="1143000"/>
            <a:ext cx="7010400" cy="646331"/>
          </a:xfrm>
          <a:prstGeom prst="rect">
            <a:avLst/>
          </a:prstGeom>
          <a:noFill/>
        </p:spPr>
        <p:txBody>
          <a:bodyPr wrap="square" rtlCol="0">
            <a:spAutoFit/>
          </a:bodyPr>
          <a:lstStyle/>
          <a:p>
            <a:r>
              <a:rPr lang="en-US" dirty="0" smtClean="0"/>
              <a:t>Calculate All Depreciations</a:t>
            </a:r>
            <a:endParaRPr lang="en-US" dirty="0"/>
          </a:p>
        </p:txBody>
      </p:sp>
      <p:sp>
        <p:nvSpPr>
          <p:cNvPr id="10" name="TextBox 9"/>
          <p:cNvSpPr txBox="1"/>
          <p:nvPr/>
        </p:nvSpPr>
        <p:spPr>
          <a:xfrm>
            <a:off x="533400" y="1828800"/>
            <a:ext cx="8382000" cy="954107"/>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Calculate All Depreciations is a way to calculate depreciations for multiple assets at the same time.</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Select which Fixed Assets are to be depreciated and the depreciation will be calculated in the same way as the action Calculate Depreciations</a:t>
            </a:r>
          </a:p>
        </p:txBody>
      </p:sp>
      <p:sp>
        <p:nvSpPr>
          <p:cNvPr id="11" name="TextBox 10"/>
          <p:cNvSpPr txBox="1"/>
          <p:nvPr/>
        </p:nvSpPr>
        <p:spPr>
          <a:xfrm>
            <a:off x="609600" y="4648200"/>
            <a:ext cx="7010400" cy="646331"/>
          </a:xfrm>
          <a:prstGeom prst="rect">
            <a:avLst/>
          </a:prstGeom>
          <a:noFill/>
        </p:spPr>
        <p:txBody>
          <a:bodyPr wrap="square" rtlCol="0">
            <a:spAutoFit/>
          </a:bodyPr>
          <a:lstStyle/>
          <a:p>
            <a:r>
              <a:rPr lang="en-US" dirty="0" smtClean="0"/>
              <a:t>Add item</a:t>
            </a:r>
            <a:endParaRPr lang="en-US" dirty="0"/>
          </a:p>
        </p:txBody>
      </p:sp>
      <p:sp>
        <p:nvSpPr>
          <p:cNvPr id="12" name="TextBox 11"/>
          <p:cNvSpPr txBox="1"/>
          <p:nvPr/>
        </p:nvSpPr>
        <p:spPr>
          <a:xfrm>
            <a:off x="609600" y="5334000"/>
            <a:ext cx="8382000" cy="738664"/>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In cases where straight line depreciation is not used, manual entries can be added using the Add item action.  Values for each depreciation line item can vary but may not exceed the total cost from the header.</a:t>
            </a:r>
            <a:endParaRPr lang="en-US" sz="1400" dirty="0" smtClean="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Fixed Assets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11" name="TextBox 10"/>
          <p:cNvSpPr txBox="1"/>
          <p:nvPr/>
        </p:nvSpPr>
        <p:spPr>
          <a:xfrm>
            <a:off x="457200" y="1295400"/>
            <a:ext cx="8001000" cy="5016758"/>
          </a:xfrm>
          <a:prstGeom prst="rect">
            <a:avLst/>
          </a:prstGeom>
          <a:noFill/>
        </p:spPr>
        <p:txBody>
          <a:bodyPr wrap="square" rtlCol="0">
            <a:spAutoFit/>
          </a:bodyPr>
          <a:lstStyle/>
          <a:p>
            <a:r>
              <a:rPr lang="en-US" sz="3200" dirty="0" smtClean="0">
                <a:solidFill>
                  <a:schemeClr val="tx1"/>
                </a:solidFill>
              </a:rPr>
              <a:t>The Fixed Asset Modules provide a way to depreciate assets over a given time period.  Straight line depreciation is the only automated method used for depreciation calculation.  Other methods may be used but must be calculated and added manually.  </a:t>
            </a:r>
          </a:p>
          <a:p>
            <a:r>
              <a:rPr lang="en-US" sz="3200" dirty="0" smtClean="0">
                <a:solidFill>
                  <a:schemeClr val="tx1"/>
                </a:solidFill>
              </a:rPr>
              <a:t>Once depreciation entries are set-up, journal entries will be created automatically at the desired posting time.</a:t>
            </a:r>
            <a:r>
              <a:rPr lang="en-US" sz="1400" dirty="0" smtClean="0">
                <a:solidFill>
                  <a:schemeClr val="tx1"/>
                </a:solidFill>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Fixed Asset Types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pic>
        <p:nvPicPr>
          <p:cNvPr id="1026" name="Picture 2"/>
          <p:cNvPicPr>
            <a:picLocks noChangeAspect="1" noChangeArrowheads="1"/>
          </p:cNvPicPr>
          <p:nvPr/>
        </p:nvPicPr>
        <p:blipFill>
          <a:blip r:embed="rId2"/>
          <a:srcRect/>
          <a:stretch>
            <a:fillRect/>
          </a:stretch>
        </p:blipFill>
        <p:spPr bwMode="auto">
          <a:xfrm>
            <a:off x="457200" y="2133600"/>
            <a:ext cx="4419600" cy="3501683"/>
          </a:xfrm>
          <a:prstGeom prst="rect">
            <a:avLst/>
          </a:prstGeom>
          <a:noFill/>
          <a:ln w="9525">
            <a:noFill/>
            <a:miter lim="800000"/>
            <a:headEnd/>
            <a:tailEnd/>
          </a:ln>
          <a:effectLst/>
        </p:spPr>
      </p:pic>
      <p:sp>
        <p:nvSpPr>
          <p:cNvPr id="7" name="TextBox 6"/>
          <p:cNvSpPr txBox="1"/>
          <p:nvPr/>
        </p:nvSpPr>
        <p:spPr>
          <a:xfrm>
            <a:off x="5257800" y="2667000"/>
            <a:ext cx="3352800" cy="2462213"/>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Assets that are to be depreciated must first be entered </a:t>
            </a:r>
            <a:r>
              <a:rPr lang="en-US" sz="1400" dirty="0" smtClean="0">
                <a:solidFill>
                  <a:schemeClr val="tx1"/>
                </a:solidFill>
              </a:rPr>
              <a:t>in the Fixed Asset Types module</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Fixed asset type will be the asset name or the item being depreciated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The chart of account is the asset account where the value of the item is found</a:t>
            </a:r>
            <a:endParaRPr lang="en-US" sz="1400" dirty="0" smtClean="0">
              <a:solidFill>
                <a:schemeClr val="tx1"/>
              </a:solidFill>
            </a:endParaRPr>
          </a:p>
          <a:p>
            <a:pPr>
              <a:buFont typeface="Arial" pitchFamily="34" charset="0"/>
              <a:buChar char="•"/>
            </a:pPr>
            <a:endParaRPr lang="en-US" sz="1400" dirty="0" smtClean="0">
              <a:solidFill>
                <a:schemeClr val="tx1"/>
              </a:solidFill>
            </a:endParaRPr>
          </a:p>
        </p:txBody>
      </p:sp>
      <p:sp>
        <p:nvSpPr>
          <p:cNvPr id="8" name="TextBox 7"/>
          <p:cNvSpPr txBox="1"/>
          <p:nvPr/>
        </p:nvSpPr>
        <p:spPr>
          <a:xfrm>
            <a:off x="533400" y="1143000"/>
            <a:ext cx="7010400" cy="646331"/>
          </a:xfrm>
          <a:prstGeom prst="rect">
            <a:avLst/>
          </a:prstGeom>
          <a:noFill/>
        </p:spPr>
        <p:txBody>
          <a:bodyPr wrap="square" rtlCol="0">
            <a:spAutoFit/>
          </a:bodyPr>
          <a:lstStyle/>
          <a:p>
            <a:r>
              <a:rPr lang="en-US" dirty="0" smtClean="0"/>
              <a:t>Fixed Asset Types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Fixed Assets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Fixed Assets Header</a:t>
            </a:r>
            <a:endParaRPr lang="en-US" dirty="0"/>
          </a:p>
        </p:txBody>
      </p:sp>
      <p:pic>
        <p:nvPicPr>
          <p:cNvPr id="2050" name="Picture 2"/>
          <p:cNvPicPr>
            <a:picLocks noChangeAspect="1" noChangeArrowheads="1"/>
          </p:cNvPicPr>
          <p:nvPr/>
        </p:nvPicPr>
        <p:blipFill>
          <a:blip r:embed="rId2"/>
          <a:srcRect/>
          <a:stretch>
            <a:fillRect/>
          </a:stretch>
        </p:blipFill>
        <p:spPr bwMode="auto">
          <a:xfrm>
            <a:off x="1676400" y="1828800"/>
            <a:ext cx="5457825" cy="432427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Fixed Assets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Fixed Assets Header</a:t>
            </a:r>
            <a:endParaRPr lang="en-US" dirty="0"/>
          </a:p>
        </p:txBody>
      </p:sp>
      <p:sp>
        <p:nvSpPr>
          <p:cNvPr id="11" name="TextBox 10"/>
          <p:cNvSpPr txBox="1"/>
          <p:nvPr/>
        </p:nvSpPr>
        <p:spPr>
          <a:xfrm>
            <a:off x="533400" y="2133600"/>
            <a:ext cx="8001000" cy="3754874"/>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The fixed Asset ID is a unique number for the depreciation of the asset.</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Fixed Asset Type is the Asset as it was created in the Fixed Asset Types module</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Effective Date – The date that depreciation will be calculated from.  The day of the month used in the effective date, </a:t>
            </a:r>
            <a:r>
              <a:rPr lang="en-US" sz="1400" dirty="0" smtClean="0">
                <a:solidFill>
                  <a:schemeClr val="tx1"/>
                </a:solidFill>
              </a:rPr>
              <a:t>will be the default date for depreciation to post to the GL.</a:t>
            </a:r>
          </a:p>
          <a:p>
            <a:pPr lvl="1">
              <a:buFont typeface="Arial" pitchFamily="34" charset="0"/>
              <a:buChar char="•"/>
            </a:pPr>
            <a:endParaRPr lang="en-US" sz="1400" dirty="0" smtClean="0">
              <a:solidFill>
                <a:schemeClr val="tx1"/>
              </a:solidFill>
            </a:endParaRPr>
          </a:p>
          <a:p>
            <a:pPr lvl="1">
              <a:buFont typeface="Arial" pitchFamily="34" charset="0"/>
              <a:buChar char="•"/>
            </a:pPr>
            <a:r>
              <a:rPr lang="en-US" sz="1400" dirty="0" smtClean="0">
                <a:solidFill>
                  <a:schemeClr val="tx1"/>
                </a:solidFill>
              </a:rPr>
              <a:t> </a:t>
            </a:r>
            <a:r>
              <a:rPr lang="en-US" sz="1400" dirty="0" smtClean="0">
                <a:solidFill>
                  <a:schemeClr val="tx1"/>
                </a:solidFill>
              </a:rPr>
              <a:t>If depreciation is to post on the 1</a:t>
            </a:r>
            <a:r>
              <a:rPr lang="en-US" sz="1400" baseline="30000" dirty="0" smtClean="0">
                <a:solidFill>
                  <a:schemeClr val="tx1"/>
                </a:solidFill>
              </a:rPr>
              <a:t>st</a:t>
            </a:r>
            <a:r>
              <a:rPr lang="en-US" sz="1400" dirty="0" smtClean="0">
                <a:solidFill>
                  <a:schemeClr val="tx1"/>
                </a:solidFill>
              </a:rPr>
              <a:t> of the month, make sure the effective date is the 1</a:t>
            </a:r>
            <a:r>
              <a:rPr lang="en-US" sz="1400" baseline="30000" dirty="0" smtClean="0">
                <a:solidFill>
                  <a:schemeClr val="tx1"/>
                </a:solidFill>
              </a:rPr>
              <a:t>st</a:t>
            </a:r>
            <a:r>
              <a:rPr lang="en-US" sz="1400" dirty="0" smtClean="0">
                <a:solidFill>
                  <a:schemeClr val="tx1"/>
                </a:solidFill>
              </a:rPr>
              <a:t> of the month. </a:t>
            </a:r>
            <a:endParaRPr lang="en-US" sz="1400" dirty="0" smtClean="0">
              <a:solidFill>
                <a:schemeClr val="tx1"/>
              </a:solidFill>
            </a:endParaRP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Location – Th</a:t>
            </a:r>
            <a:r>
              <a:rPr lang="en-US" sz="1400" dirty="0" smtClean="0">
                <a:solidFill>
                  <a:schemeClr val="tx1"/>
                </a:solidFill>
              </a:rPr>
              <a:t>e location of the Asset</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Cost – The total cost of the item used to calculate the deprecation value.  This should be the total value to be depreciated.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Depreciation Rate – The rate at which the item will be depreciated at and the time period, which can be by year or by month.</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Fixed Assets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Fixed Assets Header</a:t>
            </a:r>
            <a:endParaRPr lang="en-US" dirty="0"/>
          </a:p>
        </p:txBody>
      </p:sp>
      <p:sp>
        <p:nvSpPr>
          <p:cNvPr id="11" name="TextBox 10"/>
          <p:cNvSpPr txBox="1"/>
          <p:nvPr/>
        </p:nvSpPr>
        <p:spPr>
          <a:xfrm>
            <a:off x="609600" y="1905000"/>
            <a:ext cx="8001000" cy="2031325"/>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Depreciation Rate – The rate at which the item will be depreciated at and the time period, which can be by year or by month.</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Monthly Depreciation Value – The value of depreciation as calculated by;</a:t>
            </a:r>
          </a:p>
          <a:p>
            <a:pPr lvl="2">
              <a:buFont typeface="Arial" pitchFamily="34" charset="0"/>
              <a:buChar char="•"/>
            </a:pPr>
            <a:r>
              <a:rPr lang="en-US" sz="1400" dirty="0" smtClean="0">
                <a:solidFill>
                  <a:schemeClr val="tx1"/>
                </a:solidFill>
              </a:rPr>
              <a:t> Cost * Depreciation rate /12 (when using per year)</a:t>
            </a:r>
          </a:p>
          <a:p>
            <a:pPr lvl="2">
              <a:buFont typeface="Arial" pitchFamily="34" charset="0"/>
              <a:buChar char="•"/>
            </a:pPr>
            <a:r>
              <a:rPr lang="en-US" sz="1400" dirty="0" smtClean="0">
                <a:solidFill>
                  <a:schemeClr val="tx1"/>
                </a:solidFill>
              </a:rPr>
              <a:t> </a:t>
            </a:r>
            <a:r>
              <a:rPr lang="en-US" sz="1400" dirty="0" smtClean="0">
                <a:solidFill>
                  <a:schemeClr val="tx1"/>
                </a:solidFill>
              </a:rPr>
              <a:t>Cost * Depreciation rate (when using per month)</a:t>
            </a:r>
          </a:p>
          <a:p>
            <a:r>
              <a:rPr lang="en-US" sz="1400" dirty="0" smtClean="0">
                <a:solidFill>
                  <a:schemeClr val="tx1"/>
                </a:solidFill>
              </a:rPr>
              <a:t>	</a:t>
            </a:r>
            <a:endParaRPr lang="en-US" sz="1400" dirty="0" smtClean="0">
              <a:solidFill>
                <a:schemeClr val="tx1"/>
              </a:solidFill>
            </a:endParaRPr>
          </a:p>
          <a:p>
            <a:pPr>
              <a:buFont typeface="Arial" pitchFamily="34" charset="0"/>
              <a:buChar char="•"/>
            </a:pPr>
            <a:r>
              <a:rPr lang="en-US" sz="1400" dirty="0" smtClean="0">
                <a:solidFill>
                  <a:schemeClr val="tx1"/>
                </a:solidFill>
              </a:rPr>
              <a:t> Depreciation Day – the day of the month that the journal entry will take place for the calculated depreciation</a:t>
            </a:r>
            <a:endParaRPr lang="en-US" sz="1400" dirty="0" smtClean="0">
              <a:solidFill>
                <a:schemeClr val="tx1"/>
              </a:solidFill>
            </a:endParaRPr>
          </a:p>
        </p:txBody>
      </p:sp>
      <p:sp>
        <p:nvSpPr>
          <p:cNvPr id="6" name="TextBox 5"/>
          <p:cNvSpPr txBox="1"/>
          <p:nvPr/>
        </p:nvSpPr>
        <p:spPr>
          <a:xfrm>
            <a:off x="609600" y="4038600"/>
            <a:ext cx="8001000" cy="738664"/>
          </a:xfrm>
          <a:prstGeom prst="rect">
            <a:avLst/>
          </a:prstGeom>
          <a:solidFill>
            <a:schemeClr val="tx2">
              <a:lumMod val="20000"/>
              <a:lumOff val="80000"/>
            </a:schemeClr>
          </a:solidFill>
        </p:spPr>
        <p:txBody>
          <a:bodyPr wrap="square" rtlCol="0">
            <a:spAutoFit/>
          </a:bodyPr>
          <a:lstStyle/>
          <a:p>
            <a:r>
              <a:rPr lang="en-US" sz="1400" dirty="0" smtClean="0">
                <a:solidFill>
                  <a:schemeClr val="tx1"/>
                </a:solidFill>
              </a:rPr>
              <a:t>SYSTEM SETTING:  The prefix for the Fixed Asset identifier is defaulted to FA.  This can be altered using the Fixed Assets </a:t>
            </a:r>
            <a:r>
              <a:rPr lang="en-US" sz="1400" dirty="0" smtClean="0">
                <a:solidFill>
                  <a:schemeClr val="tx1"/>
                </a:solidFill>
              </a:rPr>
              <a:t>system option </a:t>
            </a:r>
            <a:r>
              <a:rPr lang="en-US" sz="1400" b="1" dirty="0" smtClean="0">
                <a:solidFill>
                  <a:schemeClr val="tx1"/>
                </a:solidFill>
              </a:rPr>
              <a:t>Fixed Asset identifier </a:t>
            </a:r>
            <a:r>
              <a:rPr lang="en-US" sz="1400" b="1" dirty="0" smtClean="0">
                <a:solidFill>
                  <a:schemeClr val="tx1"/>
                </a:solidFill>
              </a:rPr>
              <a:t>prefix</a:t>
            </a:r>
            <a:r>
              <a:rPr lang="en-US" sz="1400" dirty="0" smtClean="0">
                <a:solidFill>
                  <a:schemeClr val="tx1"/>
                </a:solidFill>
              </a:rPr>
              <a:t>.  Enable the option and set the value to the prefix required</a:t>
            </a:r>
            <a:endParaRPr lang="en-US" sz="1400" dirty="0" smtClean="0">
              <a:solidFill>
                <a:schemeClr val="tx1"/>
              </a:solidFill>
            </a:endParaRPr>
          </a:p>
        </p:txBody>
      </p:sp>
      <p:sp>
        <p:nvSpPr>
          <p:cNvPr id="8" name="TextBox 7"/>
          <p:cNvSpPr txBox="1"/>
          <p:nvPr/>
        </p:nvSpPr>
        <p:spPr>
          <a:xfrm>
            <a:off x="609600" y="5029200"/>
            <a:ext cx="8001000" cy="738664"/>
          </a:xfrm>
          <a:prstGeom prst="rect">
            <a:avLst/>
          </a:prstGeom>
          <a:solidFill>
            <a:schemeClr val="tx2">
              <a:lumMod val="20000"/>
              <a:lumOff val="80000"/>
            </a:schemeClr>
          </a:solidFill>
        </p:spPr>
        <p:txBody>
          <a:bodyPr wrap="square" rtlCol="0">
            <a:spAutoFit/>
          </a:bodyPr>
          <a:lstStyle/>
          <a:p>
            <a:r>
              <a:rPr lang="en-US" sz="1400" dirty="0" smtClean="0">
                <a:solidFill>
                  <a:schemeClr val="tx1"/>
                </a:solidFill>
              </a:rPr>
              <a:t>SYSTEM SETTING:  The length for the Fixed Asset identifier is defaulted to 6 characters.  This can be altered using the Fixed Assets </a:t>
            </a:r>
            <a:r>
              <a:rPr lang="en-US" sz="1400" dirty="0" smtClean="0">
                <a:solidFill>
                  <a:schemeClr val="tx1"/>
                </a:solidFill>
              </a:rPr>
              <a:t>system option </a:t>
            </a:r>
            <a:r>
              <a:rPr lang="en-US" sz="1400" b="1" dirty="0" smtClean="0">
                <a:solidFill>
                  <a:schemeClr val="tx1"/>
                </a:solidFill>
              </a:rPr>
              <a:t>Fixed Asset identifier </a:t>
            </a:r>
            <a:r>
              <a:rPr lang="en-US" sz="1400" b="1" dirty="0" smtClean="0">
                <a:solidFill>
                  <a:schemeClr val="tx1"/>
                </a:solidFill>
              </a:rPr>
              <a:t>length</a:t>
            </a:r>
            <a:r>
              <a:rPr lang="en-US" sz="1400" dirty="0" smtClean="0">
                <a:solidFill>
                  <a:schemeClr val="tx1"/>
                </a:solidFill>
              </a:rPr>
              <a:t>.  Enable the option and set the value to the length required.  Maximum length is 15 characters.</a:t>
            </a:r>
            <a:endParaRPr lang="en-US" sz="1400" dirty="0" smtClean="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Fixed Assets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Fixed Assets – Line items</a:t>
            </a:r>
            <a:endParaRPr lang="en-US" dirty="0"/>
          </a:p>
        </p:txBody>
      </p:sp>
      <p:pic>
        <p:nvPicPr>
          <p:cNvPr id="3074" name="Picture 2"/>
          <p:cNvPicPr>
            <a:picLocks noChangeAspect="1" noChangeArrowheads="1"/>
          </p:cNvPicPr>
          <p:nvPr/>
        </p:nvPicPr>
        <p:blipFill>
          <a:blip r:embed="rId2"/>
          <a:srcRect/>
          <a:stretch>
            <a:fillRect/>
          </a:stretch>
        </p:blipFill>
        <p:spPr bwMode="auto">
          <a:xfrm>
            <a:off x="1981200" y="1905000"/>
            <a:ext cx="5000625" cy="396203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Fixed Assets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066800"/>
            <a:ext cx="7010400" cy="646331"/>
          </a:xfrm>
          <a:prstGeom prst="rect">
            <a:avLst/>
          </a:prstGeom>
          <a:noFill/>
        </p:spPr>
        <p:txBody>
          <a:bodyPr wrap="square" rtlCol="0">
            <a:spAutoFit/>
          </a:bodyPr>
          <a:lstStyle/>
          <a:p>
            <a:r>
              <a:rPr lang="en-US" dirty="0" smtClean="0"/>
              <a:t>Fixed Assets Line Items</a:t>
            </a:r>
            <a:endParaRPr lang="en-US" dirty="0"/>
          </a:p>
        </p:txBody>
      </p:sp>
      <p:sp>
        <p:nvSpPr>
          <p:cNvPr id="11" name="TextBox 10"/>
          <p:cNvSpPr txBox="1"/>
          <p:nvPr/>
        </p:nvSpPr>
        <p:spPr>
          <a:xfrm>
            <a:off x="304800" y="1752600"/>
            <a:ext cx="4724400" cy="4185761"/>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Effective Date – the date that determines what period the depreciation will post to</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Process Date – When the </a:t>
            </a:r>
            <a:r>
              <a:rPr lang="en-US" sz="1400" dirty="0" smtClean="0">
                <a:solidFill>
                  <a:schemeClr val="tx1"/>
                </a:solidFill>
              </a:rPr>
              <a:t>GL record will actually be written</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Depreciation Value – The value of the depreciation that will be written to the GL</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Confirmed – An item must be confirmed before it will post to the GL</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Processed – Once the item has posted to the GL the processed field will be checked.  This is a system field that can not be changed by the user.</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The GL account for depreciation can be found in the System </a:t>
            </a:r>
            <a:r>
              <a:rPr lang="en-US" sz="1400" dirty="0" smtClean="0">
                <a:solidFill>
                  <a:schemeClr val="tx1"/>
                </a:solidFill>
              </a:rPr>
              <a:t>S</a:t>
            </a:r>
            <a:r>
              <a:rPr lang="en-US" sz="1400" dirty="0" smtClean="0">
                <a:solidFill>
                  <a:schemeClr val="tx1"/>
                </a:solidFill>
              </a:rPr>
              <a:t>et-up module.  Use the Sites tab, and the sub-tab Accounts for the Depreciation account.</a:t>
            </a:r>
            <a:endParaRPr lang="en-US" sz="1400" dirty="0" smtClean="0">
              <a:solidFill>
                <a:schemeClr val="tx1"/>
              </a:solidFill>
            </a:endParaRPr>
          </a:p>
        </p:txBody>
      </p:sp>
      <p:sp>
        <p:nvSpPr>
          <p:cNvPr id="6" name="TextBox 5"/>
          <p:cNvSpPr txBox="1"/>
          <p:nvPr/>
        </p:nvSpPr>
        <p:spPr>
          <a:xfrm>
            <a:off x="5257800" y="1981200"/>
            <a:ext cx="3581400" cy="738664"/>
          </a:xfrm>
          <a:prstGeom prst="rect">
            <a:avLst/>
          </a:prstGeom>
          <a:solidFill>
            <a:schemeClr val="accent3">
              <a:lumMod val="20000"/>
              <a:lumOff val="80000"/>
            </a:schemeClr>
          </a:solidFill>
        </p:spPr>
        <p:txBody>
          <a:bodyPr wrap="square" rtlCol="0">
            <a:spAutoFit/>
          </a:bodyPr>
          <a:lstStyle/>
          <a:p>
            <a:r>
              <a:rPr lang="en-US" sz="1400" dirty="0" smtClean="0">
                <a:solidFill>
                  <a:schemeClr val="tx1"/>
                </a:solidFill>
              </a:rPr>
              <a:t>TIP:  An item must be confirmed and have a process date less than or equal to the current dat</a:t>
            </a:r>
            <a:r>
              <a:rPr lang="en-US" sz="1400" dirty="0" smtClean="0">
                <a:solidFill>
                  <a:schemeClr val="tx1"/>
                </a:solidFill>
              </a:rPr>
              <a:t>e before it will post</a:t>
            </a:r>
            <a:endParaRPr lang="en-US" sz="1400" dirty="0" smtClean="0">
              <a:solidFill>
                <a:schemeClr val="tx1"/>
              </a:solidFill>
            </a:endParaRPr>
          </a:p>
        </p:txBody>
      </p:sp>
      <p:sp>
        <p:nvSpPr>
          <p:cNvPr id="8" name="TextBox 7"/>
          <p:cNvSpPr txBox="1"/>
          <p:nvPr/>
        </p:nvSpPr>
        <p:spPr>
          <a:xfrm>
            <a:off x="5257800" y="3124200"/>
            <a:ext cx="3581400" cy="2677656"/>
          </a:xfrm>
          <a:prstGeom prst="rect">
            <a:avLst/>
          </a:prstGeom>
          <a:solidFill>
            <a:schemeClr val="tx2">
              <a:lumMod val="20000"/>
              <a:lumOff val="80000"/>
            </a:schemeClr>
          </a:solidFill>
        </p:spPr>
        <p:txBody>
          <a:bodyPr wrap="square" rtlCol="0">
            <a:spAutoFit/>
          </a:bodyPr>
          <a:lstStyle/>
          <a:p>
            <a:r>
              <a:rPr lang="en-US" sz="1400" dirty="0" smtClean="0">
                <a:solidFill>
                  <a:schemeClr val="tx1"/>
                </a:solidFill>
              </a:rPr>
              <a:t>SYSTEM SETTING:  Line items are created with the confirmed field already selected.  If items are to have a review or sign off process before they are to post, line items can be created without the confirmed field selected.  </a:t>
            </a:r>
            <a:r>
              <a:rPr lang="en-US" sz="1400" dirty="0" smtClean="0">
                <a:solidFill>
                  <a:schemeClr val="tx1"/>
                </a:solidFill>
              </a:rPr>
              <a:t>Use the </a:t>
            </a:r>
            <a:r>
              <a:rPr lang="en-US" sz="1400" dirty="0" smtClean="0">
                <a:solidFill>
                  <a:schemeClr val="tx1"/>
                </a:solidFill>
              </a:rPr>
              <a:t>Fixed Assets system option </a:t>
            </a:r>
            <a:r>
              <a:rPr lang="en-US" sz="1400" b="1" dirty="0" smtClean="0">
                <a:solidFill>
                  <a:schemeClr val="tx1"/>
                </a:solidFill>
              </a:rPr>
              <a:t>Determines </a:t>
            </a:r>
            <a:r>
              <a:rPr lang="en-US" sz="1400" b="1" dirty="0" smtClean="0">
                <a:solidFill>
                  <a:schemeClr val="tx1"/>
                </a:solidFill>
              </a:rPr>
              <a:t>whether to insert confirmed flag as true or false when calculating </a:t>
            </a:r>
            <a:r>
              <a:rPr lang="en-US" sz="1400" b="1" dirty="0" smtClean="0">
                <a:solidFill>
                  <a:schemeClr val="tx1"/>
                </a:solidFill>
              </a:rPr>
              <a:t>depreciation.  </a:t>
            </a:r>
            <a:r>
              <a:rPr lang="en-US" sz="1400" dirty="0" smtClean="0">
                <a:solidFill>
                  <a:schemeClr val="tx1"/>
                </a:solidFill>
              </a:rPr>
              <a:t>Enable the option and set the value to False to have items not created as confirmed.</a:t>
            </a:r>
            <a:r>
              <a:rPr lang="en-US" sz="1400" b="1" dirty="0" smtClean="0">
                <a:solidFill>
                  <a:schemeClr val="tx1"/>
                </a:solidFill>
              </a:rPr>
              <a:t> </a:t>
            </a:r>
            <a:endParaRPr lang="en-US" sz="1400" b="1" dirty="0" smtClean="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Fixed Assets Actions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Calculate Depreciation</a:t>
            </a:r>
            <a:endParaRPr lang="en-US" dirty="0"/>
          </a:p>
        </p:txBody>
      </p:sp>
      <p:pic>
        <p:nvPicPr>
          <p:cNvPr id="4099" name="Picture 3"/>
          <p:cNvPicPr>
            <a:picLocks noChangeAspect="1" noChangeArrowheads="1"/>
          </p:cNvPicPr>
          <p:nvPr/>
        </p:nvPicPr>
        <p:blipFill>
          <a:blip r:embed="rId2"/>
          <a:srcRect/>
          <a:stretch>
            <a:fillRect/>
          </a:stretch>
        </p:blipFill>
        <p:spPr bwMode="auto">
          <a:xfrm>
            <a:off x="228600" y="1752600"/>
            <a:ext cx="3657599" cy="2923141"/>
          </a:xfrm>
          <a:prstGeom prst="rect">
            <a:avLst/>
          </a:prstGeom>
          <a:noFill/>
          <a:ln w="9525">
            <a:noFill/>
            <a:miter lim="800000"/>
            <a:headEnd/>
            <a:tailEnd/>
          </a:ln>
          <a:effectLst/>
        </p:spPr>
      </p:pic>
      <p:pic>
        <p:nvPicPr>
          <p:cNvPr id="4100" name="Picture 4"/>
          <p:cNvPicPr>
            <a:picLocks noChangeAspect="1" noChangeArrowheads="1"/>
          </p:cNvPicPr>
          <p:nvPr/>
        </p:nvPicPr>
        <p:blipFill>
          <a:blip r:embed="rId3"/>
          <a:srcRect/>
          <a:stretch>
            <a:fillRect/>
          </a:stretch>
        </p:blipFill>
        <p:spPr bwMode="auto">
          <a:xfrm>
            <a:off x="1447800" y="3581400"/>
            <a:ext cx="3657600" cy="2923142"/>
          </a:xfrm>
          <a:prstGeom prst="rect">
            <a:avLst/>
          </a:prstGeom>
          <a:noFill/>
          <a:ln w="9525">
            <a:noFill/>
            <a:miter lim="800000"/>
            <a:headEnd/>
            <a:tailEnd/>
          </a:ln>
          <a:effectLst/>
        </p:spPr>
      </p:pic>
      <p:sp>
        <p:nvSpPr>
          <p:cNvPr id="9" name="TextBox 8"/>
          <p:cNvSpPr txBox="1"/>
          <p:nvPr/>
        </p:nvSpPr>
        <p:spPr>
          <a:xfrm>
            <a:off x="5334000" y="1752600"/>
            <a:ext cx="3581400" cy="4185761"/>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Use the Calculate Depreciation Action to calculate Depreciation values for a period of time.</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Monthly entries for depreciation are calculated based on the monthly depreciation value calculated in the header</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The effective date will be the Depreciation day as found in the header for each month.</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The process date will use the effective day from the header to determine what day of the month wil</a:t>
            </a:r>
            <a:r>
              <a:rPr lang="en-US" sz="1400" dirty="0" smtClean="0">
                <a:solidFill>
                  <a:schemeClr val="tx1"/>
                </a:solidFill>
              </a:rPr>
              <a:t>l be the process day.  </a:t>
            </a:r>
          </a:p>
          <a:p>
            <a:pPr lvl="1">
              <a:buFont typeface="Arial" pitchFamily="34" charset="0"/>
              <a:buChar char="•"/>
            </a:pPr>
            <a:endParaRPr lang="en-US" sz="1400" dirty="0" smtClean="0">
              <a:solidFill>
                <a:schemeClr val="tx1"/>
              </a:solidFill>
            </a:endParaRPr>
          </a:p>
          <a:p>
            <a:pPr lvl="1">
              <a:buFont typeface="Arial" pitchFamily="34" charset="0"/>
              <a:buChar char="•"/>
            </a:pPr>
            <a:r>
              <a:rPr lang="en-US" sz="1400" dirty="0" smtClean="0">
                <a:solidFill>
                  <a:schemeClr val="tx1"/>
                </a:solidFill>
              </a:rPr>
              <a:t> </a:t>
            </a:r>
            <a:r>
              <a:rPr lang="en-US" sz="1400" dirty="0" err="1" smtClean="0">
                <a:solidFill>
                  <a:schemeClr val="tx1"/>
                </a:solidFill>
              </a:rPr>
              <a:t>Ie</a:t>
            </a:r>
            <a:r>
              <a:rPr lang="en-US" sz="1400" dirty="0" smtClean="0">
                <a:solidFill>
                  <a:schemeClr val="tx1"/>
                </a:solidFill>
              </a:rPr>
              <a:t> using an effective date of June 5 in the header will have a process date for line items on the 5</a:t>
            </a:r>
            <a:r>
              <a:rPr lang="en-US" sz="1400" baseline="30000" dirty="0" smtClean="0">
                <a:solidFill>
                  <a:schemeClr val="tx1"/>
                </a:solidFill>
              </a:rPr>
              <a:t>th</a:t>
            </a:r>
            <a:r>
              <a:rPr lang="en-US" sz="1400" dirty="0" smtClean="0">
                <a:solidFill>
                  <a:schemeClr val="tx1"/>
                </a:solidFill>
              </a:rPr>
              <a:t> of each month</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lide master-010108">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rgbClr val="6699CC"/>
            </a:solidFill>
            <a:effectLst/>
            <a:latin typeface="Arial"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rgbClr val="6699CC"/>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0CF66F8683664EBC30A26B5DBFADD3" ma:contentTypeVersion="4" ma:contentTypeDescription="Create a new document." ma:contentTypeScope="" ma:versionID="c7097fc2891ede284ce2fd91d500eeb9">
  <xsd:schema xmlns:xsd="http://www.w3.org/2001/XMLSchema" xmlns:xs="http://www.w3.org/2001/XMLSchema" xmlns:p="http://schemas.microsoft.com/office/2006/metadata/properties" xmlns:ns2="a47e549a-171b-4300-96e2-e3fe1b4e2ae0" xmlns:ns3="62403354-edc9-4047-bdd7-163a08f6bb95" targetNamespace="http://schemas.microsoft.com/office/2006/metadata/properties" ma:root="true" ma:fieldsID="b5ec64bf9832b34fd9f535a89207fee2" ns2:_="" ns3:_="">
    <xsd:import namespace="a47e549a-171b-4300-96e2-e3fe1b4e2ae0"/>
    <xsd:import namespace="62403354-edc9-4047-bdd7-163a08f6bb9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7e549a-171b-4300-96e2-e3fe1b4e2ae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2403354-edc9-4047-bdd7-163a08f6bb95"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CC307BB-01BC-4F29-B246-4E7EE592ED11}"/>
</file>

<file path=customXml/itemProps2.xml><?xml version="1.0" encoding="utf-8"?>
<ds:datastoreItem xmlns:ds="http://schemas.openxmlformats.org/officeDocument/2006/customXml" ds:itemID="{414FA407-A5AD-4C23-9BD4-DAE459FC052A}"/>
</file>

<file path=customXml/itemProps3.xml><?xml version="1.0" encoding="utf-8"?>
<ds:datastoreItem xmlns:ds="http://schemas.openxmlformats.org/officeDocument/2006/customXml" ds:itemID="{586676D2-DC86-4E71-B379-8A83EAD3096B}"/>
</file>

<file path=docProps/app.xml><?xml version="1.0" encoding="utf-8"?>
<Properties xmlns="http://schemas.openxmlformats.org/officeDocument/2006/extended-properties" xmlns:vt="http://schemas.openxmlformats.org/officeDocument/2006/docPropsVTypes">
  <Template>slide master-010108</Template>
  <TotalTime>14011</TotalTime>
  <Words>971</Words>
  <Application>Microsoft Office PowerPoint</Application>
  <PresentationFormat>On-screen Show (4:3)</PresentationFormat>
  <Paragraphs>92</Paragraphs>
  <Slides>10</Slides>
  <Notes>1</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slide master-010108</vt:lpstr>
      <vt:lpstr>Office Theme</vt:lpstr>
      <vt:lpstr> </vt:lpstr>
      <vt:lpstr>Fixed Assets</vt:lpstr>
      <vt:lpstr>Fixed Asset Types</vt:lpstr>
      <vt:lpstr>Fixed Assets</vt:lpstr>
      <vt:lpstr>Fixed Assets</vt:lpstr>
      <vt:lpstr>Fixed Assets</vt:lpstr>
      <vt:lpstr>Fixed Assets</vt:lpstr>
      <vt:lpstr>Fixed Assets</vt:lpstr>
      <vt:lpstr>Fixed Assets Actions</vt:lpstr>
      <vt:lpstr>Fixed Assets Actions</vt:lpstr>
    </vt:vector>
  </TitlesOfParts>
  <Company>Sabino Creek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Jeff Leinwand</dc:creator>
  <cp:lastModifiedBy>Matthew DePiero</cp:lastModifiedBy>
  <cp:revision>874</cp:revision>
  <dcterms:created xsi:type="dcterms:W3CDTF">2008-02-15T20:51:22Z</dcterms:created>
  <dcterms:modified xsi:type="dcterms:W3CDTF">2008-06-03T19:13:51Z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0x0101006D0CF66F8683664EBC30A26B5DBFADD3</vt:lpwstr>
  </property>
</Properties>
</file>