
<file path=[Content_Types].xml><?xml version="1.0" encoding="utf-8"?>
<Types xmlns="http://schemas.openxmlformats.org/package/2006/content-types">
  <Default Extension="png" ContentType="image/png"/>
  <Default Extension="rels" ContentType="application/vnd.openxmlformats-package.relationships+xml"/>
  <Default Extension="jpeg" ContentType="image/jpeg"/>
  <Default Extension="xml" ContentType="application/xml"/>
  <Override PartName="/ppt/presentation.xml" ContentType="application/vnd.openxmlformats-officedocument.presentationml.presentation.main+xml"/>
  <Override PartName="/ppt/slides/slide2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slideLayouts/slideLayout22.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4.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349" r:id="rId3"/>
    <p:sldId id="350" r:id="rId4"/>
    <p:sldId id="351" r:id="rId5"/>
    <p:sldId id="352" r:id="rId6"/>
    <p:sldId id="353" r:id="rId7"/>
    <p:sldId id="354" r:id="rId8"/>
    <p:sldId id="355" r:id="rId9"/>
    <p:sldId id="356" r:id="rId10"/>
    <p:sldId id="357" r:id="rId11"/>
    <p:sldId id="358" r:id="rId12"/>
    <p:sldId id="359" r:id="rId13"/>
    <p:sldId id="360" r:id="rId14"/>
    <p:sldId id="361" r:id="rId15"/>
    <p:sldId id="362" r:id="rId16"/>
    <p:sldId id="363" r:id="rId17"/>
    <p:sldId id="364" r:id="rId18"/>
    <p:sldId id="365" r:id="rId19"/>
    <p:sldId id="366" r:id="rId20"/>
    <p:sldId id="367" r:id="rId21"/>
    <p:sldId id="368" r:id="rId22"/>
  </p:sldIdLst>
  <p:sldSz cx="9144000" cy="6858000" type="screen4x3"/>
  <p:notesSz cx="7315200" cy="9601200"/>
  <p:defaultTextStyle>
    <a:defPPr>
      <a:defRPr lang="en-US"/>
    </a:defPPr>
    <a:lvl1pPr algn="l" rtl="0" fontAlgn="base">
      <a:spcBef>
        <a:spcPct val="0"/>
      </a:spcBef>
      <a:spcAft>
        <a:spcPct val="0"/>
      </a:spcAft>
      <a:defRPr sz="3600" kern="1200">
        <a:solidFill>
          <a:srgbClr val="6699CC"/>
        </a:solidFill>
        <a:latin typeface="Arial" charset="0"/>
        <a:ea typeface="+mn-ea"/>
        <a:cs typeface="Arial" charset="0"/>
      </a:defRPr>
    </a:lvl1pPr>
    <a:lvl2pPr marL="457200" algn="l" rtl="0" fontAlgn="base">
      <a:spcBef>
        <a:spcPct val="0"/>
      </a:spcBef>
      <a:spcAft>
        <a:spcPct val="0"/>
      </a:spcAft>
      <a:defRPr sz="3600" kern="1200">
        <a:solidFill>
          <a:srgbClr val="6699CC"/>
        </a:solidFill>
        <a:latin typeface="Arial" charset="0"/>
        <a:ea typeface="+mn-ea"/>
        <a:cs typeface="Arial" charset="0"/>
      </a:defRPr>
    </a:lvl2pPr>
    <a:lvl3pPr marL="914400" algn="l" rtl="0" fontAlgn="base">
      <a:spcBef>
        <a:spcPct val="0"/>
      </a:spcBef>
      <a:spcAft>
        <a:spcPct val="0"/>
      </a:spcAft>
      <a:defRPr sz="3600" kern="1200">
        <a:solidFill>
          <a:srgbClr val="6699CC"/>
        </a:solidFill>
        <a:latin typeface="Arial" charset="0"/>
        <a:ea typeface="+mn-ea"/>
        <a:cs typeface="Arial" charset="0"/>
      </a:defRPr>
    </a:lvl3pPr>
    <a:lvl4pPr marL="1371600" algn="l" rtl="0" fontAlgn="base">
      <a:spcBef>
        <a:spcPct val="0"/>
      </a:spcBef>
      <a:spcAft>
        <a:spcPct val="0"/>
      </a:spcAft>
      <a:defRPr sz="3600" kern="1200">
        <a:solidFill>
          <a:srgbClr val="6699CC"/>
        </a:solidFill>
        <a:latin typeface="Arial" charset="0"/>
        <a:ea typeface="+mn-ea"/>
        <a:cs typeface="Arial" charset="0"/>
      </a:defRPr>
    </a:lvl4pPr>
    <a:lvl5pPr marL="1828800" algn="l" rtl="0" fontAlgn="base">
      <a:spcBef>
        <a:spcPct val="0"/>
      </a:spcBef>
      <a:spcAft>
        <a:spcPct val="0"/>
      </a:spcAft>
      <a:defRPr sz="3600" kern="1200">
        <a:solidFill>
          <a:srgbClr val="6699CC"/>
        </a:solidFill>
        <a:latin typeface="Arial" charset="0"/>
        <a:ea typeface="+mn-ea"/>
        <a:cs typeface="Arial" charset="0"/>
      </a:defRPr>
    </a:lvl5pPr>
    <a:lvl6pPr marL="2286000" algn="l" defTabSz="914400" rtl="0" eaLnBrk="1" latinLnBrk="0" hangingPunct="1">
      <a:defRPr sz="3600" kern="1200">
        <a:solidFill>
          <a:srgbClr val="6699CC"/>
        </a:solidFill>
        <a:latin typeface="Arial" charset="0"/>
        <a:ea typeface="+mn-ea"/>
        <a:cs typeface="Arial" charset="0"/>
      </a:defRPr>
    </a:lvl6pPr>
    <a:lvl7pPr marL="2743200" algn="l" defTabSz="914400" rtl="0" eaLnBrk="1" latinLnBrk="0" hangingPunct="1">
      <a:defRPr sz="3600" kern="1200">
        <a:solidFill>
          <a:srgbClr val="6699CC"/>
        </a:solidFill>
        <a:latin typeface="Arial" charset="0"/>
        <a:ea typeface="+mn-ea"/>
        <a:cs typeface="Arial" charset="0"/>
      </a:defRPr>
    </a:lvl7pPr>
    <a:lvl8pPr marL="3200400" algn="l" defTabSz="914400" rtl="0" eaLnBrk="1" latinLnBrk="0" hangingPunct="1">
      <a:defRPr sz="3600" kern="1200">
        <a:solidFill>
          <a:srgbClr val="6699CC"/>
        </a:solidFill>
        <a:latin typeface="Arial" charset="0"/>
        <a:ea typeface="+mn-ea"/>
        <a:cs typeface="Arial" charset="0"/>
      </a:defRPr>
    </a:lvl8pPr>
    <a:lvl9pPr marL="3657600" algn="l" defTabSz="914400" rtl="0" eaLnBrk="1" latinLnBrk="0" hangingPunct="1">
      <a:defRPr sz="3600" kern="1200">
        <a:solidFill>
          <a:srgbClr val="6699CC"/>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99CC"/>
    <a:srgbClr val="4D4D4D"/>
    <a:srgbClr val="3333FF"/>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797" autoAdjust="0"/>
    <p:restoredTop sz="94718" autoAdjust="0"/>
  </p:normalViewPr>
  <p:slideViewPr>
    <p:cSldViewPr>
      <p:cViewPr varScale="1">
        <p:scale>
          <a:sx n="79" d="100"/>
          <a:sy n="79" d="100"/>
        </p:scale>
        <p:origin x="-85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 Id="rId30"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647"/>
          </a:xfrm>
          <a:prstGeom prst="rect">
            <a:avLst/>
          </a:prstGeom>
        </p:spPr>
        <p:txBody>
          <a:bodyPr vert="horz" lIns="96917" tIns="48459" rIns="96917" bIns="48459"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647"/>
          </a:xfrm>
          <a:prstGeom prst="rect">
            <a:avLst/>
          </a:prstGeom>
        </p:spPr>
        <p:txBody>
          <a:bodyPr vert="horz" lIns="96917" tIns="48459" rIns="96917" bIns="48459" rtlCol="0"/>
          <a:lstStyle>
            <a:lvl1pPr algn="r">
              <a:defRPr sz="1300"/>
            </a:lvl1pPr>
          </a:lstStyle>
          <a:p>
            <a:fld id="{06F1211D-1F27-4DFE-9D42-FB3B37AEEABB}" type="datetimeFigureOut">
              <a:rPr lang="en-US" smtClean="0"/>
              <a:pPr/>
              <a:t>8/27/2008</a:t>
            </a:fld>
            <a:endParaRPr lang="en-US"/>
          </a:p>
        </p:txBody>
      </p:sp>
      <p:sp>
        <p:nvSpPr>
          <p:cNvPr id="4" name="Footer Placeholder 3"/>
          <p:cNvSpPr>
            <a:spLocks noGrp="1"/>
          </p:cNvSpPr>
          <p:nvPr>
            <p:ph type="ftr" sz="quarter" idx="2"/>
          </p:nvPr>
        </p:nvSpPr>
        <p:spPr>
          <a:xfrm>
            <a:off x="0" y="9118879"/>
            <a:ext cx="3169920" cy="480646"/>
          </a:xfrm>
          <a:prstGeom prst="rect">
            <a:avLst/>
          </a:prstGeom>
        </p:spPr>
        <p:txBody>
          <a:bodyPr vert="horz" lIns="96917" tIns="48459" rIns="96917" bIns="48459"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8879"/>
            <a:ext cx="3169920" cy="480646"/>
          </a:xfrm>
          <a:prstGeom prst="rect">
            <a:avLst/>
          </a:prstGeom>
        </p:spPr>
        <p:txBody>
          <a:bodyPr vert="horz" lIns="96917" tIns="48459" rIns="96917" bIns="48459" rtlCol="0" anchor="b"/>
          <a:lstStyle>
            <a:lvl1pPr algn="r">
              <a:defRPr sz="1300"/>
            </a:lvl1pPr>
          </a:lstStyle>
          <a:p>
            <a:fld id="{FA1C3814-0230-4687-9ECF-C2C03C17A02E}"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4143587" y="0"/>
            <a:ext cx="3169920" cy="480647"/>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lvl1pPr algn="r">
              <a:defRPr sz="1300">
                <a:solidFill>
                  <a:schemeClr val="tx1"/>
                </a:solidFill>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1257300" y="720725"/>
            <a:ext cx="4802188" cy="36004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31520" y="4560277"/>
            <a:ext cx="5852160" cy="4320791"/>
          </a:xfrm>
          <a:prstGeom prst="rect">
            <a:avLst/>
          </a:prstGeom>
          <a:noFill/>
          <a:ln w="9525">
            <a:noFill/>
            <a:miter lim="800000"/>
            <a:headEnd/>
            <a:tailEnd/>
          </a:ln>
          <a:effectLst/>
        </p:spPr>
        <p:txBody>
          <a:bodyPr vert="horz" wrap="square" lIns="96917" tIns="48459" rIns="96917" bIns="484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4143587" y="9118879"/>
            <a:ext cx="3169920" cy="480646"/>
          </a:xfrm>
          <a:prstGeom prst="rect">
            <a:avLst/>
          </a:prstGeom>
          <a:noFill/>
          <a:ln w="9525">
            <a:noFill/>
            <a:miter lim="800000"/>
            <a:headEnd/>
            <a:tailEnd/>
          </a:ln>
          <a:effectLst/>
        </p:spPr>
        <p:txBody>
          <a:bodyPr vert="horz" wrap="square" lIns="96917" tIns="48459" rIns="96917" bIns="48459" numCol="1" anchor="b" anchorCtr="0" compatLnSpc="1">
            <a:prstTxWarp prst="textNoShape">
              <a:avLst/>
            </a:prstTxWarp>
          </a:bodyPr>
          <a:lstStyle>
            <a:lvl1pPr algn="r">
              <a:defRPr sz="1300">
                <a:solidFill>
                  <a:schemeClr val="tx1"/>
                </a:solidFill>
              </a:defRPr>
            </a:lvl1pPr>
          </a:lstStyle>
          <a:p>
            <a:pPr>
              <a:defRPr/>
            </a:pPr>
            <a:fld id="{66142052-1A80-40DD-8209-743CF1393D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4F0D526D-DF2C-498E-9C49-9E08237CB2EB}" type="slidenum">
              <a:rPr lang="en-US" smtClean="0"/>
              <a:pPr/>
              <a:t>1</a:t>
            </a:fld>
            <a:endParaRPr lang="en-US" smtClean="0"/>
          </a:p>
        </p:txBody>
      </p:sp>
      <p:sp>
        <p:nvSpPr>
          <p:cNvPr id="6147" name="Rectangle 2"/>
          <p:cNvSpPr>
            <a:spLocks noGrp="1" noRot="1" noChangeAspect="1" noChangeArrowheads="1" noTextEdit="1"/>
          </p:cNvSpPr>
          <p:nvPr>
            <p:ph type="sldImg"/>
          </p:nvPr>
        </p:nvSpPr>
        <p:spPr>
          <a:xfrm>
            <a:off x="1232747" y="720132"/>
            <a:ext cx="4853093" cy="3600659"/>
          </a:xfrm>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066800"/>
            <a:ext cx="22098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066800"/>
            <a:ext cx="64770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dirty="0" smtClean="0"/>
            </a:lvl1pPr>
          </a:lstStyle>
          <a:p>
            <a:pPr>
              <a:defRPr/>
            </a:pPr>
            <a:r>
              <a:rPr lang="en-US"/>
              <a:t>©2008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166289-0C63-4736-96ED-7F41257A2AF5}"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043C066-9B56-44E8-84BF-00481EBF8A22}"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B449C7-01C7-42FC-96DF-42CB583F3D5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0A5078-E43A-4D2D-A02E-390540A1180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©2007 TTW</a:t>
            </a:r>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34E7857-9AD0-4445-B189-51805CD3D79F}"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a:t>©2007 TTW</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878FDB3-50A9-4FB6-8B9F-9388D6FCB33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©2007 TTW</a:t>
            </a:r>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AED834B-267F-40AA-A676-029110985CC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D5F6C69-49C0-46A8-99AA-F52DAC31B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©2007 TTW</a:t>
            </a:r>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4476C9-160B-4DFE-A432-DBB0D3FD30F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317A3D-10FD-4F33-A9EE-A8624542590C}"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©2007 TTW</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F452E07-4039-43A1-B3CD-CD154F76BFE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33800" y="1905000"/>
            <a:ext cx="3429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©2007 TTW</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152400" y="1905000"/>
            <a:ext cx="7010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to Click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chemeClr val="tx1"/>
                </a:solidFill>
              </a:defRPr>
            </a:lvl1pPr>
          </a:lstStyle>
          <a:p>
            <a:pPr>
              <a:defRPr/>
            </a:pPr>
            <a:r>
              <a:rPr lang="en-US"/>
              <a:t>©2007 TTW</a:t>
            </a:r>
          </a:p>
        </p:txBody>
      </p:sp>
      <p:sp>
        <p:nvSpPr>
          <p:cNvPr id="1038"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1029" name="Rectangle 15"/>
          <p:cNvSpPr>
            <a:spLocks noGrp="1" noChangeArrowheads="1"/>
          </p:cNvSpPr>
          <p:nvPr>
            <p:ph type="title"/>
          </p:nvPr>
        </p:nvSpPr>
        <p:spPr bwMode="auto">
          <a:xfrm>
            <a:off x="152400" y="1066800"/>
            <a:ext cx="8839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3"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1031"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hf sldNum="0" hdr="0" ftr="0"/>
  <p:txStyles>
    <p:titleStyle>
      <a:lvl1pPr algn="l" rtl="0" eaLnBrk="1" fontAlgn="base" hangingPunct="1">
        <a:spcBef>
          <a:spcPct val="0"/>
        </a:spcBef>
        <a:spcAft>
          <a:spcPct val="0"/>
        </a:spcAft>
        <a:defRPr sz="3600">
          <a:solidFill>
            <a:srgbClr val="6699CC"/>
          </a:solidFill>
          <a:latin typeface="+mj-lt"/>
          <a:ea typeface="+mj-ea"/>
          <a:cs typeface="+mj-cs"/>
        </a:defRPr>
      </a:lvl1pPr>
      <a:lvl2pPr algn="l" rtl="0" eaLnBrk="1" fontAlgn="base" hangingPunct="1">
        <a:spcBef>
          <a:spcPct val="0"/>
        </a:spcBef>
        <a:spcAft>
          <a:spcPct val="0"/>
        </a:spcAft>
        <a:defRPr sz="3600">
          <a:solidFill>
            <a:srgbClr val="6699CC"/>
          </a:solidFill>
          <a:latin typeface="Arial" charset="0"/>
          <a:cs typeface="Arial" charset="0"/>
        </a:defRPr>
      </a:lvl2pPr>
      <a:lvl3pPr algn="l" rtl="0" eaLnBrk="1" fontAlgn="base" hangingPunct="1">
        <a:spcBef>
          <a:spcPct val="0"/>
        </a:spcBef>
        <a:spcAft>
          <a:spcPct val="0"/>
        </a:spcAft>
        <a:defRPr sz="3600">
          <a:solidFill>
            <a:srgbClr val="6699CC"/>
          </a:solidFill>
          <a:latin typeface="Arial" charset="0"/>
          <a:cs typeface="Arial" charset="0"/>
        </a:defRPr>
      </a:lvl3pPr>
      <a:lvl4pPr algn="l" rtl="0" eaLnBrk="1" fontAlgn="base" hangingPunct="1">
        <a:spcBef>
          <a:spcPct val="0"/>
        </a:spcBef>
        <a:spcAft>
          <a:spcPct val="0"/>
        </a:spcAft>
        <a:defRPr sz="3600">
          <a:solidFill>
            <a:srgbClr val="6699CC"/>
          </a:solidFill>
          <a:latin typeface="Arial" charset="0"/>
          <a:cs typeface="Arial" charset="0"/>
        </a:defRPr>
      </a:lvl4pPr>
      <a:lvl5pPr algn="l" rtl="0" eaLnBrk="1" fontAlgn="base" hangingPunct="1">
        <a:spcBef>
          <a:spcPct val="0"/>
        </a:spcBef>
        <a:spcAft>
          <a:spcPct val="0"/>
        </a:spcAft>
        <a:defRPr sz="3600">
          <a:solidFill>
            <a:srgbClr val="6699CC"/>
          </a:solidFill>
          <a:latin typeface="Arial" charset="0"/>
          <a:cs typeface="Arial" charset="0"/>
        </a:defRPr>
      </a:lvl5pPr>
      <a:lvl6pPr marL="457200" algn="l" rtl="0" eaLnBrk="1" fontAlgn="base" hangingPunct="1">
        <a:spcBef>
          <a:spcPct val="0"/>
        </a:spcBef>
        <a:spcAft>
          <a:spcPct val="0"/>
        </a:spcAft>
        <a:defRPr sz="3600">
          <a:solidFill>
            <a:srgbClr val="6699CC"/>
          </a:solidFill>
          <a:latin typeface="Arial" charset="0"/>
          <a:cs typeface="Arial" charset="0"/>
        </a:defRPr>
      </a:lvl6pPr>
      <a:lvl7pPr marL="914400" algn="l" rtl="0" eaLnBrk="1" fontAlgn="base" hangingPunct="1">
        <a:spcBef>
          <a:spcPct val="0"/>
        </a:spcBef>
        <a:spcAft>
          <a:spcPct val="0"/>
        </a:spcAft>
        <a:defRPr sz="3600">
          <a:solidFill>
            <a:srgbClr val="6699CC"/>
          </a:solidFill>
          <a:latin typeface="Arial" charset="0"/>
          <a:cs typeface="Arial" charset="0"/>
        </a:defRPr>
      </a:lvl7pPr>
      <a:lvl8pPr marL="1371600" algn="l" rtl="0" eaLnBrk="1" fontAlgn="base" hangingPunct="1">
        <a:spcBef>
          <a:spcPct val="0"/>
        </a:spcBef>
        <a:spcAft>
          <a:spcPct val="0"/>
        </a:spcAft>
        <a:defRPr sz="3600">
          <a:solidFill>
            <a:srgbClr val="6699CC"/>
          </a:solidFill>
          <a:latin typeface="Arial" charset="0"/>
          <a:cs typeface="Arial" charset="0"/>
        </a:defRPr>
      </a:lvl8pPr>
      <a:lvl9pPr marL="1828800" algn="l" rtl="0" eaLnBrk="1" fontAlgn="base" hangingPunct="1">
        <a:spcBef>
          <a:spcPct val="0"/>
        </a:spcBef>
        <a:spcAft>
          <a:spcPct val="0"/>
        </a:spcAft>
        <a:defRPr sz="3600">
          <a:solidFill>
            <a:srgbClr val="6699CC"/>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har char="–"/>
        <a:defRPr sz="2800">
          <a:solidFill>
            <a:srgbClr val="4D4D4D"/>
          </a:solidFill>
          <a:latin typeface="+mn-lt"/>
          <a:cs typeface="+mn-cs"/>
        </a:defRPr>
      </a:lvl2pPr>
      <a:lvl3pPr marL="1143000" indent="-228600" algn="l" rtl="0" eaLnBrk="1" fontAlgn="base" hangingPunct="1">
        <a:spcBef>
          <a:spcPct val="20000"/>
        </a:spcBef>
        <a:spcAft>
          <a:spcPct val="0"/>
        </a:spcAft>
        <a:buChar char="•"/>
        <a:defRPr sz="2400">
          <a:solidFill>
            <a:srgbClr val="4D4D4D"/>
          </a:solidFill>
          <a:latin typeface="+mn-lt"/>
          <a:cs typeface="+mn-cs"/>
        </a:defRPr>
      </a:lvl3pPr>
      <a:lvl4pPr marL="1600200" indent="-228600" algn="l" rtl="0" eaLnBrk="1" fontAlgn="base" hangingPunct="1">
        <a:spcBef>
          <a:spcPct val="20000"/>
        </a:spcBef>
        <a:spcAft>
          <a:spcPct val="0"/>
        </a:spcAft>
        <a:buChar char="–"/>
        <a:defRPr sz="2000">
          <a:solidFill>
            <a:srgbClr val="4D4D4D"/>
          </a:solidFill>
          <a:latin typeface="+mn-lt"/>
          <a:cs typeface="+mn-cs"/>
        </a:defRPr>
      </a:lvl4pPr>
      <a:lvl5pPr marL="2057400" indent="-228600" algn="l" rtl="0" eaLnBrk="1" fontAlgn="base" hangingPunct="1">
        <a:spcBef>
          <a:spcPct val="20000"/>
        </a:spcBef>
        <a:spcAft>
          <a:spcPct val="0"/>
        </a:spcAft>
        <a:buChar char="»"/>
        <a:defRPr sz="2000">
          <a:solidFill>
            <a:srgbClr val="4D4D4D"/>
          </a:solidFill>
          <a:latin typeface="+mn-lt"/>
          <a:cs typeface="+mn-cs"/>
        </a:defRPr>
      </a:lvl5pPr>
      <a:lvl6pPr marL="2514600" indent="-228600" algn="l" rtl="0" eaLnBrk="1" fontAlgn="base" hangingPunct="1">
        <a:spcBef>
          <a:spcPct val="20000"/>
        </a:spcBef>
        <a:spcAft>
          <a:spcPct val="0"/>
        </a:spcAft>
        <a:buChar char="»"/>
        <a:defRPr sz="2000">
          <a:solidFill>
            <a:srgbClr val="4D4D4D"/>
          </a:solidFill>
          <a:latin typeface="+mn-lt"/>
          <a:cs typeface="+mn-cs"/>
        </a:defRPr>
      </a:lvl6pPr>
      <a:lvl7pPr marL="2971800" indent="-228600" algn="l" rtl="0" eaLnBrk="1" fontAlgn="base" hangingPunct="1">
        <a:spcBef>
          <a:spcPct val="20000"/>
        </a:spcBef>
        <a:spcAft>
          <a:spcPct val="0"/>
        </a:spcAft>
        <a:buChar char="»"/>
        <a:defRPr sz="2000">
          <a:solidFill>
            <a:srgbClr val="4D4D4D"/>
          </a:solidFill>
          <a:latin typeface="+mn-lt"/>
          <a:cs typeface="+mn-cs"/>
        </a:defRPr>
      </a:lvl7pPr>
      <a:lvl8pPr marL="3429000" indent="-228600" algn="l" rtl="0" eaLnBrk="1" fontAlgn="base" hangingPunct="1">
        <a:spcBef>
          <a:spcPct val="20000"/>
        </a:spcBef>
        <a:spcAft>
          <a:spcPct val="0"/>
        </a:spcAft>
        <a:buChar char="»"/>
        <a:defRPr sz="2000">
          <a:solidFill>
            <a:srgbClr val="4D4D4D"/>
          </a:solidFill>
          <a:latin typeface="+mn-lt"/>
          <a:cs typeface="+mn-cs"/>
        </a:defRPr>
      </a:lvl8pPr>
      <a:lvl9pPr marL="3886200" indent="-228600" algn="l" rtl="0" eaLnBrk="1" fontAlgn="base" hangingPunct="1">
        <a:spcBef>
          <a:spcPct val="20000"/>
        </a:spcBef>
        <a:spcAft>
          <a:spcPct val="0"/>
        </a:spcAft>
        <a:buChar char="»"/>
        <a:defRPr sz="2000">
          <a:solidFill>
            <a:srgbClr val="4D4D4D"/>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r>
              <a:rPr lang="en-US"/>
              <a:t>©2007 TTW</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A74ACB6-52FB-4315-9BFF-7E3AEEB98D26}" type="slidenum">
              <a:rPr lang="en-US"/>
              <a:pPr>
                <a:defRPr/>
              </a:pPr>
              <a:t>‹#›</a:t>
            </a:fld>
            <a:endParaRPr lang="en-US"/>
          </a:p>
        </p:txBody>
      </p:sp>
      <p:sp>
        <p:nvSpPr>
          <p:cNvPr id="7" name="Rectangle 14"/>
          <p:cNvSpPr>
            <a:spLocks noChangeArrowheads="1"/>
          </p:cNvSpPr>
          <p:nvPr/>
        </p:nvSpPr>
        <p:spPr bwMode="auto">
          <a:xfrm>
            <a:off x="0" y="0"/>
            <a:ext cx="9144000" cy="971550"/>
          </a:xfrm>
          <a:prstGeom prst="rect">
            <a:avLst/>
          </a:prstGeom>
          <a:solidFill>
            <a:srgbClr val="6699CC"/>
          </a:solidFill>
          <a:ln w="9525" algn="in">
            <a:solidFill>
              <a:srgbClr val="000000"/>
            </a:solidFill>
            <a:miter lim="800000"/>
            <a:headEnd/>
            <a:tailEnd/>
          </a:ln>
          <a:effectLst/>
        </p:spPr>
        <p:txBody>
          <a:bodyPr lIns="36576" tIns="36576" rIns="36576" bIns="36576"/>
          <a:lstStyle/>
          <a:p>
            <a:pPr>
              <a:defRPr/>
            </a:pPr>
            <a:endParaRPr lang="en-US" dirty="0"/>
          </a:p>
        </p:txBody>
      </p:sp>
      <p:sp>
        <p:nvSpPr>
          <p:cNvPr id="8" name="Rectangle 19"/>
          <p:cNvSpPr>
            <a:spLocks noChangeArrowheads="1"/>
          </p:cNvSpPr>
          <p:nvPr/>
        </p:nvSpPr>
        <p:spPr bwMode="auto">
          <a:xfrm>
            <a:off x="7118350" y="6491288"/>
            <a:ext cx="2025650" cy="366712"/>
          </a:xfrm>
          <a:prstGeom prst="rect">
            <a:avLst/>
          </a:prstGeom>
          <a:noFill/>
          <a:ln w="9525">
            <a:noFill/>
            <a:miter lim="800000"/>
            <a:headEnd/>
            <a:tailEnd/>
          </a:ln>
          <a:effectLst/>
        </p:spPr>
        <p:txBody>
          <a:bodyPr wrap="none">
            <a:spAutoFit/>
          </a:bodyPr>
          <a:lstStyle/>
          <a:p>
            <a:pPr>
              <a:defRPr/>
            </a:pPr>
            <a:r>
              <a:rPr lang="en-US" sz="1800" dirty="0"/>
              <a:t>www.winman.com</a:t>
            </a:r>
          </a:p>
        </p:txBody>
      </p:sp>
      <p:pic>
        <p:nvPicPr>
          <p:cNvPr id="2057" name="Picture 9" descr="WinMan-Logo-3.gif"/>
          <p:cNvPicPr>
            <a:picLocks noChangeAspect="1"/>
          </p:cNvPicPr>
          <p:nvPr/>
        </p:nvPicPr>
        <p:blipFill>
          <a:blip r:embed="rId13"/>
          <a:srcRect/>
          <a:stretch>
            <a:fillRect/>
          </a:stretch>
        </p:blipFill>
        <p:spPr bwMode="auto">
          <a:xfrm>
            <a:off x="6781800" y="228600"/>
            <a:ext cx="2057400" cy="6477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sldNum="0"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8"/>
          <p:cNvSpPr>
            <a:spLocks noGrp="1" noChangeArrowheads="1"/>
          </p:cNvSpPr>
          <p:nvPr>
            <p:ph type="ctrTitle"/>
          </p:nvPr>
        </p:nvSpPr>
        <p:spPr>
          <a:xfrm>
            <a:off x="685800" y="2133600"/>
            <a:ext cx="7696200" cy="1603375"/>
          </a:xfrm>
        </p:spPr>
        <p:txBody>
          <a:bodyPr/>
          <a:lstStyle/>
          <a:p>
            <a:pPr eaLnBrk="1" hangingPunct="1"/>
            <a:r>
              <a:rPr lang="en-US" dirty="0" smtClean="0"/>
              <a:t/>
            </a:r>
            <a:br>
              <a:rPr lang="en-US" dirty="0" smtClean="0"/>
            </a:br>
            <a:endParaRPr lang="en-US" b="1" dirty="0" smtClean="0"/>
          </a:p>
        </p:txBody>
      </p:sp>
      <p:sp>
        <p:nvSpPr>
          <p:cNvPr id="2050" name="Date Placeholder 3"/>
          <p:cNvSpPr>
            <a:spLocks noGrp="1"/>
          </p:cNvSpPr>
          <p:nvPr>
            <p:ph type="dt" sz="quarter" idx="10"/>
          </p:nvPr>
        </p:nvSpPr>
        <p:spPr/>
        <p:txBody>
          <a:bodyPr/>
          <a:lstStyle/>
          <a:p>
            <a:pPr>
              <a:defRPr/>
            </a:pPr>
            <a:r>
              <a:rPr lang="en-US" dirty="0"/>
              <a:t>©</a:t>
            </a:r>
            <a:r>
              <a:rPr lang="en-US" dirty="0" smtClean="0"/>
              <a:t>2008 </a:t>
            </a:r>
            <a:r>
              <a:rPr lang="en-US" dirty="0"/>
              <a:t>TTW</a:t>
            </a:r>
          </a:p>
        </p:txBody>
      </p:sp>
      <p:sp>
        <p:nvSpPr>
          <p:cNvPr id="4100" name="Text Box 6"/>
          <p:cNvSpPr txBox="1">
            <a:spLocks noChangeArrowheads="1"/>
          </p:cNvSpPr>
          <p:nvPr/>
        </p:nvSpPr>
        <p:spPr bwMode="auto">
          <a:xfrm>
            <a:off x="304800" y="1295400"/>
            <a:ext cx="7924800" cy="457200"/>
          </a:xfrm>
          <a:prstGeom prst="rect">
            <a:avLst/>
          </a:prstGeom>
          <a:noFill/>
          <a:ln w="9525" algn="in">
            <a:noFill/>
            <a:miter lim="800000"/>
            <a:headEnd/>
            <a:tailEnd/>
          </a:ln>
        </p:spPr>
        <p:txBody>
          <a:bodyPr lIns="36576" tIns="36576" rIns="36576" bIns="36576"/>
          <a:lstStyle/>
          <a:p>
            <a:endParaRPr lang="en-US" sz="2800" b="1">
              <a:solidFill>
                <a:schemeClr val="tx1"/>
              </a:solidFill>
            </a:endParaRPr>
          </a:p>
        </p:txBody>
      </p:sp>
      <p:sp>
        <p:nvSpPr>
          <p:cNvPr id="4101" name="Text Box 9"/>
          <p:cNvSpPr txBox="1">
            <a:spLocks noChangeArrowheads="1"/>
          </p:cNvSpPr>
          <p:nvPr/>
        </p:nvSpPr>
        <p:spPr bwMode="auto">
          <a:xfrm>
            <a:off x="1447800" y="4114800"/>
            <a:ext cx="6400800" cy="641350"/>
          </a:xfrm>
          <a:prstGeom prst="rect">
            <a:avLst/>
          </a:prstGeom>
          <a:noFill/>
          <a:ln w="9525">
            <a:noFill/>
            <a:miter lim="800000"/>
            <a:headEnd/>
            <a:tailEnd/>
          </a:ln>
        </p:spPr>
        <p:txBody>
          <a:bodyPr>
            <a:spAutoFit/>
          </a:bodyPr>
          <a:lstStyle/>
          <a:p>
            <a:pPr algn="ctr">
              <a:spcBef>
                <a:spcPct val="50000"/>
              </a:spcBef>
            </a:pPr>
            <a:r>
              <a:rPr lang="en-US" sz="1800" i="1"/>
              <a:t>Where “Lean” principles are considered common sense and are implemented with a passion!</a:t>
            </a:r>
          </a:p>
        </p:txBody>
      </p:sp>
      <p:sp>
        <p:nvSpPr>
          <p:cNvPr id="6" name="TextBox 5"/>
          <p:cNvSpPr txBox="1"/>
          <p:nvPr/>
        </p:nvSpPr>
        <p:spPr>
          <a:xfrm>
            <a:off x="1295400" y="2057400"/>
            <a:ext cx="6553200" cy="1200329"/>
          </a:xfrm>
          <a:prstGeom prst="rect">
            <a:avLst/>
          </a:prstGeom>
          <a:noFill/>
        </p:spPr>
        <p:txBody>
          <a:bodyPr wrap="square" rtlCol="0">
            <a:spAutoFit/>
          </a:bodyPr>
          <a:lstStyle/>
          <a:p>
            <a:pPr algn="ctr"/>
            <a:r>
              <a:rPr lang="en-US" dirty="0" smtClean="0"/>
              <a:t>Product Training</a:t>
            </a:r>
          </a:p>
          <a:p>
            <a:pPr algn="ctr"/>
            <a:r>
              <a:rPr lang="en-US" dirty="0" smtClean="0"/>
              <a:t>Lean Manufacturing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Learning To Identify Waste</a:t>
            </a:r>
            <a:endParaRPr lang="en-US" dirty="0">
              <a:solidFill>
                <a:schemeClr val="bg2"/>
              </a:solidFill>
            </a:endParaRPr>
          </a:p>
        </p:txBody>
      </p:sp>
      <p:sp>
        <p:nvSpPr>
          <p:cNvPr id="4" name="TextBox 3"/>
          <p:cNvSpPr txBox="1"/>
          <p:nvPr/>
        </p:nvSpPr>
        <p:spPr>
          <a:xfrm>
            <a:off x="304800" y="1219200"/>
            <a:ext cx="8534400" cy="5355312"/>
          </a:xfrm>
          <a:prstGeom prst="rect">
            <a:avLst/>
          </a:prstGeom>
          <a:noFill/>
        </p:spPr>
        <p:txBody>
          <a:bodyPr wrap="square" rtlCol="0">
            <a:normAutofit/>
          </a:bodyPr>
          <a:lstStyle/>
          <a:p>
            <a:r>
              <a:rPr lang="en-US" sz="1800" dirty="0" smtClean="0">
                <a:solidFill>
                  <a:schemeClr val="tx1"/>
                </a:solidFill>
              </a:rPr>
              <a:t>The Lean Education Institute calls this “Learning to See”.  Once you understand what waste is you can attack it.  On the value stream map these areas are marked for a </a:t>
            </a:r>
            <a:r>
              <a:rPr lang="en-US" sz="1800" b="1" i="1" dirty="0" err="1" smtClean="0">
                <a:solidFill>
                  <a:schemeClr val="tx1"/>
                </a:solidFill>
              </a:rPr>
              <a:t>kaizan</a:t>
            </a:r>
            <a:r>
              <a:rPr lang="en-US" sz="1800" b="1" i="1" dirty="0" smtClean="0">
                <a:solidFill>
                  <a:schemeClr val="tx1"/>
                </a:solidFill>
              </a:rPr>
              <a:t> event</a:t>
            </a:r>
            <a:r>
              <a:rPr lang="en-US" sz="1800" dirty="0" smtClean="0">
                <a:solidFill>
                  <a:schemeClr val="tx1"/>
                </a:solidFill>
              </a:rPr>
              <a:t>.</a:t>
            </a: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endParaRPr lang="en-US" sz="2800" dirty="0" smtClean="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Setting </a:t>
            </a:r>
            <a:r>
              <a:rPr lang="en-US" dirty="0" err="1" smtClean="0">
                <a:solidFill>
                  <a:schemeClr val="bg2"/>
                </a:solidFill>
              </a:rPr>
              <a:t>Kanban</a:t>
            </a:r>
            <a:r>
              <a:rPr lang="en-US" dirty="0" smtClean="0">
                <a:solidFill>
                  <a:schemeClr val="bg2"/>
                </a:solidFill>
              </a:rPr>
              <a:t> Sizes</a:t>
            </a:r>
            <a:endParaRPr lang="en-US" dirty="0">
              <a:solidFill>
                <a:schemeClr val="bg2"/>
              </a:solidFill>
            </a:endParaRPr>
          </a:p>
        </p:txBody>
      </p:sp>
      <p:sp>
        <p:nvSpPr>
          <p:cNvPr id="4" name="TextBox 3"/>
          <p:cNvSpPr txBox="1"/>
          <p:nvPr/>
        </p:nvSpPr>
        <p:spPr>
          <a:xfrm>
            <a:off x="304800" y="1219200"/>
            <a:ext cx="8534400" cy="5355312"/>
          </a:xfrm>
          <a:prstGeom prst="rect">
            <a:avLst/>
          </a:prstGeom>
          <a:noFill/>
        </p:spPr>
        <p:txBody>
          <a:bodyPr wrap="square" rtlCol="0">
            <a:normAutofit/>
          </a:bodyPr>
          <a:lstStyle/>
          <a:p>
            <a:r>
              <a:rPr lang="en-US" sz="1800" dirty="0" smtClean="0">
                <a:solidFill>
                  <a:schemeClr val="tx1"/>
                </a:solidFill>
              </a:rPr>
              <a:t>As we discussed earlier, a </a:t>
            </a:r>
            <a:r>
              <a:rPr lang="en-US" sz="1800" dirty="0" err="1" smtClean="0">
                <a:solidFill>
                  <a:schemeClr val="tx1"/>
                </a:solidFill>
              </a:rPr>
              <a:t>kanban</a:t>
            </a:r>
            <a:r>
              <a:rPr lang="en-US" sz="1800" dirty="0" smtClean="0">
                <a:solidFill>
                  <a:schemeClr val="tx1"/>
                </a:solidFill>
              </a:rPr>
              <a:t> is nothing more than a visual pull signal for something to be made.  It is not totally unlike a reorder point in some cases, but it is certainly more visible.</a:t>
            </a:r>
          </a:p>
          <a:p>
            <a:endParaRPr lang="en-US" sz="1800" dirty="0" smtClean="0">
              <a:solidFill>
                <a:schemeClr val="tx1"/>
              </a:solidFill>
            </a:endParaRPr>
          </a:p>
          <a:p>
            <a:r>
              <a:rPr lang="en-US" sz="1800" dirty="0" smtClean="0">
                <a:solidFill>
                  <a:schemeClr val="tx1"/>
                </a:solidFill>
              </a:rPr>
              <a:t>There are various thoughts and kinds of </a:t>
            </a:r>
            <a:r>
              <a:rPr lang="en-US" sz="1800" dirty="0" err="1" smtClean="0">
                <a:solidFill>
                  <a:schemeClr val="tx1"/>
                </a:solidFill>
              </a:rPr>
              <a:t>kanbans</a:t>
            </a:r>
            <a:r>
              <a:rPr lang="en-US" sz="1800" dirty="0" smtClean="0">
                <a:solidFill>
                  <a:schemeClr val="tx1"/>
                </a:solidFill>
              </a:rPr>
              <a:t>.  The simplest is a place on the floor, bin, or work surface that when empty needs to be filled.  For instance, when our mechanic has an auto in his work area, it is pointless to put another one there since he cannot work on two at once.  When the car leaves, the space is empty which should be a pull signal for another car to be placed in the work center.  If you apply this to the factory, do not keep providing the next center material if they cannot process it.  This may cause the previous center to stop work, but it certainly leaves a cleaner, more orderly plant and requires far less space.</a:t>
            </a:r>
          </a:p>
          <a:p>
            <a:endParaRPr lang="en-US" sz="1800" dirty="0" smtClean="0">
              <a:solidFill>
                <a:schemeClr val="tx1"/>
              </a:solidFill>
            </a:endParaRPr>
          </a:p>
          <a:p>
            <a:r>
              <a:rPr lang="en-US" sz="1800" dirty="0" smtClean="0">
                <a:solidFill>
                  <a:schemeClr val="tx1"/>
                </a:solidFill>
              </a:rPr>
              <a:t>Sometimes a two bin system is used, when one bin is empty it is sent back to the supplier while the other bin supplies material.  The two bin system is easy, but not readily adjustable.  It also has the danger of allowing too much inventory.  If our bin sizes are large, we may get back a filled bin from the supplier before we have made a dent in the other bin.</a:t>
            </a: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endParaRPr lang="en-US" sz="2800" dirty="0" smtClean="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Setting </a:t>
            </a:r>
            <a:r>
              <a:rPr lang="en-US" dirty="0" err="1" smtClean="0">
                <a:solidFill>
                  <a:schemeClr val="bg2"/>
                </a:solidFill>
              </a:rPr>
              <a:t>Kanban</a:t>
            </a:r>
            <a:r>
              <a:rPr lang="en-US" dirty="0" smtClean="0">
                <a:solidFill>
                  <a:schemeClr val="bg2"/>
                </a:solidFill>
              </a:rPr>
              <a:t> Sizes</a:t>
            </a:r>
            <a:endParaRPr lang="en-US" dirty="0">
              <a:solidFill>
                <a:schemeClr val="bg2"/>
              </a:solidFill>
            </a:endParaRPr>
          </a:p>
        </p:txBody>
      </p:sp>
      <p:sp>
        <p:nvSpPr>
          <p:cNvPr id="4" name="TextBox 3"/>
          <p:cNvSpPr txBox="1"/>
          <p:nvPr/>
        </p:nvSpPr>
        <p:spPr>
          <a:xfrm>
            <a:off x="304800" y="1219200"/>
            <a:ext cx="8534400" cy="5355312"/>
          </a:xfrm>
          <a:prstGeom prst="rect">
            <a:avLst/>
          </a:prstGeom>
          <a:noFill/>
        </p:spPr>
        <p:txBody>
          <a:bodyPr wrap="square" rtlCol="0">
            <a:normAutofit/>
          </a:bodyPr>
          <a:lstStyle/>
          <a:p>
            <a:r>
              <a:rPr lang="en-US" sz="1800" dirty="0" smtClean="0">
                <a:solidFill>
                  <a:schemeClr val="tx1"/>
                </a:solidFill>
              </a:rPr>
              <a:t>If we are not sure how big to make it (and we seldom are) we estimate the size and start there.  We put the </a:t>
            </a:r>
            <a:r>
              <a:rPr lang="en-US" sz="1800" dirty="0" err="1" smtClean="0">
                <a:solidFill>
                  <a:schemeClr val="tx1"/>
                </a:solidFill>
              </a:rPr>
              <a:t>kanban</a:t>
            </a:r>
            <a:r>
              <a:rPr lang="en-US" sz="1800" dirty="0" smtClean="0">
                <a:solidFill>
                  <a:schemeClr val="tx1"/>
                </a:solidFill>
              </a:rPr>
              <a:t> card on the item that signals it is time to reorder, so when we get to that part, we send the card to the supplier.  At that point there is a supply of the part left that should carry us until the stock is replenished.  If there is too much left when the stock arrives we are carrying excess inventory.  We can put another card in the supply to see if we ever reach it (in a rack it is typically a mark to see if inventory falls below that mark).  If we do not, we can make the </a:t>
            </a:r>
            <a:r>
              <a:rPr lang="en-US" sz="1800" dirty="0" err="1" smtClean="0">
                <a:solidFill>
                  <a:schemeClr val="tx1"/>
                </a:solidFill>
              </a:rPr>
              <a:t>kanban</a:t>
            </a:r>
            <a:r>
              <a:rPr lang="en-US" sz="1800" dirty="0" smtClean="0">
                <a:solidFill>
                  <a:schemeClr val="tx1"/>
                </a:solidFill>
              </a:rPr>
              <a:t> smaller.  We keep doing this until we are comfortable that our </a:t>
            </a:r>
            <a:r>
              <a:rPr lang="en-US" sz="1800" dirty="0" err="1" smtClean="0">
                <a:solidFill>
                  <a:schemeClr val="tx1"/>
                </a:solidFill>
              </a:rPr>
              <a:t>kanban</a:t>
            </a:r>
            <a:r>
              <a:rPr lang="en-US" sz="1800" dirty="0" smtClean="0">
                <a:solidFill>
                  <a:schemeClr val="tx1"/>
                </a:solidFill>
              </a:rPr>
              <a:t> size is correct.</a:t>
            </a:r>
          </a:p>
          <a:p>
            <a:endParaRPr lang="en-US" sz="1800" dirty="0" smtClean="0">
              <a:solidFill>
                <a:schemeClr val="tx1"/>
              </a:solidFill>
            </a:endParaRPr>
          </a:p>
          <a:p>
            <a:r>
              <a:rPr lang="en-US" sz="1800" dirty="0" smtClean="0">
                <a:solidFill>
                  <a:schemeClr val="tx1"/>
                </a:solidFill>
              </a:rPr>
              <a:t>This technique can also be used in the supermarket area.</a:t>
            </a: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endParaRPr lang="en-US" sz="2800" dirty="0" smtClean="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Mythical One Piece Flow</a:t>
            </a:r>
            <a:endParaRPr lang="en-US" dirty="0">
              <a:solidFill>
                <a:schemeClr val="bg2"/>
              </a:solidFill>
            </a:endParaRPr>
          </a:p>
        </p:txBody>
      </p:sp>
      <p:sp>
        <p:nvSpPr>
          <p:cNvPr id="4" name="TextBox 3"/>
          <p:cNvSpPr txBox="1"/>
          <p:nvPr/>
        </p:nvSpPr>
        <p:spPr>
          <a:xfrm>
            <a:off x="304800" y="1219200"/>
            <a:ext cx="8534400" cy="5355312"/>
          </a:xfrm>
          <a:prstGeom prst="rect">
            <a:avLst/>
          </a:prstGeom>
          <a:noFill/>
        </p:spPr>
        <p:txBody>
          <a:bodyPr wrap="square" rtlCol="0">
            <a:normAutofit/>
          </a:bodyPr>
          <a:lstStyle/>
          <a:p>
            <a:r>
              <a:rPr lang="en-US" sz="1800" dirty="0" smtClean="0">
                <a:solidFill>
                  <a:schemeClr val="tx1"/>
                </a:solidFill>
              </a:rPr>
              <a:t>One piece flow is the ultimate goal in any company trying to get lean.  One piece flow ensures quality, because each step in the process validates the previous one.</a:t>
            </a:r>
          </a:p>
          <a:p>
            <a:endParaRPr lang="en-US" sz="1800" dirty="0" smtClean="0">
              <a:solidFill>
                <a:schemeClr val="tx1"/>
              </a:solidFill>
            </a:endParaRPr>
          </a:p>
          <a:p>
            <a:r>
              <a:rPr lang="en-US" sz="1800" dirty="0" smtClean="0">
                <a:solidFill>
                  <a:schemeClr val="tx1"/>
                </a:solidFill>
              </a:rPr>
              <a:t>Large batches can contain flaws that are not recognized until they are used at which time large quantities may have to be reworked, or worse scrapped.   Large batches also increase the total product cycle time.</a:t>
            </a:r>
          </a:p>
          <a:p>
            <a:endParaRPr lang="en-US" sz="1800" dirty="0" smtClean="0">
              <a:solidFill>
                <a:schemeClr val="tx1"/>
              </a:solidFill>
            </a:endParaRPr>
          </a:p>
          <a:p>
            <a:r>
              <a:rPr lang="en-US" sz="1800" dirty="0" smtClean="0">
                <a:solidFill>
                  <a:schemeClr val="tx1"/>
                </a:solidFill>
              </a:rPr>
              <a:t>Let us assume we have 5 steps each 10 minutes in length.  We also are going to build 6 units. </a:t>
            </a:r>
          </a:p>
          <a:p>
            <a:endParaRPr lang="en-US" sz="1800" dirty="0" smtClean="0">
              <a:solidFill>
                <a:schemeClr val="tx1"/>
              </a:solidFill>
            </a:endParaRPr>
          </a:p>
          <a:p>
            <a:endParaRPr lang="en-US" sz="1800" dirty="0" smtClean="0">
              <a:solidFill>
                <a:schemeClr val="tx1"/>
              </a:solidFill>
            </a:endParaRP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endParaRPr lang="en-US" sz="2800" dirty="0" smtClean="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Mythical One Piece Flow</a:t>
            </a:r>
            <a:endParaRPr lang="en-US" dirty="0">
              <a:solidFill>
                <a:schemeClr val="bg2"/>
              </a:solidFill>
            </a:endParaRPr>
          </a:p>
        </p:txBody>
      </p:sp>
      <p:sp>
        <p:nvSpPr>
          <p:cNvPr id="5" name="Rectangle 4"/>
          <p:cNvSpPr/>
          <p:nvPr/>
        </p:nvSpPr>
        <p:spPr>
          <a:xfrm>
            <a:off x="16764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1</a:t>
            </a:r>
            <a:endParaRPr lang="en-US" dirty="0"/>
          </a:p>
        </p:txBody>
      </p:sp>
      <p:sp>
        <p:nvSpPr>
          <p:cNvPr id="6" name="Rectangle 5"/>
          <p:cNvSpPr/>
          <p:nvPr/>
        </p:nvSpPr>
        <p:spPr>
          <a:xfrm>
            <a:off x="28956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2</a:t>
            </a:r>
            <a:endParaRPr lang="en-US" dirty="0"/>
          </a:p>
        </p:txBody>
      </p:sp>
      <p:sp>
        <p:nvSpPr>
          <p:cNvPr id="7" name="Rectangle 6"/>
          <p:cNvSpPr/>
          <p:nvPr/>
        </p:nvSpPr>
        <p:spPr>
          <a:xfrm>
            <a:off x="41148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3</a:t>
            </a:r>
            <a:endParaRPr lang="en-US" dirty="0"/>
          </a:p>
        </p:txBody>
      </p:sp>
      <p:sp>
        <p:nvSpPr>
          <p:cNvPr id="8" name="Rectangle 7"/>
          <p:cNvSpPr/>
          <p:nvPr/>
        </p:nvSpPr>
        <p:spPr>
          <a:xfrm>
            <a:off x="53340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4</a:t>
            </a:r>
            <a:endParaRPr lang="en-US" dirty="0"/>
          </a:p>
        </p:txBody>
      </p:sp>
      <p:sp>
        <p:nvSpPr>
          <p:cNvPr id="9" name="Rectangle 8"/>
          <p:cNvSpPr/>
          <p:nvPr/>
        </p:nvSpPr>
        <p:spPr>
          <a:xfrm>
            <a:off x="65532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5</a:t>
            </a:r>
            <a:endParaRPr lang="en-US" dirty="0"/>
          </a:p>
        </p:txBody>
      </p:sp>
      <p:sp>
        <p:nvSpPr>
          <p:cNvPr id="10" name="TextBox 9"/>
          <p:cNvSpPr txBox="1"/>
          <p:nvPr/>
        </p:nvSpPr>
        <p:spPr>
          <a:xfrm>
            <a:off x="395215" y="1371600"/>
            <a:ext cx="8367785" cy="923330"/>
          </a:xfrm>
          <a:prstGeom prst="rect">
            <a:avLst/>
          </a:prstGeom>
          <a:noFill/>
        </p:spPr>
        <p:txBody>
          <a:bodyPr wrap="square" rtlCol="0">
            <a:spAutoFit/>
          </a:bodyPr>
          <a:lstStyle/>
          <a:p>
            <a:r>
              <a:rPr lang="en-US" sz="1800" dirty="0" smtClean="0">
                <a:solidFill>
                  <a:schemeClr val="tx1"/>
                </a:solidFill>
              </a:rPr>
              <a:t>When batches move through the system, it takes 60 minutes to go through each operation.  If there is no move time, it takes 60 minutes before the second operation begins work.  After 5 hours we can finally deliver parts. </a:t>
            </a:r>
            <a:endParaRPr lang="en-US" sz="1800" dirty="0">
              <a:solidFill>
                <a:schemeClr val="tx1"/>
              </a:solidFill>
            </a:endParaRPr>
          </a:p>
        </p:txBody>
      </p:sp>
      <p:sp>
        <p:nvSpPr>
          <p:cNvPr id="11" name="Circular Arrow 10"/>
          <p:cNvSpPr/>
          <p:nvPr/>
        </p:nvSpPr>
        <p:spPr>
          <a:xfrm>
            <a:off x="46482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Circular Arrow 11"/>
          <p:cNvSpPr/>
          <p:nvPr/>
        </p:nvSpPr>
        <p:spPr>
          <a:xfrm>
            <a:off x="34290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Circular Arrow 13"/>
          <p:cNvSpPr/>
          <p:nvPr/>
        </p:nvSpPr>
        <p:spPr>
          <a:xfrm>
            <a:off x="21336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ircular Arrow 14"/>
          <p:cNvSpPr/>
          <p:nvPr/>
        </p:nvSpPr>
        <p:spPr>
          <a:xfrm>
            <a:off x="58674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2209800" y="2667000"/>
            <a:ext cx="914400" cy="307777"/>
          </a:xfrm>
          <a:prstGeom prst="rect">
            <a:avLst/>
          </a:prstGeom>
          <a:noFill/>
        </p:spPr>
        <p:txBody>
          <a:bodyPr wrap="square" rtlCol="0">
            <a:spAutoFit/>
          </a:bodyPr>
          <a:lstStyle/>
          <a:p>
            <a:r>
              <a:rPr lang="en-US" sz="1400" dirty="0" smtClean="0"/>
              <a:t>60 min</a:t>
            </a:r>
            <a:endParaRPr lang="en-US" sz="1400" dirty="0"/>
          </a:p>
        </p:txBody>
      </p:sp>
      <p:sp>
        <p:nvSpPr>
          <p:cNvPr id="17" name="TextBox 16"/>
          <p:cNvSpPr txBox="1"/>
          <p:nvPr/>
        </p:nvSpPr>
        <p:spPr>
          <a:xfrm>
            <a:off x="3657600" y="2664023"/>
            <a:ext cx="914400" cy="307777"/>
          </a:xfrm>
          <a:prstGeom prst="rect">
            <a:avLst/>
          </a:prstGeom>
          <a:noFill/>
        </p:spPr>
        <p:txBody>
          <a:bodyPr wrap="square" rtlCol="0">
            <a:spAutoFit/>
          </a:bodyPr>
          <a:lstStyle/>
          <a:p>
            <a:r>
              <a:rPr lang="en-US" sz="1400" dirty="0" smtClean="0"/>
              <a:t>60 min</a:t>
            </a:r>
            <a:endParaRPr lang="en-US" sz="1400" dirty="0"/>
          </a:p>
        </p:txBody>
      </p:sp>
      <p:sp>
        <p:nvSpPr>
          <p:cNvPr id="18" name="TextBox 17"/>
          <p:cNvSpPr txBox="1"/>
          <p:nvPr/>
        </p:nvSpPr>
        <p:spPr>
          <a:xfrm>
            <a:off x="4876800" y="2664023"/>
            <a:ext cx="914400" cy="307777"/>
          </a:xfrm>
          <a:prstGeom prst="rect">
            <a:avLst/>
          </a:prstGeom>
          <a:noFill/>
        </p:spPr>
        <p:txBody>
          <a:bodyPr wrap="square" rtlCol="0">
            <a:spAutoFit/>
          </a:bodyPr>
          <a:lstStyle/>
          <a:p>
            <a:r>
              <a:rPr lang="en-US" sz="1400" dirty="0" smtClean="0"/>
              <a:t>60 min</a:t>
            </a:r>
            <a:endParaRPr lang="en-US" sz="1400" dirty="0"/>
          </a:p>
        </p:txBody>
      </p:sp>
      <p:sp>
        <p:nvSpPr>
          <p:cNvPr id="19" name="TextBox 18"/>
          <p:cNvSpPr txBox="1"/>
          <p:nvPr/>
        </p:nvSpPr>
        <p:spPr>
          <a:xfrm>
            <a:off x="6172200" y="2664023"/>
            <a:ext cx="914400" cy="307777"/>
          </a:xfrm>
          <a:prstGeom prst="rect">
            <a:avLst/>
          </a:prstGeom>
          <a:noFill/>
        </p:spPr>
        <p:txBody>
          <a:bodyPr wrap="square" rtlCol="0">
            <a:spAutoFit/>
          </a:bodyPr>
          <a:lstStyle/>
          <a:p>
            <a:r>
              <a:rPr lang="en-US" sz="1400" dirty="0" smtClean="0"/>
              <a:t>60 min</a:t>
            </a:r>
            <a:endParaRPr lang="en-US" sz="1400" dirty="0"/>
          </a:p>
        </p:txBody>
      </p:sp>
      <p:sp>
        <p:nvSpPr>
          <p:cNvPr id="20" name="TextBox 19"/>
          <p:cNvSpPr txBox="1"/>
          <p:nvPr/>
        </p:nvSpPr>
        <p:spPr>
          <a:xfrm>
            <a:off x="7162800" y="6093023"/>
            <a:ext cx="914400" cy="307777"/>
          </a:xfrm>
          <a:prstGeom prst="rect">
            <a:avLst/>
          </a:prstGeom>
          <a:noFill/>
        </p:spPr>
        <p:txBody>
          <a:bodyPr wrap="square" rtlCol="0">
            <a:spAutoFit/>
          </a:bodyPr>
          <a:lstStyle/>
          <a:p>
            <a:r>
              <a:rPr lang="en-US" sz="1400" dirty="0" smtClean="0"/>
              <a:t>60 min</a:t>
            </a:r>
            <a:endParaRPr lang="en-US" sz="1400" dirty="0"/>
          </a:p>
        </p:txBody>
      </p:sp>
      <p:sp>
        <p:nvSpPr>
          <p:cNvPr id="21" name="Circular Arrow 20"/>
          <p:cNvSpPr/>
          <p:nvPr/>
        </p:nvSpPr>
        <p:spPr>
          <a:xfrm rot="10800000" flipH="1">
            <a:off x="6934200" y="5181600"/>
            <a:ext cx="11430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p:cNvSpPr txBox="1"/>
          <p:nvPr/>
        </p:nvSpPr>
        <p:spPr>
          <a:xfrm>
            <a:off x="7543800" y="5257800"/>
            <a:ext cx="914400" cy="307777"/>
          </a:xfrm>
          <a:prstGeom prst="rect">
            <a:avLst/>
          </a:prstGeom>
          <a:noFill/>
        </p:spPr>
        <p:txBody>
          <a:bodyPr wrap="square" rtlCol="0">
            <a:spAutoFit/>
          </a:bodyPr>
          <a:lstStyle/>
          <a:p>
            <a:r>
              <a:rPr lang="en-US" sz="1400" dirty="0" smtClean="0"/>
              <a:t>300 min</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Mythical One Piece Flow</a:t>
            </a:r>
            <a:endParaRPr lang="en-US" dirty="0">
              <a:solidFill>
                <a:schemeClr val="bg2"/>
              </a:solidFill>
            </a:endParaRPr>
          </a:p>
        </p:txBody>
      </p:sp>
      <p:sp>
        <p:nvSpPr>
          <p:cNvPr id="5" name="Rectangle 4"/>
          <p:cNvSpPr/>
          <p:nvPr/>
        </p:nvSpPr>
        <p:spPr>
          <a:xfrm>
            <a:off x="16764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1</a:t>
            </a:r>
            <a:endParaRPr lang="en-US" dirty="0"/>
          </a:p>
        </p:txBody>
      </p:sp>
      <p:sp>
        <p:nvSpPr>
          <p:cNvPr id="6" name="Rectangle 5"/>
          <p:cNvSpPr/>
          <p:nvPr/>
        </p:nvSpPr>
        <p:spPr>
          <a:xfrm>
            <a:off x="28956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2</a:t>
            </a:r>
            <a:endParaRPr lang="en-US" dirty="0"/>
          </a:p>
        </p:txBody>
      </p:sp>
      <p:sp>
        <p:nvSpPr>
          <p:cNvPr id="7" name="Rectangle 6"/>
          <p:cNvSpPr/>
          <p:nvPr/>
        </p:nvSpPr>
        <p:spPr>
          <a:xfrm>
            <a:off x="41148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3</a:t>
            </a:r>
            <a:endParaRPr lang="en-US" dirty="0"/>
          </a:p>
        </p:txBody>
      </p:sp>
      <p:sp>
        <p:nvSpPr>
          <p:cNvPr id="8" name="Rectangle 7"/>
          <p:cNvSpPr/>
          <p:nvPr/>
        </p:nvSpPr>
        <p:spPr>
          <a:xfrm>
            <a:off x="53340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4</a:t>
            </a:r>
            <a:endParaRPr lang="en-US" dirty="0"/>
          </a:p>
        </p:txBody>
      </p:sp>
      <p:sp>
        <p:nvSpPr>
          <p:cNvPr id="9" name="Rectangle 8"/>
          <p:cNvSpPr/>
          <p:nvPr/>
        </p:nvSpPr>
        <p:spPr>
          <a:xfrm>
            <a:off x="6553200" y="3429000"/>
            <a:ext cx="914400" cy="2209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 5</a:t>
            </a:r>
            <a:endParaRPr lang="en-US" dirty="0"/>
          </a:p>
        </p:txBody>
      </p:sp>
      <p:sp>
        <p:nvSpPr>
          <p:cNvPr id="10" name="TextBox 9"/>
          <p:cNvSpPr txBox="1"/>
          <p:nvPr/>
        </p:nvSpPr>
        <p:spPr>
          <a:xfrm>
            <a:off x="395215" y="1371600"/>
            <a:ext cx="8367785" cy="923330"/>
          </a:xfrm>
          <a:prstGeom prst="rect">
            <a:avLst/>
          </a:prstGeom>
          <a:noFill/>
        </p:spPr>
        <p:txBody>
          <a:bodyPr wrap="square" rtlCol="0">
            <a:spAutoFit/>
          </a:bodyPr>
          <a:lstStyle/>
          <a:p>
            <a:r>
              <a:rPr lang="en-US" sz="1800" dirty="0" smtClean="0">
                <a:solidFill>
                  <a:schemeClr val="tx1"/>
                </a:solidFill>
              </a:rPr>
              <a:t>With one piece flow the first unit comes out after 50 minutes and every 10 minutes thereafter we get another part.  It takes 100 minutes to receive the last item. </a:t>
            </a:r>
            <a:endParaRPr lang="en-US" sz="1800" dirty="0">
              <a:solidFill>
                <a:schemeClr val="tx1"/>
              </a:solidFill>
            </a:endParaRPr>
          </a:p>
        </p:txBody>
      </p:sp>
      <p:sp>
        <p:nvSpPr>
          <p:cNvPr id="11" name="Circular Arrow 10"/>
          <p:cNvSpPr/>
          <p:nvPr/>
        </p:nvSpPr>
        <p:spPr>
          <a:xfrm>
            <a:off x="46482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Circular Arrow 11"/>
          <p:cNvSpPr/>
          <p:nvPr/>
        </p:nvSpPr>
        <p:spPr>
          <a:xfrm>
            <a:off x="34290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Circular Arrow 13"/>
          <p:cNvSpPr/>
          <p:nvPr/>
        </p:nvSpPr>
        <p:spPr>
          <a:xfrm>
            <a:off x="21336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ircular Arrow 14"/>
          <p:cNvSpPr/>
          <p:nvPr/>
        </p:nvSpPr>
        <p:spPr>
          <a:xfrm>
            <a:off x="5867400" y="2939796"/>
            <a:ext cx="12954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2209800" y="2667000"/>
            <a:ext cx="914400" cy="307777"/>
          </a:xfrm>
          <a:prstGeom prst="rect">
            <a:avLst/>
          </a:prstGeom>
          <a:noFill/>
        </p:spPr>
        <p:txBody>
          <a:bodyPr wrap="square" rtlCol="0">
            <a:spAutoFit/>
          </a:bodyPr>
          <a:lstStyle/>
          <a:p>
            <a:r>
              <a:rPr lang="en-US" sz="1400" dirty="0" smtClean="0"/>
              <a:t>10 min</a:t>
            </a:r>
            <a:endParaRPr lang="en-US" sz="1400" dirty="0"/>
          </a:p>
        </p:txBody>
      </p:sp>
      <p:sp>
        <p:nvSpPr>
          <p:cNvPr id="17" name="TextBox 16"/>
          <p:cNvSpPr txBox="1"/>
          <p:nvPr/>
        </p:nvSpPr>
        <p:spPr>
          <a:xfrm>
            <a:off x="3657600" y="2664023"/>
            <a:ext cx="914400" cy="307777"/>
          </a:xfrm>
          <a:prstGeom prst="rect">
            <a:avLst/>
          </a:prstGeom>
          <a:noFill/>
        </p:spPr>
        <p:txBody>
          <a:bodyPr wrap="square" rtlCol="0">
            <a:spAutoFit/>
          </a:bodyPr>
          <a:lstStyle/>
          <a:p>
            <a:r>
              <a:rPr lang="en-US" sz="1400" dirty="0" smtClean="0"/>
              <a:t>10 min</a:t>
            </a:r>
            <a:endParaRPr lang="en-US" sz="1400" dirty="0"/>
          </a:p>
        </p:txBody>
      </p:sp>
      <p:sp>
        <p:nvSpPr>
          <p:cNvPr id="18" name="TextBox 17"/>
          <p:cNvSpPr txBox="1"/>
          <p:nvPr/>
        </p:nvSpPr>
        <p:spPr>
          <a:xfrm>
            <a:off x="4876800" y="2664023"/>
            <a:ext cx="914400" cy="307777"/>
          </a:xfrm>
          <a:prstGeom prst="rect">
            <a:avLst/>
          </a:prstGeom>
          <a:noFill/>
        </p:spPr>
        <p:txBody>
          <a:bodyPr wrap="square" rtlCol="0">
            <a:spAutoFit/>
          </a:bodyPr>
          <a:lstStyle/>
          <a:p>
            <a:r>
              <a:rPr lang="en-US" sz="1400" dirty="0" smtClean="0"/>
              <a:t>10 min</a:t>
            </a:r>
            <a:endParaRPr lang="en-US" sz="1400" dirty="0"/>
          </a:p>
        </p:txBody>
      </p:sp>
      <p:sp>
        <p:nvSpPr>
          <p:cNvPr id="19" name="TextBox 18"/>
          <p:cNvSpPr txBox="1"/>
          <p:nvPr/>
        </p:nvSpPr>
        <p:spPr>
          <a:xfrm>
            <a:off x="6172200" y="2664023"/>
            <a:ext cx="914400" cy="307777"/>
          </a:xfrm>
          <a:prstGeom prst="rect">
            <a:avLst/>
          </a:prstGeom>
          <a:noFill/>
        </p:spPr>
        <p:txBody>
          <a:bodyPr wrap="square" rtlCol="0">
            <a:spAutoFit/>
          </a:bodyPr>
          <a:lstStyle/>
          <a:p>
            <a:r>
              <a:rPr lang="en-US" sz="1400" dirty="0" smtClean="0"/>
              <a:t>10 min</a:t>
            </a:r>
            <a:endParaRPr lang="en-US" sz="1400" dirty="0"/>
          </a:p>
        </p:txBody>
      </p:sp>
      <p:sp>
        <p:nvSpPr>
          <p:cNvPr id="20" name="TextBox 19"/>
          <p:cNvSpPr txBox="1"/>
          <p:nvPr/>
        </p:nvSpPr>
        <p:spPr>
          <a:xfrm>
            <a:off x="7162800" y="6093023"/>
            <a:ext cx="914400" cy="307777"/>
          </a:xfrm>
          <a:prstGeom prst="rect">
            <a:avLst/>
          </a:prstGeom>
          <a:noFill/>
        </p:spPr>
        <p:txBody>
          <a:bodyPr wrap="square" rtlCol="0">
            <a:spAutoFit/>
          </a:bodyPr>
          <a:lstStyle/>
          <a:p>
            <a:r>
              <a:rPr lang="en-US" sz="1400" dirty="0" smtClean="0"/>
              <a:t>10 min</a:t>
            </a:r>
            <a:endParaRPr lang="en-US" sz="1400" dirty="0"/>
          </a:p>
        </p:txBody>
      </p:sp>
      <p:sp>
        <p:nvSpPr>
          <p:cNvPr id="21" name="Circular Arrow 20"/>
          <p:cNvSpPr/>
          <p:nvPr/>
        </p:nvSpPr>
        <p:spPr>
          <a:xfrm rot="10800000" flipH="1">
            <a:off x="6934200" y="5181600"/>
            <a:ext cx="1143000" cy="978408"/>
          </a:xfrm>
          <a:prstGeom prst="circularArrow">
            <a:avLst>
              <a:gd name="adj1" fmla="val 0"/>
              <a:gd name="adj2" fmla="val 672399"/>
              <a:gd name="adj3" fmla="val 21020754"/>
              <a:gd name="adj4" fmla="val 10800000"/>
              <a:gd name="adj5" fmla="val 125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p:cNvSpPr txBox="1"/>
          <p:nvPr/>
        </p:nvSpPr>
        <p:spPr>
          <a:xfrm>
            <a:off x="7620000" y="5254823"/>
            <a:ext cx="914400" cy="307777"/>
          </a:xfrm>
          <a:prstGeom prst="rect">
            <a:avLst/>
          </a:prstGeom>
          <a:noFill/>
        </p:spPr>
        <p:txBody>
          <a:bodyPr wrap="square" rtlCol="0">
            <a:spAutoFit/>
          </a:bodyPr>
          <a:lstStyle/>
          <a:p>
            <a:r>
              <a:rPr lang="en-US" sz="1400" dirty="0" smtClean="0"/>
              <a:t>50 min</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What Prevents One Piece Flow</a:t>
            </a:r>
            <a:endParaRPr lang="en-US" dirty="0">
              <a:solidFill>
                <a:schemeClr val="bg2"/>
              </a:solidFill>
            </a:endParaRPr>
          </a:p>
        </p:txBody>
      </p:sp>
      <p:sp>
        <p:nvSpPr>
          <p:cNvPr id="10" name="TextBox 9"/>
          <p:cNvSpPr txBox="1"/>
          <p:nvPr/>
        </p:nvSpPr>
        <p:spPr>
          <a:xfrm>
            <a:off x="395215" y="1371600"/>
            <a:ext cx="8367785" cy="1200329"/>
          </a:xfrm>
          <a:prstGeom prst="rect">
            <a:avLst/>
          </a:prstGeom>
          <a:noFill/>
        </p:spPr>
        <p:txBody>
          <a:bodyPr wrap="square" rtlCol="0">
            <a:spAutoFit/>
          </a:bodyPr>
          <a:lstStyle/>
          <a:p>
            <a:r>
              <a:rPr lang="en-US" sz="1800" dirty="0" smtClean="0">
                <a:solidFill>
                  <a:schemeClr val="tx1"/>
                </a:solidFill>
              </a:rPr>
              <a:t>While it is clear that one piece flow can yield great benefits, it is not always possible.  Furnace operations, injection molding, </a:t>
            </a:r>
            <a:r>
              <a:rPr lang="en-US" sz="1800" dirty="0" err="1" smtClean="0">
                <a:solidFill>
                  <a:schemeClr val="tx1"/>
                </a:solidFill>
              </a:rPr>
              <a:t>deburring</a:t>
            </a:r>
            <a:r>
              <a:rPr lang="en-US" sz="1800" dirty="0" smtClean="0">
                <a:solidFill>
                  <a:schemeClr val="tx1"/>
                </a:solidFill>
              </a:rPr>
              <a:t>, etc. are cases where one piece flow does not make sense.  Where goods cannot flow, </a:t>
            </a:r>
            <a:r>
              <a:rPr lang="en-US" sz="1800" dirty="0" err="1" smtClean="0">
                <a:solidFill>
                  <a:schemeClr val="tx1"/>
                </a:solidFill>
              </a:rPr>
              <a:t>kanbans</a:t>
            </a:r>
            <a:r>
              <a:rPr lang="en-US" sz="1800" dirty="0" smtClean="0">
                <a:solidFill>
                  <a:schemeClr val="tx1"/>
                </a:solidFill>
              </a:rPr>
              <a:t> and supermarket concepts should be used.</a:t>
            </a:r>
            <a:endParaRPr lang="en-US" sz="18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Every Part Every Interval </a:t>
            </a:r>
            <a:endParaRPr lang="en-US" dirty="0">
              <a:solidFill>
                <a:schemeClr val="bg2"/>
              </a:solidFill>
            </a:endParaRPr>
          </a:p>
        </p:txBody>
      </p:sp>
      <p:sp>
        <p:nvSpPr>
          <p:cNvPr id="10" name="TextBox 9"/>
          <p:cNvSpPr txBox="1"/>
          <p:nvPr/>
        </p:nvSpPr>
        <p:spPr>
          <a:xfrm>
            <a:off x="395215" y="1371600"/>
            <a:ext cx="8367785" cy="3970318"/>
          </a:xfrm>
          <a:prstGeom prst="rect">
            <a:avLst/>
          </a:prstGeom>
          <a:noFill/>
        </p:spPr>
        <p:txBody>
          <a:bodyPr wrap="square" rtlCol="0">
            <a:spAutoFit/>
          </a:bodyPr>
          <a:lstStyle/>
          <a:p>
            <a:r>
              <a:rPr lang="en-US" sz="1800" dirty="0" err="1" smtClean="0">
                <a:solidFill>
                  <a:schemeClr val="tx1"/>
                </a:solidFill>
              </a:rPr>
              <a:t>Takt</a:t>
            </a:r>
            <a:r>
              <a:rPr lang="en-US" sz="1800" dirty="0" smtClean="0">
                <a:solidFill>
                  <a:schemeClr val="tx1"/>
                </a:solidFill>
              </a:rPr>
              <a:t> time is the rate at which the company receives orders.  Producing at a higher rate than demand is wasteful.  The goal is not only to match the rate of demand, but also match the mix.</a:t>
            </a:r>
          </a:p>
          <a:p>
            <a:endParaRPr lang="en-US" sz="1800" dirty="0" smtClean="0">
              <a:solidFill>
                <a:schemeClr val="tx1"/>
              </a:solidFill>
            </a:endParaRPr>
          </a:p>
          <a:p>
            <a:r>
              <a:rPr lang="en-US" sz="1800" dirty="0" smtClean="0">
                <a:solidFill>
                  <a:schemeClr val="tx1"/>
                </a:solidFill>
              </a:rPr>
              <a:t>If demand runs at the ratio 100 part A, 100 part B, 75 part C and 50 part D we need to produce at the rate of 4 As and Bs, 3 Cs and 2 Ds.  In a truly flexible line, we might run production in this sequence  </a:t>
            </a:r>
          </a:p>
          <a:p>
            <a:endParaRPr lang="en-US" sz="1800" dirty="0" smtClean="0">
              <a:solidFill>
                <a:schemeClr val="tx1"/>
              </a:solidFill>
            </a:endParaRPr>
          </a:p>
          <a:p>
            <a:pPr algn="ctr"/>
            <a:r>
              <a:rPr lang="en-US" sz="1800" dirty="0" smtClean="0">
                <a:solidFill>
                  <a:schemeClr val="tx1"/>
                </a:solidFill>
              </a:rPr>
              <a:t>ABCABCDABDABC</a:t>
            </a:r>
          </a:p>
          <a:p>
            <a:pPr algn="ctr"/>
            <a:endParaRPr lang="en-US" sz="1800" dirty="0" smtClean="0">
              <a:solidFill>
                <a:schemeClr val="tx1"/>
              </a:solidFill>
            </a:endParaRPr>
          </a:p>
          <a:p>
            <a:r>
              <a:rPr lang="en-US" sz="1800" dirty="0" smtClean="0">
                <a:solidFill>
                  <a:schemeClr val="tx1"/>
                </a:solidFill>
              </a:rPr>
              <a:t>The length of time to produce this set of parts in called an interval.  We expect every part to be made in every interval at the rate of demand.  We can monitor the progress of the plant by making sure that we do produce what is expected at the end of each interval.</a:t>
            </a:r>
            <a:endParaRPr lang="en-US" sz="18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Quality</a:t>
            </a:r>
            <a:endParaRPr lang="en-US" dirty="0">
              <a:solidFill>
                <a:schemeClr val="bg2"/>
              </a:solidFill>
            </a:endParaRPr>
          </a:p>
        </p:txBody>
      </p:sp>
      <p:sp>
        <p:nvSpPr>
          <p:cNvPr id="10" name="TextBox 9"/>
          <p:cNvSpPr txBox="1"/>
          <p:nvPr/>
        </p:nvSpPr>
        <p:spPr>
          <a:xfrm>
            <a:off x="395215" y="1371600"/>
            <a:ext cx="8367785" cy="2308324"/>
          </a:xfrm>
          <a:prstGeom prst="rect">
            <a:avLst/>
          </a:prstGeom>
          <a:noFill/>
        </p:spPr>
        <p:txBody>
          <a:bodyPr wrap="square" rtlCol="0">
            <a:spAutoFit/>
          </a:bodyPr>
          <a:lstStyle/>
          <a:p>
            <a:r>
              <a:rPr lang="en-US" sz="1800" dirty="0" smtClean="0">
                <a:solidFill>
                  <a:schemeClr val="tx1"/>
                </a:solidFill>
              </a:rPr>
              <a:t>Lean companies are more likely to produce quality items.  As already mentioned, flowing production ensures quality is checked at each step of the way.  Engineering is also tasked to design to build.  That is design the product so that it is easy to build (and thus to maintain) and that it is fool proof (</a:t>
            </a:r>
            <a:r>
              <a:rPr lang="en-US" sz="1800" dirty="0" err="1" smtClean="0">
                <a:solidFill>
                  <a:schemeClr val="tx1"/>
                </a:solidFill>
              </a:rPr>
              <a:t>poka</a:t>
            </a:r>
            <a:r>
              <a:rPr lang="en-US" sz="1800" dirty="0" smtClean="0">
                <a:solidFill>
                  <a:schemeClr val="tx1"/>
                </a:solidFill>
              </a:rPr>
              <a:t> yoke).  </a:t>
            </a:r>
            <a:r>
              <a:rPr lang="en-US" sz="1800" dirty="0" err="1" smtClean="0">
                <a:solidFill>
                  <a:schemeClr val="tx1"/>
                </a:solidFill>
              </a:rPr>
              <a:t>Poka</a:t>
            </a:r>
            <a:r>
              <a:rPr lang="en-US" sz="1800" dirty="0" smtClean="0">
                <a:solidFill>
                  <a:schemeClr val="tx1"/>
                </a:solidFill>
              </a:rPr>
              <a:t> yoke ensures parts are put together properly by having them fit together only when properly oriented.  A USB plug is an example.  When we switched to from leaded to unleaded gasoline, cars requiring unleaded fuel had smaller openings so that leaded fuel hoses would not fit in them.</a:t>
            </a:r>
            <a:endParaRPr lang="en-US" sz="18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Obsolescence</a:t>
            </a:r>
            <a:endParaRPr lang="en-US" dirty="0">
              <a:solidFill>
                <a:schemeClr val="bg2"/>
              </a:solidFill>
            </a:endParaRPr>
          </a:p>
        </p:txBody>
      </p:sp>
      <p:sp>
        <p:nvSpPr>
          <p:cNvPr id="10" name="TextBox 9"/>
          <p:cNvSpPr txBox="1"/>
          <p:nvPr/>
        </p:nvSpPr>
        <p:spPr>
          <a:xfrm>
            <a:off x="395215" y="1371600"/>
            <a:ext cx="8367785" cy="646331"/>
          </a:xfrm>
          <a:prstGeom prst="rect">
            <a:avLst/>
          </a:prstGeom>
          <a:noFill/>
        </p:spPr>
        <p:txBody>
          <a:bodyPr wrap="square" rtlCol="0">
            <a:spAutoFit/>
          </a:bodyPr>
          <a:lstStyle/>
          <a:p>
            <a:r>
              <a:rPr lang="en-US" sz="1800" dirty="0" smtClean="0">
                <a:solidFill>
                  <a:schemeClr val="tx1"/>
                </a:solidFill>
              </a:rPr>
              <a:t>Change is a fact of life.  To minimize the effect of change, keeping inventories lean lets a lean company to react faster to change with less inventory at risk.</a:t>
            </a:r>
            <a:endParaRPr lang="en-US" sz="18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Lean Defined</a:t>
            </a:r>
            <a:endParaRPr lang="en-US" dirty="0">
              <a:solidFill>
                <a:schemeClr val="bg2"/>
              </a:solidFill>
            </a:endParaRPr>
          </a:p>
        </p:txBody>
      </p:sp>
      <p:sp>
        <p:nvSpPr>
          <p:cNvPr id="4" name="TextBox 3"/>
          <p:cNvSpPr txBox="1"/>
          <p:nvPr/>
        </p:nvSpPr>
        <p:spPr>
          <a:xfrm>
            <a:off x="609601" y="1524000"/>
            <a:ext cx="8077199" cy="4247317"/>
          </a:xfrm>
          <a:prstGeom prst="rect">
            <a:avLst/>
          </a:prstGeom>
          <a:noFill/>
        </p:spPr>
        <p:txBody>
          <a:bodyPr wrap="square" rtlCol="0">
            <a:spAutoFit/>
          </a:bodyPr>
          <a:lstStyle/>
          <a:p>
            <a:r>
              <a:rPr lang="en-US" sz="1800" dirty="0" smtClean="0">
                <a:solidFill>
                  <a:schemeClr val="tx1"/>
                </a:solidFill>
              </a:rPr>
              <a:t>Earlier we defined lean as:</a:t>
            </a:r>
          </a:p>
          <a:p>
            <a:endParaRPr lang="en-US" sz="1800" dirty="0" smtClean="0">
              <a:solidFill>
                <a:schemeClr val="tx1"/>
              </a:solidFill>
            </a:endParaRPr>
          </a:p>
          <a:p>
            <a:r>
              <a:rPr lang="en-US" sz="1800" dirty="0" smtClean="0">
                <a:solidFill>
                  <a:schemeClr val="tx1"/>
                </a:solidFill>
              </a:rPr>
              <a:t>A “visual” factory where demand drives production creating a “pull” system.  That is only things that are required are made or purchased.  Cells, </a:t>
            </a:r>
            <a:r>
              <a:rPr lang="en-US" sz="1800" dirty="0" err="1" smtClean="0">
                <a:solidFill>
                  <a:schemeClr val="tx1"/>
                </a:solidFill>
              </a:rPr>
              <a:t>kanbans</a:t>
            </a:r>
            <a:r>
              <a:rPr lang="en-US" sz="1800" dirty="0" smtClean="0">
                <a:solidFill>
                  <a:schemeClr val="tx1"/>
                </a:solidFill>
              </a:rPr>
              <a:t>, TQM and continuous improvement, identifying and eliminating waste, and visual signals are things generally associated with lean.  Lean is as much a discipline as a process.</a:t>
            </a:r>
          </a:p>
          <a:p>
            <a:endParaRPr lang="en-US" sz="1800" dirty="0" smtClean="0">
              <a:solidFill>
                <a:schemeClr val="tx1"/>
              </a:solidFill>
            </a:endParaRPr>
          </a:p>
          <a:p>
            <a:r>
              <a:rPr lang="en-US" sz="1800" dirty="0" smtClean="0">
                <a:solidFill>
                  <a:schemeClr val="tx1"/>
                </a:solidFill>
              </a:rPr>
              <a:t>At WinMan, we believe that “lean thinking” goes beyond the plant floor.  It should extend through the entire supply chain and encompass all of your internal functions, including sales, marketing, accounting, etc.  Functions such as automatically generating vouchers upon receipt of materials is an example of a lean process as opposed to doing the traditional three way match (voucher, purchase order, receiver).  Of course to get there you need to have a trusting partnership with your supplier.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Other Tidbits</a:t>
            </a:r>
            <a:endParaRPr lang="en-US" dirty="0">
              <a:solidFill>
                <a:schemeClr val="bg2"/>
              </a:solidFill>
            </a:endParaRPr>
          </a:p>
        </p:txBody>
      </p:sp>
      <p:sp>
        <p:nvSpPr>
          <p:cNvPr id="10" name="TextBox 9"/>
          <p:cNvSpPr txBox="1"/>
          <p:nvPr/>
        </p:nvSpPr>
        <p:spPr>
          <a:xfrm>
            <a:off x="395215" y="1371600"/>
            <a:ext cx="8367785" cy="2031325"/>
          </a:xfrm>
          <a:prstGeom prst="rect">
            <a:avLst/>
          </a:prstGeom>
          <a:noFill/>
        </p:spPr>
        <p:txBody>
          <a:bodyPr wrap="square" rtlCol="0">
            <a:spAutoFit/>
          </a:bodyPr>
          <a:lstStyle/>
          <a:p>
            <a:r>
              <a:rPr lang="en-US" sz="1800" dirty="0" smtClean="0">
                <a:solidFill>
                  <a:schemeClr val="tx1"/>
                </a:solidFill>
              </a:rPr>
              <a:t>Machines wait for people, people don’t wait for machines.  Waiting is wasteful.</a:t>
            </a:r>
          </a:p>
          <a:p>
            <a:endParaRPr lang="en-US" sz="1800" dirty="0" smtClean="0">
              <a:solidFill>
                <a:schemeClr val="tx1"/>
              </a:solidFill>
            </a:endParaRPr>
          </a:p>
          <a:p>
            <a:r>
              <a:rPr lang="en-US" sz="1800" dirty="0" smtClean="0">
                <a:solidFill>
                  <a:schemeClr val="tx1"/>
                </a:solidFill>
              </a:rPr>
              <a:t>Do not hide waste, identify it and try to eliminate it.  Hidden waste will not be eliminated.</a:t>
            </a:r>
          </a:p>
          <a:p>
            <a:endParaRPr lang="en-US" sz="1800" dirty="0" smtClean="0">
              <a:solidFill>
                <a:schemeClr val="tx1"/>
              </a:solidFill>
            </a:endParaRPr>
          </a:p>
          <a:p>
            <a:r>
              <a:rPr lang="en-US" sz="1800" dirty="0" smtClean="0">
                <a:solidFill>
                  <a:schemeClr val="tx1"/>
                </a:solidFill>
              </a:rPr>
              <a:t>Simple is better than complicated.  Single use machines require less set up, are less expensive and can react faster to changes in mix </a:t>
            </a:r>
            <a:r>
              <a:rPr lang="en-US" sz="1800" smtClean="0">
                <a:solidFill>
                  <a:schemeClr val="tx1"/>
                </a:solidFill>
              </a:rPr>
              <a:t>or volume.</a:t>
            </a:r>
            <a:endParaRPr lang="en-US" sz="18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Lean Partnerships</a:t>
            </a:r>
            <a:endParaRPr lang="en-US" dirty="0">
              <a:solidFill>
                <a:schemeClr val="bg2"/>
              </a:solidFill>
            </a:endParaRPr>
          </a:p>
        </p:txBody>
      </p:sp>
      <p:sp>
        <p:nvSpPr>
          <p:cNvPr id="4" name="TextBox 3"/>
          <p:cNvSpPr txBox="1"/>
          <p:nvPr/>
        </p:nvSpPr>
        <p:spPr>
          <a:xfrm>
            <a:off x="609601" y="1524000"/>
            <a:ext cx="8077199" cy="4801314"/>
          </a:xfrm>
          <a:prstGeom prst="rect">
            <a:avLst/>
          </a:prstGeom>
          <a:noFill/>
        </p:spPr>
        <p:txBody>
          <a:bodyPr wrap="square" rtlCol="0">
            <a:spAutoFit/>
          </a:bodyPr>
          <a:lstStyle/>
          <a:p>
            <a:r>
              <a:rPr lang="en-US" sz="1800" dirty="0" smtClean="0">
                <a:solidFill>
                  <a:schemeClr val="tx1"/>
                </a:solidFill>
              </a:rPr>
              <a:t>Partnerships with suppliers is key to leaning out inventories, cutting engineering costs, and decreasing costs.  This runs counter to having many suppliers for each item as is the general rule in some industries.  The US Auto Industry for instance, demanded price reductions from their suppliers without regard to their suppliers cost or efficiency.  A good supplier may have already cut their costs through good management, but they were still required to cut more, often sacrificing quality.  Bottom line, good suppliers were punished and bad suppliers rewarded because they had room to but.</a:t>
            </a:r>
          </a:p>
          <a:p>
            <a:endParaRPr lang="en-US" sz="1800" dirty="0" smtClean="0">
              <a:solidFill>
                <a:schemeClr val="tx1"/>
              </a:solidFill>
            </a:endParaRPr>
          </a:p>
          <a:p>
            <a:r>
              <a:rPr lang="en-US" sz="1800" dirty="0" smtClean="0">
                <a:solidFill>
                  <a:schemeClr val="tx1"/>
                </a:solidFill>
              </a:rPr>
              <a:t>In today’s environment, many suppliers have more knowledge about the items they sell to us than we do.  Using their R&amp;D to better your parts and reduce their costs (and yours) can save both sides cost.  Companies that partner with suppliers this way will often find they have over engineered the part or are creating a part that with a few simple changes could be made at less cost.  It is in both parties interest to have both entities being profitable and thriving.</a:t>
            </a:r>
          </a:p>
          <a:p>
            <a:endParaRPr lang="en-US" sz="1800" dirty="0" smtClean="0">
              <a:solidFill>
                <a:schemeClr val="tx1"/>
              </a:solidFill>
            </a:endParaRPr>
          </a:p>
          <a:p>
            <a:r>
              <a:rPr lang="en-US" sz="1800" dirty="0" smtClean="0">
                <a:solidFill>
                  <a:schemeClr val="tx1"/>
                </a:solidFill>
              </a:rPr>
              <a:t>Adversarial relationships do not lead to mutual success.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Starting the Lean Journey</a:t>
            </a:r>
            <a:endParaRPr lang="en-US" dirty="0">
              <a:solidFill>
                <a:schemeClr val="bg2"/>
              </a:solidFill>
            </a:endParaRPr>
          </a:p>
        </p:txBody>
      </p:sp>
      <p:sp>
        <p:nvSpPr>
          <p:cNvPr id="4" name="TextBox 3"/>
          <p:cNvSpPr txBox="1"/>
          <p:nvPr/>
        </p:nvSpPr>
        <p:spPr>
          <a:xfrm>
            <a:off x="533400" y="1295400"/>
            <a:ext cx="8077199" cy="5078313"/>
          </a:xfrm>
          <a:prstGeom prst="rect">
            <a:avLst/>
          </a:prstGeom>
          <a:noFill/>
        </p:spPr>
        <p:txBody>
          <a:bodyPr wrap="square" rtlCol="0">
            <a:spAutoFit/>
          </a:bodyPr>
          <a:lstStyle/>
          <a:p>
            <a:r>
              <a:rPr lang="en-US" sz="1800" dirty="0" smtClean="0">
                <a:solidFill>
                  <a:schemeClr val="tx1"/>
                </a:solidFill>
              </a:rPr>
              <a:t>The main tenant of lean is to drive out waste.  Adopting lean techniques helps to identify the waste where as traditional manufacturing will often hide waste.</a:t>
            </a:r>
          </a:p>
          <a:p>
            <a:endParaRPr lang="en-US" sz="1800" dirty="0" smtClean="0">
              <a:solidFill>
                <a:schemeClr val="tx1"/>
              </a:solidFill>
            </a:endParaRPr>
          </a:p>
          <a:p>
            <a:r>
              <a:rPr lang="en-US" sz="1800" dirty="0" smtClean="0">
                <a:solidFill>
                  <a:schemeClr val="tx1"/>
                </a:solidFill>
              </a:rPr>
              <a:t>For companies starting out on lean for the first time, the beginning step is “Value Stream Mapping”.  The value stream map starts at the end with the customer and we work our way towards receiving.  There are many books and seminars given on Value Stream Mapping.</a:t>
            </a:r>
          </a:p>
          <a:p>
            <a:endParaRPr lang="en-US" sz="1800" dirty="0" smtClean="0">
              <a:solidFill>
                <a:schemeClr val="tx1"/>
              </a:solidFill>
            </a:endParaRPr>
          </a:p>
          <a:p>
            <a:r>
              <a:rPr lang="en-US" sz="1800" dirty="0" smtClean="0">
                <a:solidFill>
                  <a:schemeClr val="tx1"/>
                </a:solidFill>
              </a:rPr>
              <a:t>The value stream map reveals the following:</a:t>
            </a:r>
          </a:p>
          <a:p>
            <a:pPr>
              <a:buFont typeface="Arial" pitchFamily="34" charset="0"/>
              <a:buChar char="•"/>
            </a:pPr>
            <a:r>
              <a:rPr lang="en-US" sz="1800" dirty="0" smtClean="0">
                <a:solidFill>
                  <a:schemeClr val="tx1"/>
                </a:solidFill>
              </a:rPr>
              <a:t>Product Flow</a:t>
            </a:r>
          </a:p>
          <a:p>
            <a:pPr>
              <a:buFont typeface="Arial" pitchFamily="34" charset="0"/>
              <a:buChar char="•"/>
            </a:pPr>
            <a:r>
              <a:rPr lang="en-US" sz="1800" dirty="0" smtClean="0">
                <a:solidFill>
                  <a:schemeClr val="tx1"/>
                </a:solidFill>
              </a:rPr>
              <a:t>Where one piece flow ends</a:t>
            </a:r>
          </a:p>
          <a:p>
            <a:pPr>
              <a:buFont typeface="Arial" pitchFamily="34" charset="0"/>
              <a:buChar char="•"/>
            </a:pPr>
            <a:r>
              <a:rPr lang="en-US" sz="1800" dirty="0" smtClean="0">
                <a:solidFill>
                  <a:schemeClr val="tx1"/>
                </a:solidFill>
              </a:rPr>
              <a:t>Cycle Time</a:t>
            </a:r>
          </a:p>
          <a:p>
            <a:pPr>
              <a:buFont typeface="Arial" pitchFamily="34" charset="0"/>
              <a:buChar char="•"/>
            </a:pPr>
            <a:r>
              <a:rPr lang="en-US" sz="1800" dirty="0" smtClean="0">
                <a:solidFill>
                  <a:schemeClr val="tx1"/>
                </a:solidFill>
              </a:rPr>
              <a:t>Actual value add time</a:t>
            </a:r>
          </a:p>
          <a:p>
            <a:pPr>
              <a:buFont typeface="Arial" pitchFamily="34" charset="0"/>
              <a:buChar char="•"/>
            </a:pPr>
            <a:r>
              <a:rPr lang="en-US" sz="1800" dirty="0" smtClean="0">
                <a:solidFill>
                  <a:schemeClr val="tx1"/>
                </a:solidFill>
              </a:rPr>
              <a:t>Waste</a:t>
            </a:r>
          </a:p>
          <a:p>
            <a:pPr>
              <a:buFont typeface="Arial" pitchFamily="34" charset="0"/>
              <a:buChar char="•"/>
            </a:pPr>
            <a:r>
              <a:rPr lang="en-US" sz="1800" dirty="0" smtClean="0">
                <a:solidFill>
                  <a:schemeClr val="tx1"/>
                </a:solidFill>
              </a:rPr>
              <a:t>Poor information flow</a:t>
            </a:r>
          </a:p>
          <a:p>
            <a:pPr>
              <a:buFont typeface="Arial" pitchFamily="34" charset="0"/>
              <a:buChar char="•"/>
            </a:pPr>
            <a:endParaRPr lang="en-US" sz="1800" dirty="0" smtClean="0">
              <a:solidFill>
                <a:schemeClr val="tx1"/>
              </a:solidFill>
            </a:endParaRPr>
          </a:p>
          <a:p>
            <a:r>
              <a:rPr lang="en-US" sz="1800" dirty="0" smtClean="0">
                <a:solidFill>
                  <a:schemeClr val="tx1"/>
                </a:solidFill>
              </a:rPr>
              <a:t>The typical result is the realization that little time is spent on value added activities when compared to the entire cycle time.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Value Added</a:t>
            </a:r>
            <a:endParaRPr lang="en-US" dirty="0">
              <a:solidFill>
                <a:schemeClr val="bg2"/>
              </a:solidFill>
            </a:endParaRPr>
          </a:p>
        </p:txBody>
      </p:sp>
      <p:sp>
        <p:nvSpPr>
          <p:cNvPr id="4" name="TextBox 3"/>
          <p:cNvSpPr txBox="1"/>
          <p:nvPr/>
        </p:nvSpPr>
        <p:spPr>
          <a:xfrm>
            <a:off x="304800" y="1143000"/>
            <a:ext cx="8534400" cy="5355312"/>
          </a:xfrm>
          <a:prstGeom prst="rect">
            <a:avLst/>
          </a:prstGeom>
          <a:noFill/>
        </p:spPr>
        <p:txBody>
          <a:bodyPr wrap="square" rtlCol="0">
            <a:normAutofit fontScale="92500" lnSpcReduction="10000"/>
          </a:bodyPr>
          <a:lstStyle/>
          <a:p>
            <a:r>
              <a:rPr lang="en-US" sz="1800" dirty="0" smtClean="0">
                <a:solidFill>
                  <a:schemeClr val="tx1"/>
                </a:solidFill>
              </a:rPr>
              <a:t>Value Added activities are those activities for which a customer will pay.</a:t>
            </a:r>
          </a:p>
          <a:p>
            <a:endParaRPr lang="en-US" sz="1800" dirty="0" smtClean="0">
              <a:solidFill>
                <a:schemeClr val="tx1"/>
              </a:solidFill>
            </a:endParaRPr>
          </a:p>
          <a:p>
            <a:r>
              <a:rPr lang="en-US" sz="1800" dirty="0" smtClean="0">
                <a:solidFill>
                  <a:schemeClr val="tx1"/>
                </a:solidFill>
              </a:rPr>
              <a:t>Take an everyday example of an oil change at an auto shop.  </a:t>
            </a:r>
          </a:p>
          <a:p>
            <a:r>
              <a:rPr lang="en-US" sz="1800" dirty="0" smtClean="0">
                <a:solidFill>
                  <a:schemeClr val="tx1"/>
                </a:solidFill>
              </a:rPr>
              <a:t>Here is a quick rundown of the activities.</a:t>
            </a:r>
          </a:p>
          <a:p>
            <a:endParaRPr lang="en-US" sz="1800" dirty="0" smtClean="0">
              <a:solidFill>
                <a:schemeClr val="tx1"/>
              </a:solidFill>
            </a:endParaRPr>
          </a:p>
          <a:p>
            <a:pPr marL="342900" indent="-342900">
              <a:buFont typeface="+mj-lt"/>
              <a:buAutoNum type="arabicPeriod"/>
            </a:pPr>
            <a:r>
              <a:rPr lang="en-US" sz="1800" dirty="0" smtClean="0">
                <a:solidFill>
                  <a:schemeClr val="tx1"/>
                </a:solidFill>
              </a:rPr>
              <a:t>Go get car</a:t>
            </a:r>
          </a:p>
          <a:p>
            <a:pPr marL="342900" indent="-342900">
              <a:buFont typeface="+mj-lt"/>
              <a:buAutoNum type="arabicPeriod"/>
            </a:pPr>
            <a:r>
              <a:rPr lang="en-US" sz="1800" dirty="0" smtClean="0">
                <a:solidFill>
                  <a:schemeClr val="tx1"/>
                </a:solidFill>
              </a:rPr>
              <a:t>Search for the keys</a:t>
            </a:r>
          </a:p>
          <a:p>
            <a:pPr marL="342900" indent="-342900">
              <a:buFont typeface="+mj-lt"/>
              <a:buAutoNum type="arabicPeriod"/>
            </a:pPr>
            <a:r>
              <a:rPr lang="en-US" sz="1800" dirty="0" smtClean="0">
                <a:solidFill>
                  <a:schemeClr val="tx1"/>
                </a:solidFill>
              </a:rPr>
              <a:t>Drive car to work center</a:t>
            </a:r>
          </a:p>
          <a:p>
            <a:pPr marL="342900" indent="-342900">
              <a:buFont typeface="+mj-lt"/>
              <a:buAutoNum type="arabicPeriod"/>
            </a:pPr>
            <a:r>
              <a:rPr lang="en-US" sz="1800" dirty="0" smtClean="0">
                <a:solidFill>
                  <a:schemeClr val="tx1"/>
                </a:solidFill>
              </a:rPr>
              <a:t>Go to tool bin to get wrench that fits oil pan drain plug</a:t>
            </a:r>
          </a:p>
          <a:p>
            <a:pPr marL="342900" indent="-342900">
              <a:buFont typeface="+mj-lt"/>
              <a:buAutoNum type="arabicPeriod"/>
            </a:pPr>
            <a:r>
              <a:rPr lang="en-US" sz="1800" dirty="0" smtClean="0">
                <a:solidFill>
                  <a:schemeClr val="tx1"/>
                </a:solidFill>
              </a:rPr>
              <a:t>Remove drain plug</a:t>
            </a:r>
          </a:p>
          <a:p>
            <a:pPr marL="342900" indent="-342900">
              <a:buFont typeface="+mj-lt"/>
              <a:buAutoNum type="arabicPeriod"/>
            </a:pPr>
            <a:r>
              <a:rPr lang="en-US" sz="1800" dirty="0" smtClean="0">
                <a:solidFill>
                  <a:schemeClr val="tx1"/>
                </a:solidFill>
              </a:rPr>
              <a:t>Let oil drain into used oil receptacle</a:t>
            </a:r>
          </a:p>
          <a:p>
            <a:pPr marL="342900" indent="-342900">
              <a:buFont typeface="+mj-lt"/>
              <a:buAutoNum type="arabicPeriod"/>
            </a:pPr>
            <a:r>
              <a:rPr lang="en-US" sz="1800" dirty="0" smtClean="0">
                <a:solidFill>
                  <a:schemeClr val="tx1"/>
                </a:solidFill>
              </a:rPr>
              <a:t>Go to tool bin to get filter wrench</a:t>
            </a:r>
          </a:p>
          <a:p>
            <a:pPr marL="342900" indent="-342900">
              <a:buFont typeface="+mj-lt"/>
              <a:buAutoNum type="arabicPeriod"/>
            </a:pPr>
            <a:r>
              <a:rPr lang="en-US" sz="1800" dirty="0" smtClean="0">
                <a:solidFill>
                  <a:schemeClr val="tx1"/>
                </a:solidFill>
              </a:rPr>
              <a:t>Remove filter</a:t>
            </a:r>
          </a:p>
          <a:p>
            <a:pPr marL="342900" indent="-342900">
              <a:buFont typeface="+mj-lt"/>
              <a:buAutoNum type="arabicPeriod"/>
            </a:pPr>
            <a:r>
              <a:rPr lang="en-US" sz="1800" dirty="0" smtClean="0">
                <a:solidFill>
                  <a:schemeClr val="tx1"/>
                </a:solidFill>
              </a:rPr>
              <a:t>Dispose of filter</a:t>
            </a:r>
          </a:p>
          <a:p>
            <a:pPr marL="342900" indent="-342900">
              <a:buFont typeface="+mj-lt"/>
              <a:buAutoNum type="arabicPeriod"/>
            </a:pPr>
            <a:r>
              <a:rPr lang="en-US" sz="1800" dirty="0" smtClean="0">
                <a:solidFill>
                  <a:schemeClr val="tx1"/>
                </a:solidFill>
              </a:rPr>
              <a:t>Replace drain plug</a:t>
            </a:r>
          </a:p>
          <a:p>
            <a:pPr marL="342900" indent="-342900">
              <a:buFont typeface="+mj-lt"/>
              <a:buAutoNum type="arabicPeriod"/>
            </a:pPr>
            <a:r>
              <a:rPr lang="en-US" sz="1800" dirty="0" smtClean="0">
                <a:solidFill>
                  <a:schemeClr val="tx1"/>
                </a:solidFill>
              </a:rPr>
              <a:t>Go to parts department to get new filter</a:t>
            </a:r>
          </a:p>
          <a:p>
            <a:pPr marL="342900" indent="-342900">
              <a:buFont typeface="+mj-lt"/>
              <a:buAutoNum type="arabicPeriod"/>
            </a:pPr>
            <a:r>
              <a:rPr lang="en-US" sz="1800" dirty="0" smtClean="0">
                <a:solidFill>
                  <a:schemeClr val="tx1"/>
                </a:solidFill>
              </a:rPr>
              <a:t>Talk to pretty girl at the counter</a:t>
            </a:r>
          </a:p>
          <a:p>
            <a:pPr marL="342900" indent="-342900">
              <a:buFont typeface="+mj-lt"/>
              <a:buAutoNum type="arabicPeriod"/>
            </a:pPr>
            <a:r>
              <a:rPr lang="en-US" sz="1800" dirty="0" smtClean="0">
                <a:solidFill>
                  <a:schemeClr val="tx1"/>
                </a:solidFill>
              </a:rPr>
              <a:t>Replace Filter</a:t>
            </a:r>
          </a:p>
          <a:p>
            <a:pPr marL="342900" indent="-342900">
              <a:buFont typeface="+mj-lt"/>
              <a:buAutoNum type="arabicPeriod"/>
            </a:pPr>
            <a:r>
              <a:rPr lang="en-US" sz="1800" dirty="0" smtClean="0">
                <a:solidFill>
                  <a:schemeClr val="tx1"/>
                </a:solidFill>
              </a:rPr>
              <a:t>Replace Oil</a:t>
            </a:r>
          </a:p>
          <a:p>
            <a:pPr marL="342900" indent="-342900">
              <a:buFont typeface="+mj-lt"/>
              <a:buAutoNum type="arabicPeriod"/>
            </a:pPr>
            <a:r>
              <a:rPr lang="en-US" sz="1800" dirty="0" smtClean="0">
                <a:solidFill>
                  <a:schemeClr val="tx1"/>
                </a:solidFill>
              </a:rPr>
              <a:t>Record work</a:t>
            </a:r>
          </a:p>
          <a:p>
            <a:pPr marL="342900" indent="-342900">
              <a:buFont typeface="+mj-lt"/>
              <a:buAutoNum type="arabicPeriod"/>
            </a:pPr>
            <a:r>
              <a:rPr lang="en-US" sz="1800" dirty="0" smtClean="0">
                <a:solidFill>
                  <a:schemeClr val="tx1"/>
                </a:solidFill>
              </a:rPr>
              <a:t>Drive car to completed work area</a:t>
            </a:r>
          </a:p>
          <a:p>
            <a:pPr marL="342900" indent="-342900">
              <a:buFont typeface="+mj-lt"/>
              <a:buAutoNum type="arabicPeriod"/>
            </a:pPr>
            <a:r>
              <a:rPr lang="en-US" sz="1800" dirty="0" smtClean="0">
                <a:solidFill>
                  <a:schemeClr val="tx1"/>
                </a:solidFill>
              </a:rPr>
              <a:t>Deliver paperwork to cashier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Value Added</a:t>
            </a:r>
            <a:endParaRPr lang="en-US" dirty="0">
              <a:solidFill>
                <a:schemeClr val="bg2"/>
              </a:solidFill>
            </a:endParaRPr>
          </a:p>
        </p:txBody>
      </p:sp>
      <p:sp>
        <p:nvSpPr>
          <p:cNvPr id="4" name="TextBox 3"/>
          <p:cNvSpPr txBox="1"/>
          <p:nvPr/>
        </p:nvSpPr>
        <p:spPr>
          <a:xfrm>
            <a:off x="304800" y="1143000"/>
            <a:ext cx="8534400" cy="5355312"/>
          </a:xfrm>
          <a:prstGeom prst="rect">
            <a:avLst/>
          </a:prstGeom>
          <a:noFill/>
        </p:spPr>
        <p:txBody>
          <a:bodyPr wrap="square" rtlCol="0">
            <a:normAutofit/>
          </a:bodyPr>
          <a:lstStyle/>
          <a:p>
            <a:pPr marL="342900" indent="-342900">
              <a:buFont typeface="+mj-lt"/>
              <a:buAutoNum type="arabicPeriod"/>
            </a:pPr>
            <a:r>
              <a:rPr lang="en-US" sz="1800" dirty="0" smtClean="0">
                <a:solidFill>
                  <a:srgbClr val="FF0000"/>
                </a:solidFill>
              </a:rPr>
              <a:t>Go get car</a:t>
            </a:r>
          </a:p>
          <a:p>
            <a:pPr marL="342900" indent="-342900">
              <a:buFont typeface="+mj-lt"/>
              <a:buAutoNum type="arabicPeriod"/>
            </a:pPr>
            <a:r>
              <a:rPr lang="en-US" sz="1800" dirty="0" smtClean="0">
                <a:solidFill>
                  <a:srgbClr val="FF0000"/>
                </a:solidFill>
              </a:rPr>
              <a:t>Search for the keys</a:t>
            </a:r>
          </a:p>
          <a:p>
            <a:pPr marL="342900" indent="-342900">
              <a:buFont typeface="+mj-lt"/>
              <a:buAutoNum type="arabicPeriod"/>
            </a:pPr>
            <a:r>
              <a:rPr lang="en-US" sz="1800" dirty="0" smtClean="0">
                <a:solidFill>
                  <a:srgbClr val="FF0000"/>
                </a:solidFill>
              </a:rPr>
              <a:t>Drive car to work center</a:t>
            </a:r>
          </a:p>
          <a:p>
            <a:pPr marL="342900" indent="-342900">
              <a:buFont typeface="+mj-lt"/>
              <a:buAutoNum type="arabicPeriod"/>
            </a:pPr>
            <a:r>
              <a:rPr lang="en-US" sz="1800" dirty="0" smtClean="0">
                <a:solidFill>
                  <a:srgbClr val="FF0000"/>
                </a:solidFill>
              </a:rPr>
              <a:t>Go to tool bin to get wrench that fits oil pan drain plug</a:t>
            </a:r>
          </a:p>
          <a:p>
            <a:pPr marL="342900" indent="-342900">
              <a:buFont typeface="+mj-lt"/>
              <a:buAutoNum type="arabicPeriod"/>
            </a:pPr>
            <a:r>
              <a:rPr lang="en-US" sz="1800" dirty="0" smtClean="0">
                <a:solidFill>
                  <a:schemeClr val="tx1"/>
                </a:solidFill>
              </a:rPr>
              <a:t>Remove drain plug</a:t>
            </a:r>
          </a:p>
          <a:p>
            <a:pPr marL="342900" indent="-342900">
              <a:buFont typeface="+mj-lt"/>
              <a:buAutoNum type="arabicPeriod"/>
            </a:pPr>
            <a:r>
              <a:rPr lang="en-US" sz="1800" dirty="0" smtClean="0">
                <a:solidFill>
                  <a:srgbClr val="0070C0"/>
                </a:solidFill>
              </a:rPr>
              <a:t>Let oil drain into used oil receptacle</a:t>
            </a:r>
          </a:p>
          <a:p>
            <a:pPr marL="342900" indent="-342900">
              <a:buFont typeface="+mj-lt"/>
              <a:buAutoNum type="arabicPeriod"/>
            </a:pPr>
            <a:r>
              <a:rPr lang="en-US" sz="1800" dirty="0" smtClean="0">
                <a:solidFill>
                  <a:srgbClr val="FF0000"/>
                </a:solidFill>
              </a:rPr>
              <a:t>Go to tool bin to get filter wrench</a:t>
            </a:r>
          </a:p>
          <a:p>
            <a:pPr marL="342900" indent="-342900">
              <a:buFont typeface="+mj-lt"/>
              <a:buAutoNum type="arabicPeriod"/>
            </a:pPr>
            <a:r>
              <a:rPr lang="en-US" sz="1800" dirty="0" smtClean="0">
                <a:solidFill>
                  <a:schemeClr val="tx1"/>
                </a:solidFill>
              </a:rPr>
              <a:t>Remove filter</a:t>
            </a:r>
          </a:p>
          <a:p>
            <a:pPr marL="342900" indent="-342900">
              <a:buFont typeface="+mj-lt"/>
              <a:buAutoNum type="arabicPeriod"/>
            </a:pPr>
            <a:r>
              <a:rPr lang="en-US" sz="1800" dirty="0" smtClean="0">
                <a:solidFill>
                  <a:srgbClr val="FF0000"/>
                </a:solidFill>
              </a:rPr>
              <a:t>Dispose of filter</a:t>
            </a:r>
          </a:p>
          <a:p>
            <a:pPr marL="342900" indent="-342900">
              <a:buFont typeface="+mj-lt"/>
              <a:buAutoNum type="arabicPeriod"/>
            </a:pPr>
            <a:r>
              <a:rPr lang="en-US" sz="1800" dirty="0" smtClean="0">
                <a:solidFill>
                  <a:schemeClr val="tx1"/>
                </a:solidFill>
              </a:rPr>
              <a:t>Replace drain plug</a:t>
            </a:r>
          </a:p>
          <a:p>
            <a:pPr marL="342900" indent="-342900">
              <a:buFont typeface="+mj-lt"/>
              <a:buAutoNum type="arabicPeriod"/>
            </a:pPr>
            <a:r>
              <a:rPr lang="en-US" sz="1800" dirty="0" smtClean="0">
                <a:solidFill>
                  <a:srgbClr val="FF0000"/>
                </a:solidFill>
              </a:rPr>
              <a:t>Go to parts department to get new filter</a:t>
            </a:r>
          </a:p>
          <a:p>
            <a:pPr marL="342900" indent="-342900">
              <a:buFont typeface="+mj-lt"/>
              <a:buAutoNum type="arabicPeriod"/>
            </a:pPr>
            <a:r>
              <a:rPr lang="en-US" sz="1800" dirty="0" smtClean="0">
                <a:solidFill>
                  <a:srgbClr val="FF0000"/>
                </a:solidFill>
              </a:rPr>
              <a:t>Talk to pretty girl at the counter</a:t>
            </a:r>
          </a:p>
          <a:p>
            <a:pPr marL="342900" indent="-342900">
              <a:buFont typeface="+mj-lt"/>
              <a:buAutoNum type="arabicPeriod"/>
            </a:pPr>
            <a:r>
              <a:rPr lang="en-US" sz="1800" dirty="0" smtClean="0">
                <a:solidFill>
                  <a:schemeClr val="tx1"/>
                </a:solidFill>
              </a:rPr>
              <a:t>Replace Filter</a:t>
            </a:r>
          </a:p>
          <a:p>
            <a:pPr marL="342900" indent="-342900">
              <a:buFont typeface="+mj-lt"/>
              <a:buAutoNum type="arabicPeriod"/>
            </a:pPr>
            <a:r>
              <a:rPr lang="en-US" sz="1800" dirty="0" smtClean="0">
                <a:solidFill>
                  <a:schemeClr val="tx1"/>
                </a:solidFill>
              </a:rPr>
              <a:t>Replace Oil</a:t>
            </a:r>
          </a:p>
          <a:p>
            <a:pPr marL="342900" indent="-342900">
              <a:buFont typeface="+mj-lt"/>
              <a:buAutoNum type="arabicPeriod"/>
            </a:pPr>
            <a:r>
              <a:rPr lang="en-US" sz="1800" dirty="0" smtClean="0">
                <a:solidFill>
                  <a:srgbClr val="FF0000"/>
                </a:solidFill>
              </a:rPr>
              <a:t>Record work</a:t>
            </a:r>
          </a:p>
          <a:p>
            <a:pPr marL="342900" indent="-342900">
              <a:buFont typeface="+mj-lt"/>
              <a:buAutoNum type="arabicPeriod"/>
            </a:pPr>
            <a:r>
              <a:rPr lang="en-US" sz="1800" dirty="0" smtClean="0">
                <a:solidFill>
                  <a:srgbClr val="FF0000"/>
                </a:solidFill>
              </a:rPr>
              <a:t>Drive car to completed work area</a:t>
            </a:r>
          </a:p>
          <a:p>
            <a:pPr marL="342900" indent="-342900">
              <a:buFont typeface="+mj-lt"/>
              <a:buAutoNum type="arabicPeriod"/>
            </a:pPr>
            <a:r>
              <a:rPr lang="en-US" sz="1800" dirty="0" smtClean="0">
                <a:solidFill>
                  <a:srgbClr val="FF0000"/>
                </a:solidFill>
              </a:rPr>
              <a:t>Deliver paperwork to cashier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Non Value Added but Necessary</a:t>
            </a:r>
            <a:endParaRPr lang="en-US" dirty="0">
              <a:solidFill>
                <a:schemeClr val="bg2"/>
              </a:solidFill>
            </a:endParaRPr>
          </a:p>
        </p:txBody>
      </p:sp>
      <p:sp>
        <p:nvSpPr>
          <p:cNvPr id="4" name="TextBox 3"/>
          <p:cNvSpPr txBox="1"/>
          <p:nvPr/>
        </p:nvSpPr>
        <p:spPr>
          <a:xfrm>
            <a:off x="304800" y="1143000"/>
            <a:ext cx="8534400" cy="5355312"/>
          </a:xfrm>
          <a:prstGeom prst="rect">
            <a:avLst/>
          </a:prstGeom>
          <a:noFill/>
        </p:spPr>
        <p:txBody>
          <a:bodyPr wrap="square" rtlCol="0">
            <a:normAutofit/>
          </a:bodyPr>
          <a:lstStyle/>
          <a:p>
            <a:r>
              <a:rPr lang="en-US" sz="2800" dirty="0" smtClean="0">
                <a:solidFill>
                  <a:schemeClr val="tx1"/>
                </a:solidFill>
              </a:rPr>
              <a:t>Some work is non value added but necessary.  Inspection falls under that category.  In most cases, quality should be built in, thus requiring no or little inspection.  However, we would like to make sure that the oil pan drain plug was put in properly.  We certainly are happy airplanes are inspected.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Dealing with Non Value Add</a:t>
            </a:r>
            <a:endParaRPr lang="en-US" dirty="0">
              <a:solidFill>
                <a:schemeClr val="bg2"/>
              </a:solidFill>
            </a:endParaRPr>
          </a:p>
        </p:txBody>
      </p:sp>
      <p:sp>
        <p:nvSpPr>
          <p:cNvPr id="4" name="TextBox 3"/>
          <p:cNvSpPr txBox="1"/>
          <p:nvPr/>
        </p:nvSpPr>
        <p:spPr>
          <a:xfrm>
            <a:off x="304800" y="1143000"/>
            <a:ext cx="8534400" cy="5355312"/>
          </a:xfrm>
          <a:prstGeom prst="rect">
            <a:avLst/>
          </a:prstGeom>
          <a:noFill/>
        </p:spPr>
        <p:txBody>
          <a:bodyPr wrap="square" rtlCol="0">
            <a:normAutofit/>
          </a:bodyPr>
          <a:lstStyle/>
          <a:p>
            <a:r>
              <a:rPr lang="en-US" sz="2800" dirty="0" smtClean="0">
                <a:solidFill>
                  <a:schemeClr val="tx1"/>
                </a:solidFill>
              </a:rPr>
              <a:t>In our auto example, what can be done to eliminate the waste?</a:t>
            </a:r>
          </a:p>
          <a:p>
            <a:endParaRPr lang="en-US" sz="2800" dirty="0" smtClean="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r>
              <a:rPr lang="en-US" smtClean="0"/>
              <a:t>©2007 TTW</a:t>
            </a:r>
            <a:endParaRPr lang="en-US"/>
          </a:p>
        </p:txBody>
      </p:sp>
      <p:sp>
        <p:nvSpPr>
          <p:cNvPr id="3" name="TextBox 2"/>
          <p:cNvSpPr txBox="1"/>
          <p:nvPr/>
        </p:nvSpPr>
        <p:spPr>
          <a:xfrm>
            <a:off x="0" y="228600"/>
            <a:ext cx="6781800" cy="646331"/>
          </a:xfrm>
          <a:prstGeom prst="rect">
            <a:avLst/>
          </a:prstGeom>
          <a:noFill/>
        </p:spPr>
        <p:txBody>
          <a:bodyPr wrap="square" rtlCol="0">
            <a:spAutoFit/>
          </a:bodyPr>
          <a:lstStyle/>
          <a:p>
            <a:pPr algn="ctr"/>
            <a:r>
              <a:rPr lang="en-US" dirty="0" smtClean="0">
                <a:solidFill>
                  <a:schemeClr val="bg2"/>
                </a:solidFill>
              </a:rPr>
              <a:t>Dealing with Non Value Add</a:t>
            </a:r>
            <a:endParaRPr lang="en-US" dirty="0">
              <a:solidFill>
                <a:schemeClr val="bg2"/>
              </a:solidFill>
            </a:endParaRPr>
          </a:p>
        </p:txBody>
      </p:sp>
      <p:sp>
        <p:nvSpPr>
          <p:cNvPr id="4" name="TextBox 3"/>
          <p:cNvSpPr txBox="1"/>
          <p:nvPr/>
        </p:nvSpPr>
        <p:spPr>
          <a:xfrm>
            <a:off x="304800" y="1143000"/>
            <a:ext cx="8534400" cy="5355312"/>
          </a:xfrm>
          <a:prstGeom prst="rect">
            <a:avLst/>
          </a:prstGeom>
          <a:noFill/>
        </p:spPr>
        <p:txBody>
          <a:bodyPr wrap="square" rtlCol="0">
            <a:normAutofit/>
          </a:bodyPr>
          <a:lstStyle/>
          <a:p>
            <a:r>
              <a:rPr lang="en-US" sz="2800" dirty="0" smtClean="0">
                <a:solidFill>
                  <a:schemeClr val="tx1"/>
                </a:solidFill>
              </a:rPr>
              <a:t>In our auto example, what can be done to eliminate the waste?</a:t>
            </a:r>
          </a:p>
          <a:p>
            <a:endParaRPr lang="en-US" sz="2800" dirty="0" smtClean="0">
              <a:solidFill>
                <a:schemeClr val="tx1"/>
              </a:solidFill>
            </a:endParaRPr>
          </a:p>
          <a:p>
            <a:pPr>
              <a:buFont typeface="Arial" pitchFamily="34" charset="0"/>
              <a:buChar char="•"/>
            </a:pPr>
            <a:r>
              <a:rPr lang="en-US" sz="1800" dirty="0" smtClean="0">
                <a:solidFill>
                  <a:schemeClr val="tx1"/>
                </a:solidFill>
              </a:rPr>
              <a:t>The mechanic should not be getting the car, the car should come to the mechanic</a:t>
            </a:r>
          </a:p>
          <a:p>
            <a:pPr>
              <a:buFont typeface="Arial" pitchFamily="34" charset="0"/>
              <a:buChar char="•"/>
            </a:pPr>
            <a:r>
              <a:rPr lang="en-US" sz="1800" dirty="0" smtClean="0">
                <a:solidFill>
                  <a:schemeClr val="tx1"/>
                </a:solidFill>
              </a:rPr>
              <a:t>The mechanic should have a full set of tools at arms length.</a:t>
            </a:r>
          </a:p>
          <a:p>
            <a:pPr>
              <a:buFont typeface="Arial" pitchFamily="34" charset="0"/>
              <a:buChar char="•"/>
            </a:pPr>
            <a:r>
              <a:rPr lang="en-US" sz="1800" dirty="0" smtClean="0">
                <a:solidFill>
                  <a:schemeClr val="tx1"/>
                </a:solidFill>
              </a:rPr>
              <a:t>The car or work order should come with the parts (it could also come with the appropriate tools if special tools are required or the mechanic doesn’t have a full set)</a:t>
            </a:r>
          </a:p>
          <a:p>
            <a:pPr>
              <a:buFont typeface="Arial" pitchFamily="34" charset="0"/>
              <a:buChar char="•"/>
            </a:pPr>
            <a:r>
              <a:rPr lang="en-US" sz="1800" dirty="0" smtClean="0">
                <a:solidFill>
                  <a:schemeClr val="tx1"/>
                </a:solidFill>
              </a:rPr>
              <a:t>Another worker should make the rounds disposing of used items</a:t>
            </a:r>
          </a:p>
          <a:p>
            <a:pPr>
              <a:buFont typeface="Arial" pitchFamily="34" charset="0"/>
              <a:buChar char="•"/>
            </a:pPr>
            <a:r>
              <a:rPr lang="en-US" sz="1800" dirty="0" smtClean="0">
                <a:solidFill>
                  <a:schemeClr val="tx1"/>
                </a:solidFill>
              </a:rPr>
              <a:t>Once the mechanic signals that the work is done, the car should be removed from the work station and another brought in.  During the idle time tools can be put away.  Special tools should be picked up at the same time the car is moved out.</a:t>
            </a:r>
          </a:p>
          <a:p>
            <a:pPr>
              <a:buFont typeface="Arial" pitchFamily="34" charset="0"/>
              <a:buChar char="•"/>
            </a:pPr>
            <a:endParaRPr lang="en-US" sz="1800" dirty="0" smtClean="0">
              <a:solidFill>
                <a:schemeClr val="tx1"/>
              </a:solidFill>
            </a:endParaRPr>
          </a:p>
          <a:p>
            <a:r>
              <a:rPr lang="en-US" sz="1800" dirty="0" smtClean="0">
                <a:solidFill>
                  <a:schemeClr val="tx1"/>
                </a:solidFill>
              </a:rPr>
              <a:t>What about the time spent while the oil drains.  This is not value added time but perhaps might be necessary, though while under the car the mechanic could do an inspection of the car.</a:t>
            </a: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pPr>
              <a:buFont typeface="Arial" pitchFamily="34" charset="0"/>
              <a:buChar char="•"/>
            </a:pPr>
            <a:endParaRPr lang="en-US" sz="1800" dirty="0" smtClean="0">
              <a:solidFill>
                <a:schemeClr val="tx1"/>
              </a:solidFill>
            </a:endParaRPr>
          </a:p>
          <a:p>
            <a:endParaRPr lang="en-US" sz="2800" dirty="0" smtClean="0">
              <a:solidFill>
                <a:schemeClr val="tx1"/>
              </a:solidFill>
            </a:endParaRPr>
          </a:p>
        </p:txBody>
      </p:sp>
    </p:spTree>
  </p:cSld>
  <p:clrMapOvr>
    <a:masterClrMapping/>
  </p:clrMapOvr>
</p:sld>
</file>

<file path=ppt/theme/theme1.xml><?xml version="1.0" encoding="utf-8"?>
<a:theme xmlns:a="http://schemas.openxmlformats.org/drawingml/2006/main" name="slide master-010108">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600" b="0" i="0" u="none" strike="noStrike" cap="none" normalizeH="0" baseline="0" smtClean="0">
            <a:ln>
              <a:noFill/>
            </a:ln>
            <a:solidFill>
              <a:srgbClr val="6699CC"/>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D0CF66F8683664EBC30A26B5DBFADD3" ma:contentTypeVersion="4" ma:contentTypeDescription="Create a new document." ma:contentTypeScope="" ma:versionID="c7097fc2891ede284ce2fd91d500eeb9">
  <xsd:schema xmlns:xsd="http://www.w3.org/2001/XMLSchema" xmlns:xs="http://www.w3.org/2001/XMLSchema" xmlns:p="http://schemas.microsoft.com/office/2006/metadata/properties" xmlns:ns2="a47e549a-171b-4300-96e2-e3fe1b4e2ae0" xmlns:ns3="62403354-edc9-4047-bdd7-163a08f6bb95" targetNamespace="http://schemas.microsoft.com/office/2006/metadata/properties" ma:root="true" ma:fieldsID="b5ec64bf9832b34fd9f535a89207fee2" ns2:_="" ns3:_="">
    <xsd:import namespace="a47e549a-171b-4300-96e2-e3fe1b4e2ae0"/>
    <xsd:import namespace="62403354-edc9-4047-bdd7-163a08f6bb9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7e549a-171b-4300-96e2-e3fe1b4e2ae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2403354-edc9-4047-bdd7-163a08f6bb95"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1939F3-7F92-490F-B540-D58E90D9DF57}"/>
</file>

<file path=customXml/itemProps2.xml><?xml version="1.0" encoding="utf-8"?>
<ds:datastoreItem xmlns:ds="http://schemas.openxmlformats.org/officeDocument/2006/customXml" ds:itemID="{508CC772-340D-448A-871A-F365CF8B2C1E}"/>
</file>

<file path=customXml/itemProps3.xml><?xml version="1.0" encoding="utf-8"?>
<ds:datastoreItem xmlns:ds="http://schemas.openxmlformats.org/officeDocument/2006/customXml" ds:itemID="{DCFBFC4D-08E1-4D70-8FB1-82A73DA8B0E5}"/>
</file>

<file path=docProps/app.xml><?xml version="1.0" encoding="utf-8"?>
<Properties xmlns="http://schemas.openxmlformats.org/officeDocument/2006/extended-properties" xmlns:vt="http://schemas.openxmlformats.org/officeDocument/2006/docPropsVTypes">
  <Template>slide master-010108</Template>
  <TotalTime>13784</TotalTime>
  <Words>2157</Words>
  <Application>Microsoft Office PowerPoint</Application>
  <PresentationFormat>On-screen Show (4:3)</PresentationFormat>
  <Paragraphs>178</Paragraphs>
  <Slides>20</Slides>
  <Notes>1</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slide master-010108</vt:lpstr>
      <vt:lpstr>Office Theme</vt:lpstr>
      <vt:lpstr>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Sabino Creek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Jeff Leinwand</dc:creator>
  <cp:lastModifiedBy>Matthew DePiero</cp:lastModifiedBy>
  <cp:revision>851</cp:revision>
  <dcterms:created xsi:type="dcterms:W3CDTF">2008-02-15T20:51:22Z</dcterms:created>
  <dcterms:modified xsi:type="dcterms:W3CDTF">2008-08-27T13:39:19Z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0x0101006D0CF66F8683664EBC30A26B5DBFADD3</vt:lpwstr>
  </property>
</Properties>
</file>