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jpeg" ContentType="image/jpeg"/>
  <Default Extension="xml" ContentType="application/xml"/>
  <Default Extension="vml" ContentType="application/vnd.openxmlformats-officedocument.vmlDrawing"/>
  <Default Extension="xlsx" ContentType="application/vnd.openxmlformats-officedocument.spreadsheetml.sheet"/>
  <Override PartName="/ppt/diagrams/data1.xml" ContentType="application/vnd.openxmlformats-officedocument.drawingml.diagramData+xml"/>
  <Override PartName="/ppt/presentation.xml" ContentType="application/vnd.openxmlformats-officedocument.presentationml.presentation.main+xml"/>
  <Override PartName="/ppt/slides/slide397.xml" ContentType="application/vnd.openxmlformats-officedocument.presentationml.slide+xml"/>
  <Override PartName="/ppt/slides/slide329.xml" ContentType="application/vnd.openxmlformats-officedocument.presentationml.slide+xml"/>
  <Override PartName="/ppt/slides/slide328.xml" ContentType="application/vnd.openxmlformats-officedocument.presentationml.slide+xml"/>
  <Override PartName="/ppt/slides/slide327.xml" ContentType="application/vnd.openxmlformats-officedocument.presentationml.slide+xml"/>
  <Override PartName="/ppt/slides/slide326.xml" ContentType="application/vnd.openxmlformats-officedocument.presentationml.slide+xml"/>
  <Override PartName="/ppt/slides/slide325.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7.xml" ContentType="application/vnd.openxmlformats-officedocument.presentationml.slide+xml"/>
  <Override PartName="/ppt/slides/slide336.xml" ContentType="application/vnd.openxmlformats-officedocument.presentationml.slide+xml"/>
  <Override PartName="/ppt/slides/slide335.xml" ContentType="application/vnd.openxmlformats-officedocument.presentationml.slide+xml"/>
  <Override PartName="/ppt/slides/slide334.xml" ContentType="application/vnd.openxmlformats-officedocument.presentationml.slide+xml"/>
  <Override PartName="/ppt/slides/slide333.xml" ContentType="application/vnd.openxmlformats-officedocument.presentationml.slide+xml"/>
  <Override PartName="/ppt/slides/slide324.xml" ContentType="application/vnd.openxmlformats-officedocument.presentationml.slide+xml"/>
  <Override PartName="/ppt/slides/slide323.xml" ContentType="application/vnd.openxmlformats-officedocument.presentationml.slide+xml"/>
  <Override PartName="/ppt/slides/slide322.xml" ContentType="application/vnd.openxmlformats-officedocument.presentationml.slide+xml"/>
  <Override PartName="/ppt/slides/slide313.xml" ContentType="application/vnd.openxmlformats-officedocument.presentationml.slide+xml"/>
  <Override PartName="/ppt/slides/slide312.xml" ContentType="application/vnd.openxmlformats-officedocument.presentationml.slide+xml"/>
  <Override PartName="/ppt/slides/slide311.xml" ContentType="application/vnd.openxmlformats-officedocument.presentationml.slide+xml"/>
  <Override PartName="/ppt/slides/slide310.xml" ContentType="application/vnd.openxmlformats-officedocument.presentationml.slide+xml"/>
  <Override PartName="/ppt/slides/slide309.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21.xml" ContentType="application/vnd.openxmlformats-officedocument.presentationml.slide+xml"/>
  <Override PartName="/ppt/slides/slide320.xml" ContentType="application/vnd.openxmlformats-officedocument.presentationml.slide+xml"/>
  <Override PartName="/ppt/slides/slide319.xml" ContentType="application/vnd.openxmlformats-officedocument.presentationml.slide+xml"/>
  <Override PartName="/ppt/slides/slide318.xml" ContentType="application/vnd.openxmlformats-officedocument.presentationml.slide+xml"/>
  <Override PartName="/ppt/slides/slide31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60.xml" ContentType="application/vnd.openxmlformats-officedocument.presentationml.slide+xml"/>
  <Override PartName="/ppt/slides/slide359.xml" ContentType="application/vnd.openxmlformats-officedocument.presentationml.slide+xml"/>
  <Override PartName="/ppt/slides/slide358.xml" ContentType="application/vnd.openxmlformats-officedocument.presentationml.slide+xml"/>
  <Override PartName="/ppt/slides/slide357.xml" ContentType="application/vnd.openxmlformats-officedocument.presentationml.slide+xml"/>
  <Override PartName="/ppt/slides/slide356.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7.xml" ContentType="application/vnd.openxmlformats-officedocument.presentationml.slide+xml"/>
  <Override PartName="/ppt/slides/slide366.xml" ContentType="application/vnd.openxmlformats-officedocument.presentationml.slide+xml"/>
  <Override PartName="/ppt/slides/slide365.xml" ContentType="application/vnd.openxmlformats-officedocument.presentationml.slide+xml"/>
  <Override PartName="/ppt/slides/slide496.xml" ContentType="application/vnd.openxmlformats-officedocument.presentationml.slide+xml"/>
  <Override PartName="/ppt/slides/slide364.xml" ContentType="application/vnd.openxmlformats-officedocument.presentationml.slide+xml"/>
  <Override PartName="/ppt/slides/slide355.xml" ContentType="application/vnd.openxmlformats-officedocument.presentationml.slide+xml"/>
  <Override PartName="/ppt/slides/slide354.xml" ContentType="application/vnd.openxmlformats-officedocument.presentationml.slide+xml"/>
  <Override PartName="/ppt/slides/slide353.xml" ContentType="application/vnd.openxmlformats-officedocument.presentationml.slide+xml"/>
  <Override PartName="/ppt/slides/slide345.xml" ContentType="application/vnd.openxmlformats-officedocument.presentationml.slide+xml"/>
  <Override PartName="/ppt/slides/slide344.xml" ContentType="application/vnd.openxmlformats-officedocument.presentationml.slide+xml"/>
  <Override PartName="/ppt/slides/slide343.xml" ContentType="application/vnd.openxmlformats-officedocument.presentationml.slide+xml"/>
  <Override PartName="/ppt/slides/slide342.xml" ContentType="application/vnd.openxmlformats-officedocument.presentationml.slide+xml"/>
  <Override PartName="/ppt/slides/slide341.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52.xml" ContentType="application/vnd.openxmlformats-officedocument.presentationml.slide+xml"/>
  <Override PartName="/ppt/slides/slide351.xml" ContentType="application/vnd.openxmlformats-officedocument.presentationml.slide+xml"/>
  <Override PartName="/ppt/slides/slide350.xml" ContentType="application/vnd.openxmlformats-officedocument.presentationml.slide+xml"/>
  <Override PartName="/ppt/slides/slide349.xml" ContentType="application/vnd.openxmlformats-officedocument.presentationml.slide+xml"/>
  <Override PartName="/ppt/slides/slide308.xml" ContentType="application/vnd.openxmlformats-officedocument.presentationml.slide+xml"/>
  <Override PartName="/ppt/slides/slide307.xml" ContentType="application/vnd.openxmlformats-officedocument.presentationml.slide+xml"/>
  <Override PartName="/ppt/slides/slide306.xml" ContentType="application/vnd.openxmlformats-officedocument.presentationml.slide+xml"/>
  <Override PartName="/ppt/slides/slide266.xml" ContentType="application/vnd.openxmlformats-officedocument.presentationml.slide+xml"/>
  <Override PartName="/ppt/slides/slide265.xml" ContentType="application/vnd.openxmlformats-officedocument.presentationml.slide+xml"/>
  <Override PartName="/ppt/slides/slide264.xml" ContentType="application/vnd.openxmlformats-officedocument.presentationml.slide+xml"/>
  <Override PartName="/ppt/slides/slide263.xml" ContentType="application/vnd.openxmlformats-officedocument.presentationml.slide+xml"/>
  <Override PartName="/ppt/slides/slide262.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4.xml" ContentType="application/vnd.openxmlformats-officedocument.presentationml.slide+xml"/>
  <Override PartName="/ppt/slides/slide273.xml" ContentType="application/vnd.openxmlformats-officedocument.presentationml.slide+xml"/>
  <Override PartName="/ppt/slides/slide272.xml" ContentType="application/vnd.openxmlformats-officedocument.presentationml.slide+xml"/>
  <Override PartName="/ppt/slides/slide271.xml" ContentType="application/vnd.openxmlformats-officedocument.presentationml.slide+xml"/>
  <Override PartName="/ppt/slides/slide270.xml" ContentType="application/vnd.openxmlformats-officedocument.presentationml.slide+xml"/>
  <Override PartName="/ppt/slides/slide261.xml" ContentType="application/vnd.openxmlformats-officedocument.presentationml.slide+xml"/>
  <Override PartName="/ppt/slides/slide260.xml" ContentType="application/vnd.openxmlformats-officedocument.presentationml.slide+xml"/>
  <Override PartName="/ppt/slides/slide259.xml" ContentType="application/vnd.openxmlformats-officedocument.presentationml.slide+xml"/>
  <Override PartName="/ppt/slides/slide250.xml" ContentType="application/vnd.openxmlformats-officedocument.presentationml.slide+xml"/>
  <Override PartName="/ppt/slides/slide249.xml" ContentType="application/vnd.openxmlformats-officedocument.presentationml.slide+xml"/>
  <Override PartName="/ppt/slides/slide396.xml" ContentType="application/vnd.openxmlformats-officedocument.presentationml.slide+xml"/>
  <Override PartName="/ppt/slides/slide247.xml" ContentType="application/vnd.openxmlformats-officedocument.presentationml.slide+xml"/>
  <Override PartName="/ppt/slides/slide246.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8.xml" ContentType="application/vnd.openxmlformats-officedocument.presentationml.slide+xml"/>
  <Override PartName="/ppt/slides/slide257.xml" ContentType="application/vnd.openxmlformats-officedocument.presentationml.slide+xml"/>
  <Override PartName="/ppt/slides/slide256.xml" ContentType="application/vnd.openxmlformats-officedocument.presentationml.slide+xml"/>
  <Override PartName="/ppt/slides/slide255.xml" ContentType="application/vnd.openxmlformats-officedocument.presentationml.slide+xml"/>
  <Override PartName="/ppt/slides/slide25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97.xml" ContentType="application/vnd.openxmlformats-officedocument.presentationml.slide+xml"/>
  <Override PartName="/ppt/slides/slide296.xml" ContentType="application/vnd.openxmlformats-officedocument.presentationml.slide+xml"/>
  <Override PartName="/ppt/slides/slide295.xml" ContentType="application/vnd.openxmlformats-officedocument.presentationml.slide+xml"/>
  <Override PartName="/ppt/slides/slide294.xml" ContentType="application/vnd.openxmlformats-officedocument.presentationml.slide+xml"/>
  <Override PartName="/ppt/slides/slide293.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5.xml" ContentType="application/vnd.openxmlformats-officedocument.presentationml.slide+xml"/>
  <Override PartName="/ppt/slides/slide304.xml" ContentType="application/vnd.openxmlformats-officedocument.presentationml.slide+xml"/>
  <Override PartName="/ppt/slides/slide303.xml" ContentType="application/vnd.openxmlformats-officedocument.presentationml.slide+xml"/>
  <Override PartName="/ppt/slides/slide302.xml" ContentType="application/vnd.openxmlformats-officedocument.presentationml.slide+xml"/>
  <Override PartName="/ppt/slides/slide301.xml" ContentType="application/vnd.openxmlformats-officedocument.presentationml.slide+xml"/>
  <Override PartName="/ppt/slides/slide292.xml" ContentType="application/vnd.openxmlformats-officedocument.presentationml.slide+xml"/>
  <Override PartName="/ppt/slides/slide291.xml" ContentType="application/vnd.openxmlformats-officedocument.presentationml.slide+xml"/>
  <Override PartName="/ppt/slides/slide290.xml" ContentType="application/vnd.openxmlformats-officedocument.presentationml.slide+xml"/>
  <Override PartName="/ppt/slides/slide282.xml" ContentType="application/vnd.openxmlformats-officedocument.presentationml.slide+xml"/>
  <Override PartName="/ppt/slides/slide281.xml" ContentType="application/vnd.openxmlformats-officedocument.presentationml.slide+xml"/>
  <Override PartName="/ppt/slides/slide280.xml" ContentType="application/vnd.openxmlformats-officedocument.presentationml.slide+xml"/>
  <Override PartName="/ppt/slides/slide279.xml" ContentType="application/vnd.openxmlformats-officedocument.presentationml.slide+xml"/>
  <Override PartName="/ppt/slides/slide278.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9.xml" ContentType="application/vnd.openxmlformats-officedocument.presentationml.slide+xml"/>
  <Override PartName="/ppt/slides/slide288.xml" ContentType="application/vnd.openxmlformats-officedocument.presentationml.slide+xml"/>
  <Override PartName="/ppt/slides/slide287.xml" ContentType="application/vnd.openxmlformats-officedocument.presentationml.slide+xml"/>
  <Override PartName="/ppt/slides/slide286.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35.xml" ContentType="application/vnd.openxmlformats-officedocument.presentationml.slide+xml"/>
  <Override PartName="/ppt/slides/slide434.xml" ContentType="application/vnd.openxmlformats-officedocument.presentationml.slide+xml"/>
  <Override PartName="/ppt/slides/slide433.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394.xml" ContentType="application/vnd.openxmlformats-officedocument.presentationml.slide+xml"/>
  <Override PartName="/ppt/slides/slide450.xml" ContentType="application/vnd.openxmlformats-officedocument.presentationml.slide+xml"/>
  <Override PartName="/ppt/slides/slide449.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27.xml" ContentType="application/vnd.openxmlformats-officedocument.presentationml.slide+xml"/>
  <Override PartName="/ppt/slides/slide395.xml" ContentType="application/vnd.openxmlformats-officedocument.presentationml.slide+xml"/>
  <Override PartName="/ppt/slides/slide426.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05.xml" ContentType="application/vnd.openxmlformats-officedocument.presentationml.slide+xml"/>
  <Override PartName="/ppt/slides/slide404.xml" ContentType="application/vnd.openxmlformats-officedocument.presentationml.slide+xml"/>
  <Override PartName="/ppt/slides/slide403.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0.xml" ContentType="application/vnd.openxmlformats-officedocument.presentationml.slide+xml"/>
  <Override PartName="/ppt/slides/slide419.xml" ContentType="application/vnd.openxmlformats-officedocument.presentationml.slide+xml"/>
  <Override PartName="/ppt/slides/slide418.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390.xml" ContentType="application/vnd.openxmlformats-officedocument.presentationml.slide+xml"/>
  <Override PartName="/ppt/slides/slide495.xml" ContentType="application/vnd.openxmlformats-officedocument.presentationml.slide+xml"/>
  <Override PartName="/ppt/slides/slide389.xml" ContentType="application/vnd.openxmlformats-officedocument.presentationml.slide+xml"/>
  <Override PartName="/ppt/slides/slide388.xml" ContentType="application/vnd.openxmlformats-officedocument.presentationml.slide+xml"/>
  <Override PartName="/ppt/slides/slide387.xml" ContentType="application/vnd.openxmlformats-officedocument.presentationml.slide+xml"/>
  <Override PartName="/ppt/slides/slide494.xml" ContentType="application/vnd.openxmlformats-officedocument.presentationml.slide+xml"/>
  <Override PartName="/ppt/slides/slide391.xml" ContentType="application/vnd.openxmlformats-officedocument.presentationml.slide+xml"/>
  <Override PartName="/ppt/slides/slide493.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386.xml" ContentType="application/vnd.openxmlformats-officedocument.presentationml.slide+xml"/>
  <Override PartName="/ppt/slides/slide385.xml" ContentType="application/vnd.openxmlformats-officedocument.presentationml.slide+xml"/>
  <Override PartName="/ppt/slides/slide384.xml" ContentType="application/vnd.openxmlformats-officedocument.presentationml.slide+xml"/>
  <Override PartName="/ppt/slides/slide375.xml" ContentType="application/vnd.openxmlformats-officedocument.presentationml.slide+xml"/>
  <Override PartName="/ppt/slides/slide374.xml" ContentType="application/vnd.openxmlformats-officedocument.presentationml.slide+xml"/>
  <Override PartName="/ppt/slides/slide373.xml" ContentType="application/vnd.openxmlformats-officedocument.presentationml.slide+xml"/>
  <Override PartName="/ppt/slides/slide372.xml" ContentType="application/vnd.openxmlformats-officedocument.presentationml.slide+xml"/>
  <Override PartName="/ppt/slides/slide371.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83.xml" ContentType="application/vnd.openxmlformats-officedocument.presentationml.slide+xml"/>
  <Override PartName="/ppt/slides/slide382.xml" ContentType="application/vnd.openxmlformats-officedocument.presentationml.slide+xml"/>
  <Override PartName="/ppt/slides/slide381.xml" ContentType="application/vnd.openxmlformats-officedocument.presentationml.slide+xml"/>
  <Override PartName="/ppt/slides/slide380.xml" ContentType="application/vnd.openxmlformats-officedocument.presentationml.slide+xml"/>
  <Override PartName="/ppt/slides/slide379.xml" ContentType="application/vnd.openxmlformats-officedocument.presentationml.slide+xml"/>
  <Override PartName="/ppt/slides/slide487.xml" ContentType="application/vnd.openxmlformats-officedocument.presentationml.slide+xml"/>
  <Override PartName="/ppt/slides/slide486.xml" ContentType="application/vnd.openxmlformats-officedocument.presentationml.slide+xml"/>
  <Override PartName="/ppt/slides/slide48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65.xml" ContentType="application/vnd.openxmlformats-officedocument.presentationml.slide+xml"/>
  <Override PartName="/ppt/slides/slide464.xml" ContentType="application/vnd.openxmlformats-officedocument.presentationml.slide+xml"/>
  <Override PartName="/ppt/slides/slide393.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79.xml" ContentType="application/vnd.openxmlformats-officedocument.presentationml.slide+xml"/>
  <Override PartName="/ppt/slides/slide478.xml" ContentType="application/vnd.openxmlformats-officedocument.presentationml.slide+xml"/>
  <Override PartName="/ppt/slides/slide477.xml" ContentType="application/vnd.openxmlformats-officedocument.presentationml.slide+xml"/>
  <Override PartName="/ppt/slides/slide474.xml" ContentType="application/vnd.openxmlformats-officedocument.presentationml.slide+xml"/>
  <Override PartName="/ppt/slides/slide392.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245.xml" ContentType="application/vnd.openxmlformats-officedocument.presentationml.slide+xml"/>
  <Override PartName="/ppt/slides/slide248.xml" ContentType="application/vnd.openxmlformats-officedocument.presentationml.slide+xml"/>
  <Override PartName="/ppt/slides/slide243.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244.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8.xml" ContentType="application/vnd.openxmlformats-officedocument.presentationml.slide+xml"/>
  <Override PartName="/ppt/slides/slide203.xml" ContentType="application/vnd.openxmlformats-officedocument.presentationml.slide+xml"/>
  <Override PartName="/ppt/slides/slide202.xml" ContentType="application/vnd.openxmlformats-officedocument.presentationml.slide+xml"/>
  <Override PartName="/ppt/slides/slide201.xml" ContentType="application/vnd.openxmlformats-officedocument.presentationml.slide+xml"/>
  <Override PartName="/ppt/slides/slide200.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11.xml" ContentType="application/vnd.openxmlformats-officedocument.presentationml.slide+xml"/>
  <Override PartName="/ppt/slides/slide210.xml" ContentType="application/vnd.openxmlformats-officedocument.presentationml.slide+xml"/>
  <Override PartName="/ppt/slides/slide209.xml" ContentType="application/vnd.openxmlformats-officedocument.presentationml.slide+xml"/>
  <Override PartName="/ppt/slides/slide208.xml" ContentType="application/vnd.openxmlformats-officedocument.presentationml.slide+xml"/>
  <Override PartName="/ppt/slides/slide207.xml" ContentType="application/vnd.openxmlformats-officedocument.presentationml.slide+xml"/>
  <Override PartName="/ppt/slides/slide198.xml" ContentType="application/vnd.openxmlformats-officedocument.presentationml.slide+xml"/>
  <Override PartName="/ppt/slides/slide197.xml" ContentType="application/vnd.openxmlformats-officedocument.presentationml.slide+xml"/>
  <Override PartName="/ppt/slides/slide196.xml" ContentType="application/vnd.openxmlformats-officedocument.presentationml.slide+xml"/>
  <Override PartName="/ppt/slides/slide187.xml" ContentType="application/vnd.openxmlformats-officedocument.presentationml.slide+xml"/>
  <Override PartName="/ppt/slides/slide186.xml" ContentType="application/vnd.openxmlformats-officedocument.presentationml.slide+xml"/>
  <Override PartName="/ppt/slides/slide185.xml" ContentType="application/vnd.openxmlformats-officedocument.presentationml.slide+xml"/>
  <Override PartName="/ppt/slides/slide184.xml" ContentType="application/vnd.openxmlformats-officedocument.presentationml.slide+xml"/>
  <Override PartName="/ppt/slides/slide12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5.xml" ContentType="application/vnd.openxmlformats-officedocument.presentationml.slide+xml"/>
  <Override PartName="/ppt/slides/slide194.xml" ContentType="application/vnd.openxmlformats-officedocument.presentationml.slide+xml"/>
  <Override PartName="/ppt/slides/slide193.xml" ContentType="application/vnd.openxmlformats-officedocument.presentationml.slide+xml"/>
  <Override PartName="/ppt/slides/slide192.xml" ContentType="application/vnd.openxmlformats-officedocument.presentationml.slide+xml"/>
  <Override PartName="/ppt/slides/slide19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34.xml" ContentType="application/vnd.openxmlformats-officedocument.presentationml.slide+xml"/>
  <Override PartName="/ppt/slides/slide233.xml" ContentType="application/vnd.openxmlformats-officedocument.presentationml.slide+xml"/>
  <Override PartName="/ppt/slides/slide232.xml" ContentType="application/vnd.openxmlformats-officedocument.presentationml.slide+xml"/>
  <Override PartName="/ppt/slides/slide231.xml" ContentType="application/vnd.openxmlformats-officedocument.presentationml.slide+xml"/>
  <Override PartName="/ppt/slides/slide230.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42.xml" ContentType="application/vnd.openxmlformats-officedocument.presentationml.slide+xml"/>
  <Override PartName="/ppt/slides/slide241.xml" ContentType="application/vnd.openxmlformats-officedocument.presentationml.slide+xml"/>
  <Override PartName="/ppt/slides/slide240.xml" ContentType="application/vnd.openxmlformats-officedocument.presentationml.slide+xml"/>
  <Override PartName="/ppt/slides/slide239.xml" ContentType="application/vnd.openxmlformats-officedocument.presentationml.slide+xml"/>
  <Override PartName="/ppt/slides/slide238.xml" ContentType="application/vnd.openxmlformats-officedocument.presentationml.slide+xml"/>
  <Override PartName="/ppt/slides/slide229.xml" ContentType="application/vnd.openxmlformats-officedocument.presentationml.slide+xml"/>
  <Override PartName="/ppt/slides/slide228.xml" ContentType="application/vnd.openxmlformats-officedocument.presentationml.slide+xml"/>
  <Override PartName="/ppt/slides/slide227.xml" ContentType="application/vnd.openxmlformats-officedocument.presentationml.slide+xml"/>
  <Override PartName="/ppt/slides/slide219.xml" ContentType="application/vnd.openxmlformats-officedocument.presentationml.slide+xml"/>
  <Override PartName="/ppt/slides/slide218.xml" ContentType="application/vnd.openxmlformats-officedocument.presentationml.slide+xml"/>
  <Override PartName="/ppt/slides/slide217.xml" ContentType="application/vnd.openxmlformats-officedocument.presentationml.slide+xml"/>
  <Override PartName="/ppt/slides/slide216.xml" ContentType="application/vnd.openxmlformats-officedocument.presentationml.slide+xml"/>
  <Override PartName="/ppt/slides/slide215.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6.xml" ContentType="application/vnd.openxmlformats-officedocument.presentationml.slide+xml"/>
  <Override PartName="/ppt/slides/slide225.xml" ContentType="application/vnd.openxmlformats-officedocument.presentationml.slide+xml"/>
  <Override PartName="/ppt/slides/slide224.xml" ContentType="application/vnd.openxmlformats-officedocument.presentationml.slide+xml"/>
  <Override PartName="/ppt/slides/slide223.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0.xml" ContentType="application/vnd.openxmlformats-officedocument.presentationml.slide+xml"/>
  <Override PartName="/ppt/slides/slide148.xml" ContentType="application/vnd.openxmlformats-officedocument.presentationml.slide+xml"/>
  <Override PartName="/ppt/slides/slide147.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5.xml" ContentType="application/vnd.openxmlformats-officedocument.presentationml.slide+xml"/>
  <Override PartName="/ppt/slides/slide154.xml" ContentType="application/vnd.openxmlformats-officedocument.presentationml.slide+xml"/>
  <Override PartName="/ppt/slides/slide181.xml" ContentType="application/vnd.openxmlformats-officedocument.presentationml.slide+xml"/>
  <Override PartName="/ppt/slides/slide152.xml" ContentType="application/vnd.openxmlformats-officedocument.presentationml.slide+xml"/>
  <Override PartName="/ppt/slides/slide143.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40.xml" ContentType="application/vnd.openxmlformats-officedocument.presentationml.slide+xml"/>
  <Override PartName="/ppt/slides/slide139.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56.xml" ContentType="application/vnd.openxmlformats-officedocument.presentationml.slide+xml"/>
  <Override PartName="/ppt/slides/slide153.xml" ContentType="application/vnd.openxmlformats-officedocument.presentationml.slide+xml"/>
  <Override PartName="/ppt/slides/slide158.xml" ContentType="application/vnd.openxmlformats-officedocument.presentationml.slide+xml"/>
  <Override PartName="/ppt/slides/slide172.xml" ContentType="application/vnd.openxmlformats-officedocument.presentationml.slide+xml"/>
  <Override PartName="/ppt/slides/slide171.xml" ContentType="application/vnd.openxmlformats-officedocument.presentationml.slide+xml"/>
  <Override PartName="/ppt/slides/slide157.xml" ContentType="application/vnd.openxmlformats-officedocument.presentationml.slide+xml"/>
  <Override PartName="/ppt/slides/slide169.xml" ContentType="application/vnd.openxmlformats-officedocument.presentationml.slide+xml"/>
  <Override PartName="/ppt/slides/slide168.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9.xml" ContentType="application/vnd.openxmlformats-officedocument.presentationml.slide+xml"/>
  <Override PartName="/ppt/slides/slide178.xml" ContentType="application/vnd.openxmlformats-officedocument.presentationml.slide+xml"/>
  <Override PartName="/ppt/slides/slide177.xml" ContentType="application/vnd.openxmlformats-officedocument.presentationml.slide+xml"/>
  <Override PartName="/ppt/slides/slide176.xml" ContentType="application/vnd.openxmlformats-officedocument.presentationml.slide+xml"/>
  <Override PartName="/ppt/slides/slide167.xml" ContentType="application/vnd.openxmlformats-officedocument.presentationml.slide+xml"/>
  <Override PartName="/ppt/slides/slide170.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6.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1.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9"/>
  </p:notesMasterIdLst>
  <p:handoutMasterIdLst>
    <p:handoutMasterId r:id="rId500"/>
  </p:handoutMasterIdLst>
  <p:sldIdLst>
    <p:sldId id="258" r:id="rId3"/>
    <p:sldId id="508" r:id="rId4"/>
    <p:sldId id="509" r:id="rId5"/>
    <p:sldId id="510" r:id="rId6"/>
    <p:sldId id="511" r:id="rId7"/>
    <p:sldId id="512" r:id="rId8"/>
    <p:sldId id="513"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39" r:id="rId35"/>
    <p:sldId id="540" r:id="rId36"/>
    <p:sldId id="541" r:id="rId37"/>
    <p:sldId id="542" r:id="rId38"/>
    <p:sldId id="543" r:id="rId39"/>
    <p:sldId id="544" r:id="rId40"/>
    <p:sldId id="545" r:id="rId41"/>
    <p:sldId id="546" r:id="rId42"/>
    <p:sldId id="547" r:id="rId43"/>
    <p:sldId id="548" r:id="rId44"/>
    <p:sldId id="549" r:id="rId45"/>
    <p:sldId id="550" r:id="rId46"/>
    <p:sldId id="571" r:id="rId47"/>
    <p:sldId id="572" r:id="rId48"/>
    <p:sldId id="573" r:id="rId49"/>
    <p:sldId id="574" r:id="rId50"/>
    <p:sldId id="575" r:id="rId51"/>
    <p:sldId id="576" r:id="rId52"/>
    <p:sldId id="577" r:id="rId53"/>
    <p:sldId id="578" r:id="rId54"/>
    <p:sldId id="579" r:id="rId55"/>
    <p:sldId id="580" r:id="rId56"/>
    <p:sldId id="581" r:id="rId57"/>
    <p:sldId id="582" r:id="rId58"/>
    <p:sldId id="583" r:id="rId59"/>
    <p:sldId id="584" r:id="rId60"/>
    <p:sldId id="585" r:id="rId61"/>
    <p:sldId id="586" r:id="rId62"/>
    <p:sldId id="587" r:id="rId63"/>
    <p:sldId id="588" r:id="rId64"/>
    <p:sldId id="589" r:id="rId65"/>
    <p:sldId id="590" r:id="rId66"/>
    <p:sldId id="591" r:id="rId67"/>
    <p:sldId id="592" r:id="rId68"/>
    <p:sldId id="593" r:id="rId69"/>
    <p:sldId id="594" r:id="rId70"/>
    <p:sldId id="595" r:id="rId71"/>
    <p:sldId id="596" r:id="rId72"/>
    <p:sldId id="597" r:id="rId73"/>
    <p:sldId id="598" r:id="rId74"/>
    <p:sldId id="599" r:id="rId75"/>
    <p:sldId id="600" r:id="rId76"/>
    <p:sldId id="601" r:id="rId77"/>
    <p:sldId id="602" r:id="rId78"/>
    <p:sldId id="603" r:id="rId79"/>
    <p:sldId id="604" r:id="rId80"/>
    <p:sldId id="605" r:id="rId81"/>
    <p:sldId id="606" r:id="rId82"/>
    <p:sldId id="607" r:id="rId83"/>
    <p:sldId id="608" r:id="rId84"/>
    <p:sldId id="609" r:id="rId85"/>
    <p:sldId id="610" r:id="rId86"/>
    <p:sldId id="611" r:id="rId87"/>
    <p:sldId id="612" r:id="rId88"/>
    <p:sldId id="613" r:id="rId89"/>
    <p:sldId id="614" r:id="rId90"/>
    <p:sldId id="615" r:id="rId91"/>
    <p:sldId id="616" r:id="rId92"/>
    <p:sldId id="617" r:id="rId93"/>
    <p:sldId id="618" r:id="rId94"/>
    <p:sldId id="619" r:id="rId95"/>
    <p:sldId id="620" r:id="rId96"/>
    <p:sldId id="621" r:id="rId97"/>
    <p:sldId id="622" r:id="rId98"/>
    <p:sldId id="623" r:id="rId99"/>
    <p:sldId id="624" r:id="rId100"/>
    <p:sldId id="625" r:id="rId101"/>
    <p:sldId id="626" r:id="rId102"/>
    <p:sldId id="627" r:id="rId103"/>
    <p:sldId id="628" r:id="rId104"/>
    <p:sldId id="629" r:id="rId105"/>
    <p:sldId id="630" r:id="rId106"/>
    <p:sldId id="631" r:id="rId107"/>
    <p:sldId id="632" r:id="rId108"/>
    <p:sldId id="633" r:id="rId109"/>
    <p:sldId id="634" r:id="rId110"/>
    <p:sldId id="635" r:id="rId111"/>
    <p:sldId id="636" r:id="rId112"/>
    <p:sldId id="637" r:id="rId113"/>
    <p:sldId id="638" r:id="rId114"/>
    <p:sldId id="639" r:id="rId115"/>
    <p:sldId id="640" r:id="rId116"/>
    <p:sldId id="641" r:id="rId117"/>
    <p:sldId id="642" r:id="rId118"/>
    <p:sldId id="643" r:id="rId119"/>
    <p:sldId id="644" r:id="rId120"/>
    <p:sldId id="645" r:id="rId121"/>
    <p:sldId id="646" r:id="rId122"/>
    <p:sldId id="647" r:id="rId123"/>
    <p:sldId id="648" r:id="rId124"/>
    <p:sldId id="649" r:id="rId125"/>
    <p:sldId id="650" r:id="rId126"/>
    <p:sldId id="278" r:id="rId127"/>
    <p:sldId id="279" r:id="rId128"/>
    <p:sldId id="280" r:id="rId129"/>
    <p:sldId id="281" r:id="rId130"/>
    <p:sldId id="282" r:id="rId131"/>
    <p:sldId id="283" r:id="rId132"/>
    <p:sldId id="284" r:id="rId133"/>
    <p:sldId id="285" r:id="rId134"/>
    <p:sldId id="286" r:id="rId135"/>
    <p:sldId id="287" r:id="rId136"/>
    <p:sldId id="288" r:id="rId137"/>
    <p:sldId id="289" r:id="rId138"/>
    <p:sldId id="754" r:id="rId139"/>
    <p:sldId id="755" r:id="rId140"/>
    <p:sldId id="756" r:id="rId141"/>
    <p:sldId id="757" r:id="rId142"/>
    <p:sldId id="758" r:id="rId143"/>
    <p:sldId id="759" r:id="rId144"/>
    <p:sldId id="760" r:id="rId145"/>
    <p:sldId id="761" r:id="rId146"/>
    <p:sldId id="762" r:id="rId147"/>
    <p:sldId id="763" r:id="rId148"/>
    <p:sldId id="764" r:id="rId149"/>
    <p:sldId id="765" r:id="rId150"/>
    <p:sldId id="360" r:id="rId151"/>
    <p:sldId id="361" r:id="rId152"/>
    <p:sldId id="362" r:id="rId153"/>
    <p:sldId id="363" r:id="rId154"/>
    <p:sldId id="364" r:id="rId155"/>
    <p:sldId id="365" r:id="rId156"/>
    <p:sldId id="366" r:id="rId157"/>
    <p:sldId id="367" r:id="rId158"/>
    <p:sldId id="368" r:id="rId159"/>
    <p:sldId id="369" r:id="rId160"/>
    <p:sldId id="370" r:id="rId161"/>
    <p:sldId id="371" r:id="rId162"/>
    <p:sldId id="372" r:id="rId163"/>
    <p:sldId id="373" r:id="rId164"/>
    <p:sldId id="374" r:id="rId165"/>
    <p:sldId id="375" r:id="rId166"/>
    <p:sldId id="376" r:id="rId167"/>
    <p:sldId id="377" r:id="rId168"/>
    <p:sldId id="378" r:id="rId169"/>
    <p:sldId id="379" r:id="rId170"/>
    <p:sldId id="380" r:id="rId171"/>
    <p:sldId id="381" r:id="rId172"/>
    <p:sldId id="382" r:id="rId173"/>
    <p:sldId id="383" r:id="rId174"/>
    <p:sldId id="384" r:id="rId175"/>
    <p:sldId id="385" r:id="rId176"/>
    <p:sldId id="386" r:id="rId177"/>
    <p:sldId id="387" r:id="rId178"/>
    <p:sldId id="388" r:id="rId179"/>
    <p:sldId id="389" r:id="rId180"/>
    <p:sldId id="390" r:id="rId181"/>
    <p:sldId id="391" r:id="rId182"/>
    <p:sldId id="392" r:id="rId183"/>
    <p:sldId id="668" r:id="rId184"/>
    <p:sldId id="669" r:id="rId185"/>
    <p:sldId id="670" r:id="rId186"/>
    <p:sldId id="671" r:id="rId187"/>
    <p:sldId id="672" r:id="rId188"/>
    <p:sldId id="673" r:id="rId189"/>
    <p:sldId id="674" r:id="rId190"/>
    <p:sldId id="675" r:id="rId191"/>
    <p:sldId id="676" r:id="rId192"/>
    <p:sldId id="677" r:id="rId193"/>
    <p:sldId id="678" r:id="rId194"/>
    <p:sldId id="679" r:id="rId195"/>
    <p:sldId id="680" r:id="rId196"/>
    <p:sldId id="681" r:id="rId197"/>
    <p:sldId id="393" r:id="rId198"/>
    <p:sldId id="394" r:id="rId199"/>
    <p:sldId id="395" r:id="rId200"/>
    <p:sldId id="396" r:id="rId201"/>
    <p:sldId id="397" r:id="rId202"/>
    <p:sldId id="398" r:id="rId203"/>
    <p:sldId id="399" r:id="rId204"/>
    <p:sldId id="400" r:id="rId205"/>
    <p:sldId id="401" r:id="rId206"/>
    <p:sldId id="402" r:id="rId207"/>
    <p:sldId id="403" r:id="rId208"/>
    <p:sldId id="404" r:id="rId209"/>
    <p:sldId id="405" r:id="rId210"/>
    <p:sldId id="406" r:id="rId211"/>
    <p:sldId id="407" r:id="rId212"/>
    <p:sldId id="408" r:id="rId213"/>
    <p:sldId id="409" r:id="rId214"/>
    <p:sldId id="410" r:id="rId215"/>
    <p:sldId id="411" r:id="rId216"/>
    <p:sldId id="412" r:id="rId217"/>
    <p:sldId id="413" r:id="rId218"/>
    <p:sldId id="414" r:id="rId219"/>
    <p:sldId id="415" r:id="rId220"/>
    <p:sldId id="416" r:id="rId221"/>
    <p:sldId id="417" r:id="rId222"/>
    <p:sldId id="682" r:id="rId223"/>
    <p:sldId id="683" r:id="rId224"/>
    <p:sldId id="684" r:id="rId225"/>
    <p:sldId id="685" r:id="rId226"/>
    <p:sldId id="686" r:id="rId227"/>
    <p:sldId id="687" r:id="rId228"/>
    <p:sldId id="688" r:id="rId229"/>
    <p:sldId id="689" r:id="rId230"/>
    <p:sldId id="690" r:id="rId231"/>
    <p:sldId id="691" r:id="rId232"/>
    <p:sldId id="692" r:id="rId233"/>
    <p:sldId id="693" r:id="rId234"/>
    <p:sldId id="694" r:id="rId235"/>
    <p:sldId id="695" r:id="rId236"/>
    <p:sldId id="696" r:id="rId237"/>
    <p:sldId id="697" r:id="rId238"/>
    <p:sldId id="698" r:id="rId239"/>
    <p:sldId id="699" r:id="rId240"/>
    <p:sldId id="700" r:id="rId241"/>
    <p:sldId id="701" r:id="rId242"/>
    <p:sldId id="702" r:id="rId243"/>
    <p:sldId id="703" r:id="rId244"/>
    <p:sldId id="704" r:id="rId245"/>
    <p:sldId id="705" r:id="rId246"/>
    <p:sldId id="706" r:id="rId247"/>
    <p:sldId id="707" r:id="rId248"/>
    <p:sldId id="708" r:id="rId249"/>
    <p:sldId id="709" r:id="rId250"/>
    <p:sldId id="710" r:id="rId251"/>
    <p:sldId id="711" r:id="rId252"/>
    <p:sldId id="712" r:id="rId253"/>
    <p:sldId id="713" r:id="rId254"/>
    <p:sldId id="714" r:id="rId255"/>
    <p:sldId id="715" r:id="rId256"/>
    <p:sldId id="716" r:id="rId257"/>
    <p:sldId id="717" r:id="rId258"/>
    <p:sldId id="718" r:id="rId259"/>
    <p:sldId id="719" r:id="rId260"/>
    <p:sldId id="720" r:id="rId261"/>
    <p:sldId id="721" r:id="rId262"/>
    <p:sldId id="722" r:id="rId263"/>
    <p:sldId id="723" r:id="rId264"/>
    <p:sldId id="724" r:id="rId265"/>
    <p:sldId id="725" r:id="rId266"/>
    <p:sldId id="726" r:id="rId267"/>
    <p:sldId id="727" r:id="rId268"/>
    <p:sldId id="728" r:id="rId269"/>
    <p:sldId id="729" r:id="rId270"/>
    <p:sldId id="730" r:id="rId271"/>
    <p:sldId id="731" r:id="rId272"/>
    <p:sldId id="732" r:id="rId273"/>
    <p:sldId id="733" r:id="rId274"/>
    <p:sldId id="734" r:id="rId275"/>
    <p:sldId id="735" r:id="rId276"/>
    <p:sldId id="736" r:id="rId277"/>
    <p:sldId id="737" r:id="rId278"/>
    <p:sldId id="738" r:id="rId279"/>
    <p:sldId id="739" r:id="rId280"/>
    <p:sldId id="740" r:id="rId281"/>
    <p:sldId id="741" r:id="rId282"/>
    <p:sldId id="742" r:id="rId283"/>
    <p:sldId id="743" r:id="rId284"/>
    <p:sldId id="744" r:id="rId285"/>
    <p:sldId id="745" r:id="rId286"/>
    <p:sldId id="746" r:id="rId287"/>
    <p:sldId id="747" r:id="rId288"/>
    <p:sldId id="748" r:id="rId289"/>
    <p:sldId id="749" r:id="rId290"/>
    <p:sldId id="750" r:id="rId291"/>
    <p:sldId id="751" r:id="rId292"/>
    <p:sldId id="752" r:id="rId293"/>
    <p:sldId id="753" r:id="rId294"/>
    <p:sldId id="905" r:id="rId295"/>
    <p:sldId id="906" r:id="rId296"/>
    <p:sldId id="907" r:id="rId297"/>
    <p:sldId id="908" r:id="rId298"/>
    <p:sldId id="909" r:id="rId299"/>
    <p:sldId id="910" r:id="rId300"/>
    <p:sldId id="911" r:id="rId301"/>
    <p:sldId id="912" r:id="rId302"/>
    <p:sldId id="913" r:id="rId303"/>
    <p:sldId id="914" r:id="rId304"/>
    <p:sldId id="915" r:id="rId305"/>
    <p:sldId id="916" r:id="rId306"/>
    <p:sldId id="917" r:id="rId307"/>
    <p:sldId id="918" r:id="rId308"/>
    <p:sldId id="919" r:id="rId309"/>
    <p:sldId id="920" r:id="rId310"/>
    <p:sldId id="921" r:id="rId311"/>
    <p:sldId id="922" r:id="rId312"/>
    <p:sldId id="923" r:id="rId313"/>
    <p:sldId id="924" r:id="rId314"/>
    <p:sldId id="925" r:id="rId315"/>
    <p:sldId id="926" r:id="rId316"/>
    <p:sldId id="927" r:id="rId317"/>
    <p:sldId id="928" r:id="rId318"/>
    <p:sldId id="929" r:id="rId319"/>
    <p:sldId id="930" r:id="rId320"/>
    <p:sldId id="931" r:id="rId321"/>
    <p:sldId id="932" r:id="rId322"/>
    <p:sldId id="551" r:id="rId323"/>
    <p:sldId id="552" r:id="rId324"/>
    <p:sldId id="553" r:id="rId325"/>
    <p:sldId id="554" r:id="rId326"/>
    <p:sldId id="555" r:id="rId327"/>
    <p:sldId id="556" r:id="rId328"/>
    <p:sldId id="557" r:id="rId329"/>
    <p:sldId id="558" r:id="rId330"/>
    <p:sldId id="559" r:id="rId331"/>
    <p:sldId id="560" r:id="rId332"/>
    <p:sldId id="561" r:id="rId333"/>
    <p:sldId id="562" r:id="rId334"/>
    <p:sldId id="563" r:id="rId335"/>
    <p:sldId id="564" r:id="rId336"/>
    <p:sldId id="565" r:id="rId337"/>
    <p:sldId id="566" r:id="rId338"/>
    <p:sldId id="567" r:id="rId339"/>
    <p:sldId id="568" r:id="rId340"/>
    <p:sldId id="569" r:id="rId341"/>
    <p:sldId id="570" r:id="rId342"/>
    <p:sldId id="651" r:id="rId343"/>
    <p:sldId id="652" r:id="rId344"/>
    <p:sldId id="653" r:id="rId345"/>
    <p:sldId id="654" r:id="rId346"/>
    <p:sldId id="655" r:id="rId347"/>
    <p:sldId id="656" r:id="rId348"/>
    <p:sldId id="657" r:id="rId349"/>
    <p:sldId id="658" r:id="rId350"/>
    <p:sldId id="659" r:id="rId351"/>
    <p:sldId id="660" r:id="rId352"/>
    <p:sldId id="661" r:id="rId353"/>
    <p:sldId id="662" r:id="rId354"/>
    <p:sldId id="663" r:id="rId355"/>
    <p:sldId id="664" r:id="rId356"/>
    <p:sldId id="665" r:id="rId357"/>
    <p:sldId id="666" r:id="rId358"/>
    <p:sldId id="667" r:id="rId359"/>
    <p:sldId id="766" r:id="rId360"/>
    <p:sldId id="767" r:id="rId361"/>
    <p:sldId id="768" r:id="rId362"/>
    <p:sldId id="769" r:id="rId363"/>
    <p:sldId id="770" r:id="rId364"/>
    <p:sldId id="771" r:id="rId365"/>
    <p:sldId id="772" r:id="rId366"/>
    <p:sldId id="773" r:id="rId367"/>
    <p:sldId id="774" r:id="rId368"/>
    <p:sldId id="775" r:id="rId369"/>
    <p:sldId id="776" r:id="rId370"/>
    <p:sldId id="777" r:id="rId371"/>
    <p:sldId id="778" r:id="rId372"/>
    <p:sldId id="779" r:id="rId373"/>
    <p:sldId id="780" r:id="rId374"/>
    <p:sldId id="781" r:id="rId375"/>
    <p:sldId id="782" r:id="rId376"/>
    <p:sldId id="783" r:id="rId377"/>
    <p:sldId id="784" r:id="rId378"/>
    <p:sldId id="785" r:id="rId379"/>
    <p:sldId id="786" r:id="rId380"/>
    <p:sldId id="787" r:id="rId381"/>
    <p:sldId id="788" r:id="rId382"/>
    <p:sldId id="789" r:id="rId383"/>
    <p:sldId id="790" r:id="rId384"/>
    <p:sldId id="791" r:id="rId385"/>
    <p:sldId id="792" r:id="rId386"/>
    <p:sldId id="793" r:id="rId387"/>
    <p:sldId id="794" r:id="rId388"/>
    <p:sldId id="795" r:id="rId389"/>
    <p:sldId id="796" r:id="rId390"/>
    <p:sldId id="797" r:id="rId391"/>
    <p:sldId id="798" r:id="rId392"/>
    <p:sldId id="799" r:id="rId393"/>
    <p:sldId id="800" r:id="rId394"/>
    <p:sldId id="801" r:id="rId395"/>
    <p:sldId id="802" r:id="rId396"/>
    <p:sldId id="803" r:id="rId397"/>
    <p:sldId id="804" r:id="rId398"/>
    <p:sldId id="805" r:id="rId399"/>
    <p:sldId id="806" r:id="rId400"/>
    <p:sldId id="807" r:id="rId401"/>
    <p:sldId id="808" r:id="rId402"/>
    <p:sldId id="809" r:id="rId403"/>
    <p:sldId id="810" r:id="rId404"/>
    <p:sldId id="811" r:id="rId405"/>
    <p:sldId id="812" r:id="rId406"/>
    <p:sldId id="813" r:id="rId407"/>
    <p:sldId id="814" r:id="rId408"/>
    <p:sldId id="815" r:id="rId409"/>
    <p:sldId id="816" r:id="rId410"/>
    <p:sldId id="817" r:id="rId411"/>
    <p:sldId id="818" r:id="rId412"/>
    <p:sldId id="819" r:id="rId413"/>
    <p:sldId id="820" r:id="rId414"/>
    <p:sldId id="821" r:id="rId415"/>
    <p:sldId id="822" r:id="rId416"/>
    <p:sldId id="823" r:id="rId417"/>
    <p:sldId id="824" r:id="rId418"/>
    <p:sldId id="825" r:id="rId419"/>
    <p:sldId id="826" r:id="rId420"/>
    <p:sldId id="827" r:id="rId421"/>
    <p:sldId id="828" r:id="rId422"/>
    <p:sldId id="829" r:id="rId423"/>
    <p:sldId id="830" r:id="rId424"/>
    <p:sldId id="831" r:id="rId425"/>
    <p:sldId id="832" r:id="rId426"/>
    <p:sldId id="833" r:id="rId427"/>
    <p:sldId id="834" r:id="rId428"/>
    <p:sldId id="835" r:id="rId429"/>
    <p:sldId id="836" r:id="rId430"/>
    <p:sldId id="837" r:id="rId431"/>
    <p:sldId id="838" r:id="rId432"/>
    <p:sldId id="839" r:id="rId433"/>
    <p:sldId id="840" r:id="rId434"/>
    <p:sldId id="841" r:id="rId435"/>
    <p:sldId id="842" r:id="rId436"/>
    <p:sldId id="843" r:id="rId437"/>
    <p:sldId id="844" r:id="rId438"/>
    <p:sldId id="845" r:id="rId439"/>
    <p:sldId id="846" r:id="rId440"/>
    <p:sldId id="847" r:id="rId441"/>
    <p:sldId id="848" r:id="rId442"/>
    <p:sldId id="849" r:id="rId443"/>
    <p:sldId id="850" r:id="rId444"/>
    <p:sldId id="851" r:id="rId445"/>
    <p:sldId id="852" r:id="rId446"/>
    <p:sldId id="853" r:id="rId447"/>
    <p:sldId id="854" r:id="rId448"/>
    <p:sldId id="855" r:id="rId449"/>
    <p:sldId id="856" r:id="rId450"/>
    <p:sldId id="857" r:id="rId451"/>
    <p:sldId id="858" r:id="rId452"/>
    <p:sldId id="859" r:id="rId453"/>
    <p:sldId id="860" r:id="rId454"/>
    <p:sldId id="861" r:id="rId455"/>
    <p:sldId id="862" r:id="rId456"/>
    <p:sldId id="863" r:id="rId457"/>
    <p:sldId id="864" r:id="rId458"/>
    <p:sldId id="865" r:id="rId459"/>
    <p:sldId id="866" r:id="rId460"/>
    <p:sldId id="867" r:id="rId461"/>
    <p:sldId id="868" r:id="rId462"/>
    <p:sldId id="869" r:id="rId463"/>
    <p:sldId id="870" r:id="rId464"/>
    <p:sldId id="871" r:id="rId465"/>
    <p:sldId id="872" r:id="rId466"/>
    <p:sldId id="873" r:id="rId467"/>
    <p:sldId id="874" r:id="rId468"/>
    <p:sldId id="875" r:id="rId469"/>
    <p:sldId id="876" r:id="rId470"/>
    <p:sldId id="877" r:id="rId471"/>
    <p:sldId id="878" r:id="rId472"/>
    <p:sldId id="879" r:id="rId473"/>
    <p:sldId id="880" r:id="rId474"/>
    <p:sldId id="881" r:id="rId475"/>
    <p:sldId id="882" r:id="rId476"/>
    <p:sldId id="883" r:id="rId477"/>
    <p:sldId id="884" r:id="rId478"/>
    <p:sldId id="885" r:id="rId479"/>
    <p:sldId id="886" r:id="rId480"/>
    <p:sldId id="887" r:id="rId481"/>
    <p:sldId id="888" r:id="rId482"/>
    <p:sldId id="889" r:id="rId483"/>
    <p:sldId id="890" r:id="rId484"/>
    <p:sldId id="891" r:id="rId485"/>
    <p:sldId id="892" r:id="rId486"/>
    <p:sldId id="893" r:id="rId487"/>
    <p:sldId id="894" r:id="rId488"/>
    <p:sldId id="895" r:id="rId489"/>
    <p:sldId id="896" r:id="rId490"/>
    <p:sldId id="897" r:id="rId491"/>
    <p:sldId id="898" r:id="rId492"/>
    <p:sldId id="899" r:id="rId493"/>
    <p:sldId id="900" r:id="rId494"/>
    <p:sldId id="901" r:id="rId495"/>
    <p:sldId id="902" r:id="rId496"/>
    <p:sldId id="903" r:id="rId497"/>
    <p:sldId id="904" r:id="rId498"/>
  </p:sldIdLst>
  <p:sldSz cx="9144000" cy="6858000" type="screen4x3"/>
  <p:notesSz cx="7315200" cy="9601200"/>
  <p:defaultTextStyle>
    <a:defPPr>
      <a:defRPr lang="en-US"/>
    </a:defPPr>
    <a:lvl1pPr algn="l" rtl="0" fontAlgn="base">
      <a:spcBef>
        <a:spcPct val="0"/>
      </a:spcBef>
      <a:spcAft>
        <a:spcPct val="0"/>
      </a:spcAft>
      <a:defRPr sz="3600" kern="1200">
        <a:solidFill>
          <a:srgbClr val="6699CC"/>
        </a:solidFill>
        <a:latin typeface="Arial" charset="0"/>
        <a:ea typeface="+mn-ea"/>
        <a:cs typeface="Arial" charset="0"/>
      </a:defRPr>
    </a:lvl1pPr>
    <a:lvl2pPr marL="457200" algn="l" rtl="0" fontAlgn="base">
      <a:spcBef>
        <a:spcPct val="0"/>
      </a:spcBef>
      <a:spcAft>
        <a:spcPct val="0"/>
      </a:spcAft>
      <a:defRPr sz="3600" kern="1200">
        <a:solidFill>
          <a:srgbClr val="6699CC"/>
        </a:solidFill>
        <a:latin typeface="Arial" charset="0"/>
        <a:ea typeface="+mn-ea"/>
        <a:cs typeface="Arial" charset="0"/>
      </a:defRPr>
    </a:lvl2pPr>
    <a:lvl3pPr marL="914400" algn="l" rtl="0" fontAlgn="base">
      <a:spcBef>
        <a:spcPct val="0"/>
      </a:spcBef>
      <a:spcAft>
        <a:spcPct val="0"/>
      </a:spcAft>
      <a:defRPr sz="3600" kern="1200">
        <a:solidFill>
          <a:srgbClr val="6699CC"/>
        </a:solidFill>
        <a:latin typeface="Arial" charset="0"/>
        <a:ea typeface="+mn-ea"/>
        <a:cs typeface="Arial" charset="0"/>
      </a:defRPr>
    </a:lvl3pPr>
    <a:lvl4pPr marL="1371600" algn="l" rtl="0" fontAlgn="base">
      <a:spcBef>
        <a:spcPct val="0"/>
      </a:spcBef>
      <a:spcAft>
        <a:spcPct val="0"/>
      </a:spcAft>
      <a:defRPr sz="3600" kern="1200">
        <a:solidFill>
          <a:srgbClr val="6699CC"/>
        </a:solidFill>
        <a:latin typeface="Arial" charset="0"/>
        <a:ea typeface="+mn-ea"/>
        <a:cs typeface="Arial" charset="0"/>
      </a:defRPr>
    </a:lvl4pPr>
    <a:lvl5pPr marL="1828800" algn="l" rtl="0" fontAlgn="base">
      <a:spcBef>
        <a:spcPct val="0"/>
      </a:spcBef>
      <a:spcAft>
        <a:spcPct val="0"/>
      </a:spcAft>
      <a:defRPr sz="3600" kern="1200">
        <a:solidFill>
          <a:srgbClr val="6699CC"/>
        </a:solidFill>
        <a:latin typeface="Arial" charset="0"/>
        <a:ea typeface="+mn-ea"/>
        <a:cs typeface="Arial" charset="0"/>
      </a:defRPr>
    </a:lvl5pPr>
    <a:lvl6pPr marL="2286000" algn="l" defTabSz="914400" rtl="0" eaLnBrk="1" latinLnBrk="0" hangingPunct="1">
      <a:defRPr sz="3600" kern="1200">
        <a:solidFill>
          <a:srgbClr val="6699CC"/>
        </a:solidFill>
        <a:latin typeface="Arial" charset="0"/>
        <a:ea typeface="+mn-ea"/>
        <a:cs typeface="Arial" charset="0"/>
      </a:defRPr>
    </a:lvl6pPr>
    <a:lvl7pPr marL="2743200" algn="l" defTabSz="914400" rtl="0" eaLnBrk="1" latinLnBrk="0" hangingPunct="1">
      <a:defRPr sz="3600" kern="1200">
        <a:solidFill>
          <a:srgbClr val="6699CC"/>
        </a:solidFill>
        <a:latin typeface="Arial" charset="0"/>
        <a:ea typeface="+mn-ea"/>
        <a:cs typeface="Arial" charset="0"/>
      </a:defRPr>
    </a:lvl7pPr>
    <a:lvl8pPr marL="3200400" algn="l" defTabSz="914400" rtl="0" eaLnBrk="1" latinLnBrk="0" hangingPunct="1">
      <a:defRPr sz="3600" kern="1200">
        <a:solidFill>
          <a:srgbClr val="6699CC"/>
        </a:solidFill>
        <a:latin typeface="Arial" charset="0"/>
        <a:ea typeface="+mn-ea"/>
        <a:cs typeface="Arial" charset="0"/>
      </a:defRPr>
    </a:lvl8pPr>
    <a:lvl9pPr marL="3657600" algn="l" defTabSz="914400" rtl="0" eaLnBrk="1" latinLnBrk="0" hangingPunct="1">
      <a:defRPr sz="3600" kern="1200">
        <a:solidFill>
          <a:srgbClr val="6699CC"/>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33FF"/>
    <a:srgbClr val="FF9900"/>
    <a:srgbClr val="66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02" autoAdjust="0"/>
    <p:restoredTop sz="94718" autoAdjust="0"/>
  </p:normalViewPr>
  <p:slideViewPr>
    <p:cSldViewPr>
      <p:cViewPr varScale="1">
        <p:scale>
          <a:sx n="74" d="100"/>
          <a:sy n="74" d="100"/>
        </p:scale>
        <p:origin x="-10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433" Type="http://schemas.openxmlformats.org/officeDocument/2006/relationships/slide" Target="slides/slide431.xml"/><Relationship Id="rId268" Type="http://schemas.openxmlformats.org/officeDocument/2006/relationships/slide" Target="slides/slide266.xml"/><Relationship Id="rId475" Type="http://schemas.openxmlformats.org/officeDocument/2006/relationships/slide" Target="slides/slide473.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00" Type="http://schemas.openxmlformats.org/officeDocument/2006/relationships/handoutMaster" Target="handoutMasters/handoutMaster1.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44" Type="http://schemas.openxmlformats.org/officeDocument/2006/relationships/slide" Target="slides/slide442.xml"/><Relationship Id="rId486" Type="http://schemas.openxmlformats.org/officeDocument/2006/relationships/slide" Target="slides/slide484.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455" Type="http://schemas.openxmlformats.org/officeDocument/2006/relationships/slide" Target="slides/slide453.xml"/><Relationship Id="rId497" Type="http://schemas.openxmlformats.org/officeDocument/2006/relationships/slide" Target="slides/slide495.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466" Type="http://schemas.openxmlformats.org/officeDocument/2006/relationships/slide" Target="slides/slide464.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slide" Target="slides/slide433.xml"/><Relationship Id="rId477" Type="http://schemas.openxmlformats.org/officeDocument/2006/relationships/slide" Target="slides/slide475.xml"/><Relationship Id="rId281" Type="http://schemas.openxmlformats.org/officeDocument/2006/relationships/slide" Target="slides/slide279.xml"/><Relationship Id="rId337" Type="http://schemas.openxmlformats.org/officeDocument/2006/relationships/slide" Target="slides/slide335.xml"/><Relationship Id="rId502" Type="http://schemas.openxmlformats.org/officeDocument/2006/relationships/viewProps" Target="viewProps.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446" Type="http://schemas.openxmlformats.org/officeDocument/2006/relationships/slide" Target="slides/slide444.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88" Type="http://schemas.openxmlformats.org/officeDocument/2006/relationships/slide" Target="slides/slide486.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457" Type="http://schemas.openxmlformats.org/officeDocument/2006/relationships/slide" Target="slides/slide455.xml"/><Relationship Id="rId261" Type="http://schemas.openxmlformats.org/officeDocument/2006/relationships/slide" Target="slides/slide259.xml"/><Relationship Id="rId499" Type="http://schemas.openxmlformats.org/officeDocument/2006/relationships/notesMaster" Target="notesMasters/notesMaster1.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426" Type="http://schemas.openxmlformats.org/officeDocument/2006/relationships/slide" Target="slides/slide424.xml"/><Relationship Id="rId230" Type="http://schemas.openxmlformats.org/officeDocument/2006/relationships/slide" Target="slides/slide228.xml"/><Relationship Id="rId468" Type="http://schemas.openxmlformats.org/officeDocument/2006/relationships/slide" Target="slides/slide466.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437" Type="http://schemas.openxmlformats.org/officeDocument/2006/relationships/slide" Target="slides/slide435.xml"/><Relationship Id="rId479" Type="http://schemas.openxmlformats.org/officeDocument/2006/relationships/slide" Target="slides/slide477.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490" Type="http://schemas.openxmlformats.org/officeDocument/2006/relationships/slide" Target="slides/slide488.xml"/><Relationship Id="rId504" Type="http://schemas.openxmlformats.org/officeDocument/2006/relationships/tableStyles" Target="tableStyles.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448" Type="http://schemas.openxmlformats.org/officeDocument/2006/relationships/slide" Target="slides/slide446.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417" Type="http://schemas.openxmlformats.org/officeDocument/2006/relationships/slide" Target="slides/slide415.xml"/><Relationship Id="rId459" Type="http://schemas.openxmlformats.org/officeDocument/2006/relationships/slide" Target="slides/slide457.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470" Type="http://schemas.openxmlformats.org/officeDocument/2006/relationships/slide" Target="slides/slide468.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428" Type="http://schemas.openxmlformats.org/officeDocument/2006/relationships/slide" Target="slides/slide426.xml"/><Relationship Id="rId232" Type="http://schemas.openxmlformats.org/officeDocument/2006/relationships/slide" Target="slides/slide230.xml"/><Relationship Id="rId274" Type="http://schemas.openxmlformats.org/officeDocument/2006/relationships/slide" Target="slides/slide272.xml"/><Relationship Id="rId481" Type="http://schemas.openxmlformats.org/officeDocument/2006/relationships/slide" Target="slides/slide479.xml"/><Relationship Id="rId27" Type="http://schemas.openxmlformats.org/officeDocument/2006/relationships/slide" Target="slides/slide25.xml"/><Relationship Id="rId69" Type="http://schemas.openxmlformats.org/officeDocument/2006/relationships/slide" Target="slides/slide67.xml"/><Relationship Id="rId134" Type="http://schemas.openxmlformats.org/officeDocument/2006/relationships/slide" Target="slides/slide132.xml"/><Relationship Id="rId80" Type="http://schemas.openxmlformats.org/officeDocument/2006/relationships/slide" Target="slides/slide78.xml"/><Relationship Id="rId176" Type="http://schemas.openxmlformats.org/officeDocument/2006/relationships/slide" Target="slides/slide174.xml"/><Relationship Id="rId341" Type="http://schemas.openxmlformats.org/officeDocument/2006/relationships/slide" Target="slides/slide339.xml"/><Relationship Id="rId383" Type="http://schemas.openxmlformats.org/officeDocument/2006/relationships/slide" Target="slides/slide381.xml"/><Relationship Id="rId439" Type="http://schemas.openxmlformats.org/officeDocument/2006/relationships/slide" Target="slides/slide437.xml"/><Relationship Id="rId201" Type="http://schemas.openxmlformats.org/officeDocument/2006/relationships/slide" Target="slides/slide199.xml"/><Relationship Id="rId243" Type="http://schemas.openxmlformats.org/officeDocument/2006/relationships/slide" Target="slides/slide241.xml"/><Relationship Id="rId285" Type="http://schemas.openxmlformats.org/officeDocument/2006/relationships/slide" Target="slides/slide283.xml"/><Relationship Id="rId450" Type="http://schemas.openxmlformats.org/officeDocument/2006/relationships/slide" Target="slides/slide448.xml"/><Relationship Id="rId506" Type="http://schemas.openxmlformats.org/officeDocument/2006/relationships/customXml" Target="../customXml/item2.xml"/><Relationship Id="rId38" Type="http://schemas.openxmlformats.org/officeDocument/2006/relationships/slide" Target="slides/slide36.xml"/><Relationship Id="rId103" Type="http://schemas.openxmlformats.org/officeDocument/2006/relationships/slide" Target="slides/slide101.xml"/><Relationship Id="rId310" Type="http://schemas.openxmlformats.org/officeDocument/2006/relationships/slide" Target="slides/slide308.xml"/><Relationship Id="rId492" Type="http://schemas.openxmlformats.org/officeDocument/2006/relationships/slide" Target="slides/slide490.xml"/><Relationship Id="rId91" Type="http://schemas.openxmlformats.org/officeDocument/2006/relationships/slide" Target="slides/slide89.xml"/><Relationship Id="rId145" Type="http://schemas.openxmlformats.org/officeDocument/2006/relationships/slide" Target="slides/slide143.xml"/><Relationship Id="rId187" Type="http://schemas.openxmlformats.org/officeDocument/2006/relationships/slide" Target="slides/slide185.xml"/><Relationship Id="rId352" Type="http://schemas.openxmlformats.org/officeDocument/2006/relationships/slide" Target="slides/slide350.xml"/><Relationship Id="rId394" Type="http://schemas.openxmlformats.org/officeDocument/2006/relationships/slide" Target="slides/slide392.xml"/><Relationship Id="rId408" Type="http://schemas.openxmlformats.org/officeDocument/2006/relationships/slide" Target="slides/slide406.xml"/><Relationship Id="rId212" Type="http://schemas.openxmlformats.org/officeDocument/2006/relationships/slide" Target="slides/slide210.xml"/><Relationship Id="rId254" Type="http://schemas.openxmlformats.org/officeDocument/2006/relationships/slide" Target="slides/slide252.xml"/><Relationship Id="rId49" Type="http://schemas.openxmlformats.org/officeDocument/2006/relationships/slide" Target="slides/slide47.xml"/><Relationship Id="rId114" Type="http://schemas.openxmlformats.org/officeDocument/2006/relationships/slide" Target="slides/slide112.xml"/><Relationship Id="rId296" Type="http://schemas.openxmlformats.org/officeDocument/2006/relationships/slide" Target="slides/slide294.xml"/><Relationship Id="rId461" Type="http://schemas.openxmlformats.org/officeDocument/2006/relationships/slide" Target="slides/slide459.xml"/><Relationship Id="rId60" Type="http://schemas.openxmlformats.org/officeDocument/2006/relationships/slide" Target="slides/slide58.xml"/><Relationship Id="rId156" Type="http://schemas.openxmlformats.org/officeDocument/2006/relationships/slide" Target="slides/slide154.xml"/><Relationship Id="rId198" Type="http://schemas.openxmlformats.org/officeDocument/2006/relationships/slide" Target="slides/slide196.xml"/><Relationship Id="rId321" Type="http://schemas.openxmlformats.org/officeDocument/2006/relationships/slide" Target="slides/slide319.xml"/><Relationship Id="rId363" Type="http://schemas.openxmlformats.org/officeDocument/2006/relationships/slide" Target="slides/slide361.xml"/><Relationship Id="rId419" Type="http://schemas.openxmlformats.org/officeDocument/2006/relationships/slide" Target="slides/slide417.xml"/><Relationship Id="rId223" Type="http://schemas.openxmlformats.org/officeDocument/2006/relationships/slide" Target="slides/slide221.xml"/><Relationship Id="rId430" Type="http://schemas.openxmlformats.org/officeDocument/2006/relationships/slide" Target="slides/slide428.xml"/><Relationship Id="rId18" Type="http://schemas.openxmlformats.org/officeDocument/2006/relationships/slide" Target="slides/slide16.xml"/><Relationship Id="rId265" Type="http://schemas.openxmlformats.org/officeDocument/2006/relationships/slide" Target="slides/slide263.xml"/><Relationship Id="rId472" Type="http://schemas.openxmlformats.org/officeDocument/2006/relationships/slide" Target="slides/slide470.xml"/><Relationship Id="rId125" Type="http://schemas.openxmlformats.org/officeDocument/2006/relationships/slide" Target="slides/slide123.xml"/><Relationship Id="rId167" Type="http://schemas.openxmlformats.org/officeDocument/2006/relationships/slide" Target="slides/slide165.xml"/><Relationship Id="rId332" Type="http://schemas.openxmlformats.org/officeDocument/2006/relationships/slide" Target="slides/slide330.xml"/><Relationship Id="rId374" Type="http://schemas.openxmlformats.org/officeDocument/2006/relationships/slide" Target="slides/slide372.xml"/><Relationship Id="rId71" Type="http://schemas.openxmlformats.org/officeDocument/2006/relationships/slide" Target="slides/slide69.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76" Type="http://schemas.openxmlformats.org/officeDocument/2006/relationships/slide" Target="slides/slide274.xml"/><Relationship Id="rId441" Type="http://schemas.openxmlformats.org/officeDocument/2006/relationships/slide" Target="slides/slide439.xml"/><Relationship Id="rId483" Type="http://schemas.openxmlformats.org/officeDocument/2006/relationships/slide" Target="slides/slide481.xml"/><Relationship Id="rId40" Type="http://schemas.openxmlformats.org/officeDocument/2006/relationships/slide" Target="slides/slide38.xml"/><Relationship Id="rId136" Type="http://schemas.openxmlformats.org/officeDocument/2006/relationships/slide" Target="slides/slide134.xml"/><Relationship Id="rId178" Type="http://schemas.openxmlformats.org/officeDocument/2006/relationships/slide" Target="slides/slide176.xml"/><Relationship Id="rId301" Type="http://schemas.openxmlformats.org/officeDocument/2006/relationships/slide" Target="slides/slide299.xml"/><Relationship Id="rId343" Type="http://schemas.openxmlformats.org/officeDocument/2006/relationships/slide" Target="slides/slide341.xml"/><Relationship Id="rId82" Type="http://schemas.openxmlformats.org/officeDocument/2006/relationships/slide" Target="slides/slide80.xml"/><Relationship Id="rId203" Type="http://schemas.openxmlformats.org/officeDocument/2006/relationships/slide" Target="slides/slide201.xml"/><Relationship Id="rId385" Type="http://schemas.openxmlformats.org/officeDocument/2006/relationships/slide" Target="slides/slide383.xml"/><Relationship Id="rId245" Type="http://schemas.openxmlformats.org/officeDocument/2006/relationships/slide" Target="slides/slide243.xml"/><Relationship Id="rId287" Type="http://schemas.openxmlformats.org/officeDocument/2006/relationships/slide" Target="slides/slide285.xml"/><Relationship Id="rId410" Type="http://schemas.openxmlformats.org/officeDocument/2006/relationships/slide" Target="slides/slide408.xml"/><Relationship Id="rId452" Type="http://schemas.openxmlformats.org/officeDocument/2006/relationships/slide" Target="slides/slide450.xml"/><Relationship Id="rId494" Type="http://schemas.openxmlformats.org/officeDocument/2006/relationships/slide" Target="slides/slide492.xml"/><Relationship Id="rId105" Type="http://schemas.openxmlformats.org/officeDocument/2006/relationships/slide" Target="slides/slide103.xml"/><Relationship Id="rId147" Type="http://schemas.openxmlformats.org/officeDocument/2006/relationships/slide" Target="slides/slide145.xml"/><Relationship Id="rId312" Type="http://schemas.openxmlformats.org/officeDocument/2006/relationships/slide" Target="slides/slide310.xml"/><Relationship Id="rId354" Type="http://schemas.openxmlformats.org/officeDocument/2006/relationships/slide" Target="slides/slide352.xml"/><Relationship Id="rId51" Type="http://schemas.openxmlformats.org/officeDocument/2006/relationships/slide" Target="slides/slide49.xml"/><Relationship Id="rId93" Type="http://schemas.openxmlformats.org/officeDocument/2006/relationships/slide" Target="slides/slide91.xml"/><Relationship Id="rId189" Type="http://schemas.openxmlformats.org/officeDocument/2006/relationships/slide" Target="slides/slide187.xml"/><Relationship Id="rId396" Type="http://schemas.openxmlformats.org/officeDocument/2006/relationships/slide" Target="slides/slide394.xml"/><Relationship Id="rId214" Type="http://schemas.openxmlformats.org/officeDocument/2006/relationships/slide" Target="slides/slide212.xml"/><Relationship Id="rId256" Type="http://schemas.openxmlformats.org/officeDocument/2006/relationships/slide" Target="slides/slide254.xml"/><Relationship Id="rId298" Type="http://schemas.openxmlformats.org/officeDocument/2006/relationships/slide" Target="slides/slide296.xml"/><Relationship Id="rId421" Type="http://schemas.openxmlformats.org/officeDocument/2006/relationships/slide" Target="slides/slide419.xml"/><Relationship Id="rId463" Type="http://schemas.openxmlformats.org/officeDocument/2006/relationships/slide" Target="slides/slide461.xml"/><Relationship Id="rId116" Type="http://schemas.openxmlformats.org/officeDocument/2006/relationships/slide" Target="slides/slide114.xml"/><Relationship Id="rId158" Type="http://schemas.openxmlformats.org/officeDocument/2006/relationships/slide" Target="slides/slide156.xml"/><Relationship Id="rId323" Type="http://schemas.openxmlformats.org/officeDocument/2006/relationships/slide" Target="slides/slide321.xml"/><Relationship Id="rId20" Type="http://schemas.openxmlformats.org/officeDocument/2006/relationships/slide" Target="slides/slide18.xml"/><Relationship Id="rId62" Type="http://schemas.openxmlformats.org/officeDocument/2006/relationships/slide" Target="slides/slide60.xml"/><Relationship Id="rId365" Type="http://schemas.openxmlformats.org/officeDocument/2006/relationships/slide" Target="slides/slide363.xml"/><Relationship Id="rId225" Type="http://schemas.openxmlformats.org/officeDocument/2006/relationships/slide" Target="slides/slide223.xml"/><Relationship Id="rId267" Type="http://schemas.openxmlformats.org/officeDocument/2006/relationships/slide" Target="slides/slide265.xml"/><Relationship Id="rId432" Type="http://schemas.openxmlformats.org/officeDocument/2006/relationships/slide" Target="slides/slide430.xml"/><Relationship Id="rId474" Type="http://schemas.openxmlformats.org/officeDocument/2006/relationships/slide" Target="slides/slide472.xml"/><Relationship Id="rId127" Type="http://schemas.openxmlformats.org/officeDocument/2006/relationships/slide" Target="slides/slide125.xml"/><Relationship Id="rId31" Type="http://schemas.openxmlformats.org/officeDocument/2006/relationships/slide" Target="slides/slide29.xml"/><Relationship Id="rId73" Type="http://schemas.openxmlformats.org/officeDocument/2006/relationships/slide" Target="slides/slide71.xml"/><Relationship Id="rId169" Type="http://schemas.openxmlformats.org/officeDocument/2006/relationships/slide" Target="slides/slide167.xml"/><Relationship Id="rId334" Type="http://schemas.openxmlformats.org/officeDocument/2006/relationships/slide" Target="slides/slide332.xml"/><Relationship Id="rId376" Type="http://schemas.openxmlformats.org/officeDocument/2006/relationships/slide" Target="slides/slide374.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slide" Target="slides/slide420.xml"/><Relationship Id="rId443" Type="http://schemas.openxmlformats.org/officeDocument/2006/relationships/slide" Target="slides/slide441.xml"/><Relationship Id="rId464" Type="http://schemas.openxmlformats.org/officeDocument/2006/relationships/slide" Target="slides/slide462.xml"/><Relationship Id="rId303" Type="http://schemas.openxmlformats.org/officeDocument/2006/relationships/slide" Target="slides/slide301.xml"/><Relationship Id="rId485" Type="http://schemas.openxmlformats.org/officeDocument/2006/relationships/slide" Target="slides/slide483.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454" Type="http://schemas.openxmlformats.org/officeDocument/2006/relationships/slide" Target="slides/slide452.xml"/><Relationship Id="rId496" Type="http://schemas.openxmlformats.org/officeDocument/2006/relationships/slide" Target="slides/slide494.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465" Type="http://schemas.openxmlformats.org/officeDocument/2006/relationships/slide" Target="slides/slide463.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slide" Target="slides/slide432.xml"/><Relationship Id="rId476" Type="http://schemas.openxmlformats.org/officeDocument/2006/relationships/slide" Target="slides/slide474.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501" Type="http://schemas.openxmlformats.org/officeDocument/2006/relationships/presProps" Target="presProps.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slide" Target="slides/slide443.xml"/><Relationship Id="rId487" Type="http://schemas.openxmlformats.org/officeDocument/2006/relationships/slide" Target="slides/slide485.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456" Type="http://schemas.openxmlformats.org/officeDocument/2006/relationships/slide" Target="slides/slide454.xml"/><Relationship Id="rId498" Type="http://schemas.openxmlformats.org/officeDocument/2006/relationships/slide" Target="slides/slide496.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467" Type="http://schemas.openxmlformats.org/officeDocument/2006/relationships/slide" Target="slides/slide465.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slide" Target="slides/slide434.xml"/><Relationship Id="rId240" Type="http://schemas.openxmlformats.org/officeDocument/2006/relationships/slide" Target="slides/slide238.xml"/><Relationship Id="rId478" Type="http://schemas.openxmlformats.org/officeDocument/2006/relationships/slide" Target="slides/slide476.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503" Type="http://schemas.openxmlformats.org/officeDocument/2006/relationships/theme" Target="theme/theme1.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447" Type="http://schemas.openxmlformats.org/officeDocument/2006/relationships/slide" Target="slides/slide445.xml"/><Relationship Id="rId251" Type="http://schemas.openxmlformats.org/officeDocument/2006/relationships/slide" Target="slides/slide249.xml"/><Relationship Id="rId489" Type="http://schemas.openxmlformats.org/officeDocument/2006/relationships/slide" Target="slides/slide487.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416" Type="http://schemas.openxmlformats.org/officeDocument/2006/relationships/slide" Target="slides/slide414.xml"/><Relationship Id="rId220" Type="http://schemas.openxmlformats.org/officeDocument/2006/relationships/slide" Target="slides/slide218.xml"/><Relationship Id="rId458" Type="http://schemas.openxmlformats.org/officeDocument/2006/relationships/slide" Target="slides/slide456.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427" Type="http://schemas.openxmlformats.org/officeDocument/2006/relationships/slide" Target="slides/slide425.xml"/><Relationship Id="rId469" Type="http://schemas.openxmlformats.org/officeDocument/2006/relationships/slide" Target="slides/slide467.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480" Type="http://schemas.openxmlformats.org/officeDocument/2006/relationships/slide" Target="slides/slide478.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438" Type="http://schemas.openxmlformats.org/officeDocument/2006/relationships/slide" Target="slides/slide436.xml"/><Relationship Id="rId242" Type="http://schemas.openxmlformats.org/officeDocument/2006/relationships/slide" Target="slides/slide240.xml"/><Relationship Id="rId284" Type="http://schemas.openxmlformats.org/officeDocument/2006/relationships/slide" Target="slides/slide282.xml"/><Relationship Id="rId491" Type="http://schemas.openxmlformats.org/officeDocument/2006/relationships/slide" Target="slides/slide489.xml"/><Relationship Id="rId505" Type="http://schemas.openxmlformats.org/officeDocument/2006/relationships/customXml" Target="../customXml/item1.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slide" Target="slides/slide405.xml"/><Relationship Id="rId449" Type="http://schemas.openxmlformats.org/officeDocument/2006/relationships/slide" Target="slides/slide447.xml"/><Relationship Id="rId211" Type="http://schemas.openxmlformats.org/officeDocument/2006/relationships/slide" Target="slides/slide209.xml"/><Relationship Id="rId253" Type="http://schemas.openxmlformats.org/officeDocument/2006/relationships/slide" Target="slides/slide251.xml"/><Relationship Id="rId295" Type="http://schemas.openxmlformats.org/officeDocument/2006/relationships/slide" Target="slides/slide293.xml"/><Relationship Id="rId309" Type="http://schemas.openxmlformats.org/officeDocument/2006/relationships/slide" Target="slides/slide307.xml"/><Relationship Id="rId460" Type="http://schemas.openxmlformats.org/officeDocument/2006/relationships/slide" Target="slides/slide458.xml"/><Relationship Id="rId48" Type="http://schemas.openxmlformats.org/officeDocument/2006/relationships/slide" Target="slides/slide46.xml"/><Relationship Id="rId113" Type="http://schemas.openxmlformats.org/officeDocument/2006/relationships/slide" Target="slides/slide111.xml"/><Relationship Id="rId320" Type="http://schemas.openxmlformats.org/officeDocument/2006/relationships/slide" Target="slides/slide318.xml"/><Relationship Id="rId155" Type="http://schemas.openxmlformats.org/officeDocument/2006/relationships/slide" Target="slides/slide153.xml"/><Relationship Id="rId197" Type="http://schemas.openxmlformats.org/officeDocument/2006/relationships/slide" Target="slides/slide195.xml"/><Relationship Id="rId362" Type="http://schemas.openxmlformats.org/officeDocument/2006/relationships/slide" Target="slides/slide360.xml"/><Relationship Id="rId418" Type="http://schemas.openxmlformats.org/officeDocument/2006/relationships/slide" Target="slides/slide416.xml"/><Relationship Id="rId222" Type="http://schemas.openxmlformats.org/officeDocument/2006/relationships/slide" Target="slides/slide220.xml"/><Relationship Id="rId264" Type="http://schemas.openxmlformats.org/officeDocument/2006/relationships/slide" Target="slides/slide262.xml"/><Relationship Id="rId471" Type="http://schemas.openxmlformats.org/officeDocument/2006/relationships/slide" Target="slides/slide469.xml"/><Relationship Id="rId17" Type="http://schemas.openxmlformats.org/officeDocument/2006/relationships/slide" Target="slides/slide15.xml"/><Relationship Id="rId59" Type="http://schemas.openxmlformats.org/officeDocument/2006/relationships/slide" Target="slides/slide57.xml"/><Relationship Id="rId124" Type="http://schemas.openxmlformats.org/officeDocument/2006/relationships/slide" Target="slides/slide122.xml"/><Relationship Id="rId70" Type="http://schemas.openxmlformats.org/officeDocument/2006/relationships/slide" Target="slides/slide68.xml"/><Relationship Id="rId166" Type="http://schemas.openxmlformats.org/officeDocument/2006/relationships/slide" Target="slides/slide164.xml"/><Relationship Id="rId331" Type="http://schemas.openxmlformats.org/officeDocument/2006/relationships/slide" Target="slides/slide329.xml"/><Relationship Id="rId373" Type="http://schemas.openxmlformats.org/officeDocument/2006/relationships/slide" Target="slides/slide371.xml"/><Relationship Id="rId429" Type="http://schemas.openxmlformats.org/officeDocument/2006/relationships/slide" Target="slides/slide427.xml"/><Relationship Id="rId1" Type="http://schemas.openxmlformats.org/officeDocument/2006/relationships/slideMaster" Target="slideMasters/slideMaster1.xml"/><Relationship Id="rId233" Type="http://schemas.openxmlformats.org/officeDocument/2006/relationships/slide" Target="slides/slide231.xml"/><Relationship Id="rId440" Type="http://schemas.openxmlformats.org/officeDocument/2006/relationships/slide" Target="slides/slide438.xml"/><Relationship Id="rId28" Type="http://schemas.openxmlformats.org/officeDocument/2006/relationships/slide" Target="slides/slide26.xml"/><Relationship Id="rId275" Type="http://schemas.openxmlformats.org/officeDocument/2006/relationships/slide" Target="slides/slide273.xml"/><Relationship Id="rId300" Type="http://schemas.openxmlformats.org/officeDocument/2006/relationships/slide" Target="slides/slide298.xml"/><Relationship Id="rId482" Type="http://schemas.openxmlformats.org/officeDocument/2006/relationships/slide" Target="slides/slide480.xml"/><Relationship Id="rId81" Type="http://schemas.openxmlformats.org/officeDocument/2006/relationships/slide" Target="slides/slide79.xml"/><Relationship Id="rId135" Type="http://schemas.openxmlformats.org/officeDocument/2006/relationships/slide" Target="slides/slide133.xml"/><Relationship Id="rId177" Type="http://schemas.openxmlformats.org/officeDocument/2006/relationships/slide" Target="slides/slide175.xml"/><Relationship Id="rId342" Type="http://schemas.openxmlformats.org/officeDocument/2006/relationships/slide" Target="slides/slide340.xml"/><Relationship Id="rId384" Type="http://schemas.openxmlformats.org/officeDocument/2006/relationships/slide" Target="slides/slide382.xml"/><Relationship Id="rId202" Type="http://schemas.openxmlformats.org/officeDocument/2006/relationships/slide" Target="slides/slide200.xml"/><Relationship Id="rId244" Type="http://schemas.openxmlformats.org/officeDocument/2006/relationships/slide" Target="slides/slide242.xml"/><Relationship Id="rId39" Type="http://schemas.openxmlformats.org/officeDocument/2006/relationships/slide" Target="slides/slide37.xml"/><Relationship Id="rId286" Type="http://schemas.openxmlformats.org/officeDocument/2006/relationships/slide" Target="slides/slide284.xml"/><Relationship Id="rId451" Type="http://schemas.openxmlformats.org/officeDocument/2006/relationships/slide" Target="slides/slide449.xml"/><Relationship Id="rId493" Type="http://schemas.openxmlformats.org/officeDocument/2006/relationships/slide" Target="slides/slide491.xml"/><Relationship Id="rId507" Type="http://schemas.openxmlformats.org/officeDocument/2006/relationships/customXml" Target="../customXml/item3.xml"/><Relationship Id="rId50" Type="http://schemas.openxmlformats.org/officeDocument/2006/relationships/slide" Target="slides/slide48.xml"/><Relationship Id="rId104" Type="http://schemas.openxmlformats.org/officeDocument/2006/relationships/slide" Target="slides/slide102.xml"/><Relationship Id="rId146" Type="http://schemas.openxmlformats.org/officeDocument/2006/relationships/slide" Target="slides/slide144.xml"/><Relationship Id="rId188" Type="http://schemas.openxmlformats.org/officeDocument/2006/relationships/slide" Target="slides/slide186.xml"/><Relationship Id="rId311" Type="http://schemas.openxmlformats.org/officeDocument/2006/relationships/slide" Target="slides/slide309.xml"/><Relationship Id="rId353" Type="http://schemas.openxmlformats.org/officeDocument/2006/relationships/slide" Target="slides/slide351.xml"/><Relationship Id="rId395" Type="http://schemas.openxmlformats.org/officeDocument/2006/relationships/slide" Target="slides/slide393.xml"/><Relationship Id="rId409" Type="http://schemas.openxmlformats.org/officeDocument/2006/relationships/slide" Target="slides/slide407.xml"/><Relationship Id="rId92" Type="http://schemas.openxmlformats.org/officeDocument/2006/relationships/slide" Target="slides/slide90.xml"/><Relationship Id="rId213" Type="http://schemas.openxmlformats.org/officeDocument/2006/relationships/slide" Target="slides/slide211.xml"/><Relationship Id="rId420" Type="http://schemas.openxmlformats.org/officeDocument/2006/relationships/slide" Target="slides/slide418.xml"/><Relationship Id="rId255" Type="http://schemas.openxmlformats.org/officeDocument/2006/relationships/slide" Target="slides/slide253.xml"/><Relationship Id="rId297" Type="http://schemas.openxmlformats.org/officeDocument/2006/relationships/slide" Target="slides/slide295.xml"/><Relationship Id="rId462" Type="http://schemas.openxmlformats.org/officeDocument/2006/relationships/slide" Target="slides/slide460.xml"/><Relationship Id="rId115" Type="http://schemas.openxmlformats.org/officeDocument/2006/relationships/slide" Target="slides/slide113.xml"/><Relationship Id="rId157" Type="http://schemas.openxmlformats.org/officeDocument/2006/relationships/slide" Target="slides/slide155.xml"/><Relationship Id="rId322" Type="http://schemas.openxmlformats.org/officeDocument/2006/relationships/slide" Target="slides/slide320.xml"/><Relationship Id="rId364" Type="http://schemas.openxmlformats.org/officeDocument/2006/relationships/slide" Target="slides/slide362.xml"/><Relationship Id="rId61" Type="http://schemas.openxmlformats.org/officeDocument/2006/relationships/slide" Target="slides/slide59.xml"/><Relationship Id="rId199" Type="http://schemas.openxmlformats.org/officeDocument/2006/relationships/slide" Target="slides/slide197.xml"/><Relationship Id="rId19" Type="http://schemas.openxmlformats.org/officeDocument/2006/relationships/slide" Target="slides/slide17.xml"/><Relationship Id="rId224" Type="http://schemas.openxmlformats.org/officeDocument/2006/relationships/slide" Target="slides/slide222.xml"/><Relationship Id="rId266" Type="http://schemas.openxmlformats.org/officeDocument/2006/relationships/slide" Target="slides/slide264.xml"/><Relationship Id="rId431" Type="http://schemas.openxmlformats.org/officeDocument/2006/relationships/slide" Target="slides/slide429.xml"/><Relationship Id="rId473" Type="http://schemas.openxmlformats.org/officeDocument/2006/relationships/slide" Target="slides/slide471.xml"/><Relationship Id="rId30" Type="http://schemas.openxmlformats.org/officeDocument/2006/relationships/slide" Target="slides/slide28.xml"/><Relationship Id="rId126" Type="http://schemas.openxmlformats.org/officeDocument/2006/relationships/slide" Target="slides/slide124.xml"/><Relationship Id="rId168" Type="http://schemas.openxmlformats.org/officeDocument/2006/relationships/slide" Target="slides/slide166.xml"/><Relationship Id="rId333" Type="http://schemas.openxmlformats.org/officeDocument/2006/relationships/slide" Target="slides/slide331.xml"/><Relationship Id="rId72" Type="http://schemas.openxmlformats.org/officeDocument/2006/relationships/slide" Target="slides/slide70.xml"/><Relationship Id="rId375" Type="http://schemas.openxmlformats.org/officeDocument/2006/relationships/slide" Target="slides/slide373.xml"/><Relationship Id="rId3" Type="http://schemas.openxmlformats.org/officeDocument/2006/relationships/slide" Target="slides/slide1.xml"/><Relationship Id="rId235" Type="http://schemas.openxmlformats.org/officeDocument/2006/relationships/slide" Target="slides/slide233.xml"/><Relationship Id="rId277" Type="http://schemas.openxmlformats.org/officeDocument/2006/relationships/slide" Target="slides/slide275.xml"/><Relationship Id="rId400" Type="http://schemas.openxmlformats.org/officeDocument/2006/relationships/slide" Target="slides/slide398.xml"/><Relationship Id="rId442" Type="http://schemas.openxmlformats.org/officeDocument/2006/relationships/slide" Target="slides/slide440.xml"/><Relationship Id="rId484" Type="http://schemas.openxmlformats.org/officeDocument/2006/relationships/slide" Target="slides/slide482.xml"/><Relationship Id="rId137" Type="http://schemas.openxmlformats.org/officeDocument/2006/relationships/slide" Target="slides/slide135.xml"/><Relationship Id="rId302" Type="http://schemas.openxmlformats.org/officeDocument/2006/relationships/slide" Target="slides/slide300.xml"/><Relationship Id="rId344" Type="http://schemas.openxmlformats.org/officeDocument/2006/relationships/slide" Target="slides/slide342.xml"/><Relationship Id="rId41" Type="http://schemas.openxmlformats.org/officeDocument/2006/relationships/slide" Target="slides/slide39.xml"/><Relationship Id="rId83" Type="http://schemas.openxmlformats.org/officeDocument/2006/relationships/slide" Target="slides/slide81.xml"/><Relationship Id="rId179" Type="http://schemas.openxmlformats.org/officeDocument/2006/relationships/slide" Target="slides/slide177.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46" Type="http://schemas.openxmlformats.org/officeDocument/2006/relationships/slide" Target="slides/slide244.xml"/><Relationship Id="rId288" Type="http://schemas.openxmlformats.org/officeDocument/2006/relationships/slide" Target="slides/slide286.xml"/><Relationship Id="rId411" Type="http://schemas.openxmlformats.org/officeDocument/2006/relationships/slide" Target="slides/slide409.xml"/><Relationship Id="rId453" Type="http://schemas.openxmlformats.org/officeDocument/2006/relationships/slide" Target="slides/slide451.xml"/><Relationship Id="rId106" Type="http://schemas.openxmlformats.org/officeDocument/2006/relationships/slide" Target="slides/slide104.xml"/><Relationship Id="rId313" Type="http://schemas.openxmlformats.org/officeDocument/2006/relationships/slide" Target="slides/slide311.xml"/><Relationship Id="rId495" Type="http://schemas.openxmlformats.org/officeDocument/2006/relationships/slide" Target="slides/slide493.xml"/><Relationship Id="rId10" Type="http://schemas.openxmlformats.org/officeDocument/2006/relationships/slide" Target="slides/slide8.xml"/><Relationship Id="rId52" Type="http://schemas.openxmlformats.org/officeDocument/2006/relationships/slide" Target="slides/slide50.xml"/><Relationship Id="rId94" Type="http://schemas.openxmlformats.org/officeDocument/2006/relationships/slide" Target="slides/slide92.xml"/><Relationship Id="rId148" Type="http://schemas.openxmlformats.org/officeDocument/2006/relationships/slide" Target="slides/slide146.xml"/><Relationship Id="rId355" Type="http://schemas.openxmlformats.org/officeDocument/2006/relationships/slide" Target="slides/slide353.xml"/><Relationship Id="rId397" Type="http://schemas.openxmlformats.org/officeDocument/2006/relationships/slide" Target="slides/slide39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44837-01B1-46C9-9F6A-057E0F8B2D2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507361B9-05DE-4A02-A8E5-C8841C8F2CF5}">
      <dgm:prSet phldrT="[Text]"/>
      <dgm:spPr/>
      <dgm:t>
        <a:bodyPr/>
        <a:lstStyle/>
        <a:p>
          <a:r>
            <a:rPr lang="en-US" dirty="0" smtClean="0"/>
            <a:t>A</a:t>
          </a:r>
          <a:endParaRPr lang="en-US" dirty="0"/>
        </a:p>
      </dgm:t>
    </dgm:pt>
    <dgm:pt modelId="{4898E819-EFF8-495C-87E1-E1745104868B}" type="parTrans" cxnId="{748A157F-180F-4AB3-A55E-70E0028F7634}">
      <dgm:prSet/>
      <dgm:spPr/>
      <dgm:t>
        <a:bodyPr/>
        <a:lstStyle/>
        <a:p>
          <a:endParaRPr lang="en-US"/>
        </a:p>
      </dgm:t>
    </dgm:pt>
    <dgm:pt modelId="{F2640FC5-AA9B-4C07-8513-F3FAC4D9E589}" type="sibTrans" cxnId="{748A157F-180F-4AB3-A55E-70E0028F7634}">
      <dgm:prSet/>
      <dgm:spPr/>
      <dgm:t>
        <a:bodyPr/>
        <a:lstStyle/>
        <a:p>
          <a:endParaRPr lang="en-US"/>
        </a:p>
      </dgm:t>
    </dgm:pt>
    <dgm:pt modelId="{B1CD54EC-36AA-44C3-BC82-0893F2A481B8}">
      <dgm:prSet phldrT="[Text]"/>
      <dgm:spPr/>
      <dgm:t>
        <a:bodyPr/>
        <a:lstStyle/>
        <a:p>
          <a:r>
            <a:rPr lang="en-US" dirty="0" smtClean="0"/>
            <a:t>B</a:t>
          </a:r>
          <a:endParaRPr lang="en-US" dirty="0"/>
        </a:p>
      </dgm:t>
    </dgm:pt>
    <dgm:pt modelId="{1DD7A729-A946-4C72-A5F5-3BD9B5A5C020}" type="parTrans" cxnId="{16F53D4D-B84E-4651-9530-0B7A7F7DAC65}">
      <dgm:prSet/>
      <dgm:spPr/>
      <dgm:t>
        <a:bodyPr/>
        <a:lstStyle/>
        <a:p>
          <a:endParaRPr lang="en-US"/>
        </a:p>
      </dgm:t>
    </dgm:pt>
    <dgm:pt modelId="{076CBB23-8A19-4E62-B843-41E1FAD5C8FE}" type="sibTrans" cxnId="{16F53D4D-B84E-4651-9530-0B7A7F7DAC65}">
      <dgm:prSet/>
      <dgm:spPr/>
      <dgm:t>
        <a:bodyPr/>
        <a:lstStyle/>
        <a:p>
          <a:endParaRPr lang="en-US"/>
        </a:p>
      </dgm:t>
    </dgm:pt>
    <dgm:pt modelId="{39D283B8-7821-4B57-BCF2-8EF9D399CED9}">
      <dgm:prSet phldrT="[Text]"/>
      <dgm:spPr/>
      <dgm:t>
        <a:bodyPr/>
        <a:lstStyle/>
        <a:p>
          <a:r>
            <a:rPr lang="en-US" dirty="0" smtClean="0"/>
            <a:t>C</a:t>
          </a:r>
          <a:endParaRPr lang="en-US" dirty="0"/>
        </a:p>
      </dgm:t>
    </dgm:pt>
    <dgm:pt modelId="{C435B731-F010-4F96-9C3D-7075D8E04118}" type="parTrans" cxnId="{6673C570-357E-4BA7-9EE6-397845B92E6B}">
      <dgm:prSet/>
      <dgm:spPr/>
      <dgm:t>
        <a:bodyPr/>
        <a:lstStyle/>
        <a:p>
          <a:endParaRPr lang="en-US"/>
        </a:p>
      </dgm:t>
    </dgm:pt>
    <dgm:pt modelId="{A16D34FB-B2A6-42E7-BEF4-2E2D4A2F6884}" type="sibTrans" cxnId="{6673C570-357E-4BA7-9EE6-397845B92E6B}">
      <dgm:prSet/>
      <dgm:spPr/>
      <dgm:t>
        <a:bodyPr/>
        <a:lstStyle/>
        <a:p>
          <a:endParaRPr lang="en-US"/>
        </a:p>
      </dgm:t>
    </dgm:pt>
    <dgm:pt modelId="{D254BA84-30F4-429E-81B6-41B13A78666D}">
      <dgm:prSet phldrT="[Text]"/>
      <dgm:spPr/>
      <dgm:t>
        <a:bodyPr/>
        <a:lstStyle/>
        <a:p>
          <a:r>
            <a:rPr lang="en-US" dirty="0" smtClean="0"/>
            <a:t>D</a:t>
          </a:r>
          <a:endParaRPr lang="en-US" dirty="0"/>
        </a:p>
      </dgm:t>
    </dgm:pt>
    <dgm:pt modelId="{BED07693-2D89-42FC-A017-600BB26D6023}" type="parTrans" cxnId="{0DF5CDEF-3134-42BD-A0C2-8D3E20E4C276}">
      <dgm:prSet/>
      <dgm:spPr/>
      <dgm:t>
        <a:bodyPr/>
        <a:lstStyle/>
        <a:p>
          <a:endParaRPr lang="en-US"/>
        </a:p>
      </dgm:t>
    </dgm:pt>
    <dgm:pt modelId="{F81416EB-3FB7-4FAF-9442-02594731B0F2}" type="sibTrans" cxnId="{0DF5CDEF-3134-42BD-A0C2-8D3E20E4C276}">
      <dgm:prSet/>
      <dgm:spPr/>
      <dgm:t>
        <a:bodyPr/>
        <a:lstStyle/>
        <a:p>
          <a:endParaRPr lang="en-US"/>
        </a:p>
      </dgm:t>
    </dgm:pt>
    <dgm:pt modelId="{4C239BEE-CAA0-4C4B-8A40-C98853DE47E0}">
      <dgm:prSet phldrT="[Text]"/>
      <dgm:spPr/>
      <dgm:t>
        <a:bodyPr/>
        <a:lstStyle/>
        <a:p>
          <a:r>
            <a:rPr lang="en-US" dirty="0" smtClean="0"/>
            <a:t>E</a:t>
          </a:r>
          <a:endParaRPr lang="en-US" dirty="0"/>
        </a:p>
      </dgm:t>
    </dgm:pt>
    <dgm:pt modelId="{EEB8C60C-2104-4F36-9A3B-037EF0E50908}" type="parTrans" cxnId="{50F47DD8-8F4D-4D19-A1C5-89B98E39E209}">
      <dgm:prSet/>
      <dgm:spPr/>
      <dgm:t>
        <a:bodyPr/>
        <a:lstStyle/>
        <a:p>
          <a:endParaRPr lang="en-US"/>
        </a:p>
      </dgm:t>
    </dgm:pt>
    <dgm:pt modelId="{DFEE1A22-B72B-4A5F-8DE6-3497CD2067C2}" type="sibTrans" cxnId="{50F47DD8-8F4D-4D19-A1C5-89B98E39E209}">
      <dgm:prSet/>
      <dgm:spPr/>
      <dgm:t>
        <a:bodyPr/>
        <a:lstStyle/>
        <a:p>
          <a:endParaRPr lang="en-US"/>
        </a:p>
      </dgm:t>
    </dgm:pt>
    <dgm:pt modelId="{C8821304-585E-4653-B58A-D9A8E9D4F6FB}">
      <dgm:prSet phldrT="[Text]"/>
      <dgm:spPr/>
      <dgm:t>
        <a:bodyPr/>
        <a:lstStyle/>
        <a:p>
          <a:r>
            <a:rPr lang="en-US" dirty="0" smtClean="0"/>
            <a:t>Parent</a:t>
          </a:r>
          <a:endParaRPr lang="en-US" dirty="0"/>
        </a:p>
      </dgm:t>
    </dgm:pt>
    <dgm:pt modelId="{69021694-2AB9-4207-9202-7B55DD5CBD4A}" type="parTrans" cxnId="{192D62D5-06D6-485D-843F-6158A3860F2B}">
      <dgm:prSet/>
      <dgm:spPr/>
      <dgm:t>
        <a:bodyPr/>
        <a:lstStyle/>
        <a:p>
          <a:endParaRPr lang="en-US"/>
        </a:p>
      </dgm:t>
    </dgm:pt>
    <dgm:pt modelId="{04EB8905-38E7-4D55-B71C-4035A224CD87}" type="sibTrans" cxnId="{192D62D5-06D6-485D-843F-6158A3860F2B}">
      <dgm:prSet/>
      <dgm:spPr/>
      <dgm:t>
        <a:bodyPr/>
        <a:lstStyle/>
        <a:p>
          <a:endParaRPr lang="en-US"/>
        </a:p>
      </dgm:t>
    </dgm:pt>
    <dgm:pt modelId="{3A6DF961-D0B0-4493-B453-19D1B83EF186}">
      <dgm:prSet phldrT="[Text]"/>
      <dgm:spPr/>
      <dgm:t>
        <a:bodyPr/>
        <a:lstStyle/>
        <a:p>
          <a:r>
            <a:rPr lang="en-US" dirty="0" smtClean="0"/>
            <a:t>2</a:t>
          </a:r>
          <a:r>
            <a:rPr lang="en-US" baseline="30000" dirty="0" smtClean="0"/>
            <a:t>nd</a:t>
          </a:r>
          <a:r>
            <a:rPr lang="en-US" dirty="0" smtClean="0"/>
            <a:t> Level</a:t>
          </a:r>
          <a:endParaRPr lang="en-US" dirty="0"/>
        </a:p>
      </dgm:t>
    </dgm:pt>
    <dgm:pt modelId="{1D63614B-8F36-4319-B6E3-636F8A005195}" type="parTrans" cxnId="{C8FD20E3-2DBE-4DE9-95D3-666F81AA749B}">
      <dgm:prSet/>
      <dgm:spPr/>
      <dgm:t>
        <a:bodyPr/>
        <a:lstStyle/>
        <a:p>
          <a:endParaRPr lang="en-US"/>
        </a:p>
      </dgm:t>
    </dgm:pt>
    <dgm:pt modelId="{D40436C1-404B-40F1-BC22-EB9EFC1479E8}" type="sibTrans" cxnId="{C8FD20E3-2DBE-4DE9-95D3-666F81AA749B}">
      <dgm:prSet/>
      <dgm:spPr/>
      <dgm:t>
        <a:bodyPr/>
        <a:lstStyle/>
        <a:p>
          <a:endParaRPr lang="en-US"/>
        </a:p>
      </dgm:t>
    </dgm:pt>
    <dgm:pt modelId="{7FB4968B-353E-4972-9ECA-03799C905AD3}">
      <dgm:prSet phldrT="[Text]"/>
      <dgm:spPr/>
      <dgm:t>
        <a:bodyPr/>
        <a:lstStyle/>
        <a:p>
          <a:r>
            <a:rPr lang="en-US" dirty="0" smtClean="0"/>
            <a:t>3</a:t>
          </a:r>
          <a:r>
            <a:rPr lang="en-US" baseline="30000" dirty="0" smtClean="0"/>
            <a:t>rd</a:t>
          </a:r>
          <a:r>
            <a:rPr lang="en-US" dirty="0" smtClean="0"/>
            <a:t> Level</a:t>
          </a:r>
          <a:endParaRPr lang="en-US" dirty="0"/>
        </a:p>
      </dgm:t>
    </dgm:pt>
    <dgm:pt modelId="{4475A91A-B34C-4F5C-BEDD-E438ABB99243}" type="parTrans" cxnId="{C6811CA6-FD73-469C-8B7E-5410F8C0AFDA}">
      <dgm:prSet/>
      <dgm:spPr/>
      <dgm:t>
        <a:bodyPr/>
        <a:lstStyle/>
        <a:p>
          <a:endParaRPr lang="en-US"/>
        </a:p>
      </dgm:t>
    </dgm:pt>
    <dgm:pt modelId="{E40CBE87-194A-47F8-A9E3-872E81D2C00A}" type="sibTrans" cxnId="{C6811CA6-FD73-469C-8B7E-5410F8C0AFDA}">
      <dgm:prSet/>
      <dgm:spPr/>
      <dgm:t>
        <a:bodyPr/>
        <a:lstStyle/>
        <a:p>
          <a:endParaRPr lang="en-US"/>
        </a:p>
      </dgm:t>
    </dgm:pt>
    <dgm:pt modelId="{D3EF7A3B-FE12-485D-B1EC-069D5E6A5A03}" type="pres">
      <dgm:prSet presAssocID="{E2644837-01B1-46C9-9F6A-057E0F8B2D2F}" presName="mainComposite" presStyleCnt="0">
        <dgm:presLayoutVars>
          <dgm:chPref val="1"/>
          <dgm:dir/>
          <dgm:animOne val="branch"/>
          <dgm:animLvl val="lvl"/>
          <dgm:resizeHandles val="exact"/>
        </dgm:presLayoutVars>
      </dgm:prSet>
      <dgm:spPr/>
      <dgm:t>
        <a:bodyPr/>
        <a:lstStyle/>
        <a:p>
          <a:endParaRPr lang="en-US"/>
        </a:p>
      </dgm:t>
    </dgm:pt>
    <dgm:pt modelId="{DA5C5680-F55F-4627-A245-E0E4CD228185}" type="pres">
      <dgm:prSet presAssocID="{E2644837-01B1-46C9-9F6A-057E0F8B2D2F}" presName="hierFlow" presStyleCnt="0"/>
      <dgm:spPr/>
    </dgm:pt>
    <dgm:pt modelId="{8756A805-3F7C-4B7E-BA63-8F078D8160B3}" type="pres">
      <dgm:prSet presAssocID="{E2644837-01B1-46C9-9F6A-057E0F8B2D2F}" presName="firstBuf" presStyleCnt="0"/>
      <dgm:spPr/>
    </dgm:pt>
    <dgm:pt modelId="{5CA5FE28-84E0-4813-8E9D-B69ED9B3B5D2}" type="pres">
      <dgm:prSet presAssocID="{E2644837-01B1-46C9-9F6A-057E0F8B2D2F}" presName="hierChild1" presStyleCnt="0">
        <dgm:presLayoutVars>
          <dgm:chPref val="1"/>
          <dgm:animOne val="branch"/>
          <dgm:animLvl val="lvl"/>
        </dgm:presLayoutVars>
      </dgm:prSet>
      <dgm:spPr/>
    </dgm:pt>
    <dgm:pt modelId="{B5020038-083C-4BD7-8FA7-31BC68FCE902}" type="pres">
      <dgm:prSet presAssocID="{507361B9-05DE-4A02-A8E5-C8841C8F2CF5}" presName="Name14" presStyleCnt="0"/>
      <dgm:spPr/>
    </dgm:pt>
    <dgm:pt modelId="{572C4FAE-C432-4261-892D-B9802C5821D0}" type="pres">
      <dgm:prSet presAssocID="{507361B9-05DE-4A02-A8E5-C8841C8F2CF5}" presName="level1Shape" presStyleLbl="node0" presStyleIdx="0" presStyleCnt="1">
        <dgm:presLayoutVars>
          <dgm:chPref val="3"/>
        </dgm:presLayoutVars>
      </dgm:prSet>
      <dgm:spPr/>
      <dgm:t>
        <a:bodyPr/>
        <a:lstStyle/>
        <a:p>
          <a:endParaRPr lang="en-US"/>
        </a:p>
      </dgm:t>
    </dgm:pt>
    <dgm:pt modelId="{69512EA0-311E-492E-BF86-65DAC1EF8DE9}" type="pres">
      <dgm:prSet presAssocID="{507361B9-05DE-4A02-A8E5-C8841C8F2CF5}" presName="hierChild2" presStyleCnt="0"/>
      <dgm:spPr/>
    </dgm:pt>
    <dgm:pt modelId="{9B3DDE7E-3B3E-4456-B66E-B9A1133BE3A8}" type="pres">
      <dgm:prSet presAssocID="{1DD7A729-A946-4C72-A5F5-3BD9B5A5C020}" presName="Name19" presStyleLbl="parChTrans1D2" presStyleIdx="0" presStyleCnt="2"/>
      <dgm:spPr/>
      <dgm:t>
        <a:bodyPr/>
        <a:lstStyle/>
        <a:p>
          <a:endParaRPr lang="en-US"/>
        </a:p>
      </dgm:t>
    </dgm:pt>
    <dgm:pt modelId="{6CE6AD3D-1539-4CBC-AA46-595E4A5FA730}" type="pres">
      <dgm:prSet presAssocID="{B1CD54EC-36AA-44C3-BC82-0893F2A481B8}" presName="Name21" presStyleCnt="0"/>
      <dgm:spPr/>
    </dgm:pt>
    <dgm:pt modelId="{D3F2CD8D-8750-4C30-8E6A-070B36AA06B8}" type="pres">
      <dgm:prSet presAssocID="{B1CD54EC-36AA-44C3-BC82-0893F2A481B8}" presName="level2Shape" presStyleLbl="node2" presStyleIdx="0" presStyleCnt="2"/>
      <dgm:spPr/>
      <dgm:t>
        <a:bodyPr/>
        <a:lstStyle/>
        <a:p>
          <a:endParaRPr lang="en-US"/>
        </a:p>
      </dgm:t>
    </dgm:pt>
    <dgm:pt modelId="{9515A517-62F9-40BB-8127-913294E67330}" type="pres">
      <dgm:prSet presAssocID="{B1CD54EC-36AA-44C3-BC82-0893F2A481B8}" presName="hierChild3" presStyleCnt="0"/>
      <dgm:spPr/>
    </dgm:pt>
    <dgm:pt modelId="{8C3A14B2-47F4-4C86-B5C3-B1CB23B28F65}" type="pres">
      <dgm:prSet presAssocID="{C435B731-F010-4F96-9C3D-7075D8E04118}" presName="Name19" presStyleLbl="parChTrans1D3" presStyleIdx="0" presStyleCnt="2"/>
      <dgm:spPr/>
      <dgm:t>
        <a:bodyPr/>
        <a:lstStyle/>
        <a:p>
          <a:endParaRPr lang="en-US"/>
        </a:p>
      </dgm:t>
    </dgm:pt>
    <dgm:pt modelId="{4643C8D3-6C6E-42CE-A294-CD68DB7A3083}" type="pres">
      <dgm:prSet presAssocID="{39D283B8-7821-4B57-BCF2-8EF9D399CED9}" presName="Name21" presStyleCnt="0"/>
      <dgm:spPr/>
    </dgm:pt>
    <dgm:pt modelId="{9AF514E8-9450-4373-B5B1-7FFBA11B7FFC}" type="pres">
      <dgm:prSet presAssocID="{39D283B8-7821-4B57-BCF2-8EF9D399CED9}" presName="level2Shape" presStyleLbl="node3" presStyleIdx="0" presStyleCnt="2"/>
      <dgm:spPr/>
      <dgm:t>
        <a:bodyPr/>
        <a:lstStyle/>
        <a:p>
          <a:endParaRPr lang="en-US"/>
        </a:p>
      </dgm:t>
    </dgm:pt>
    <dgm:pt modelId="{F5F9E2B7-A6CE-454B-BADD-09200DE8095D}" type="pres">
      <dgm:prSet presAssocID="{39D283B8-7821-4B57-BCF2-8EF9D399CED9}" presName="hierChild3" presStyleCnt="0"/>
      <dgm:spPr/>
    </dgm:pt>
    <dgm:pt modelId="{13B83456-3A80-4EBB-8BFF-1EB36D871254}" type="pres">
      <dgm:prSet presAssocID="{BED07693-2D89-42FC-A017-600BB26D6023}" presName="Name19" presStyleLbl="parChTrans1D3" presStyleIdx="1" presStyleCnt="2"/>
      <dgm:spPr/>
      <dgm:t>
        <a:bodyPr/>
        <a:lstStyle/>
        <a:p>
          <a:endParaRPr lang="en-US"/>
        </a:p>
      </dgm:t>
    </dgm:pt>
    <dgm:pt modelId="{B3B7568B-C781-4943-A12E-09B8E776850E}" type="pres">
      <dgm:prSet presAssocID="{D254BA84-30F4-429E-81B6-41B13A78666D}" presName="Name21" presStyleCnt="0"/>
      <dgm:spPr/>
    </dgm:pt>
    <dgm:pt modelId="{314E5319-F28C-404D-A40C-19590BA44719}" type="pres">
      <dgm:prSet presAssocID="{D254BA84-30F4-429E-81B6-41B13A78666D}" presName="level2Shape" presStyleLbl="node3" presStyleIdx="1" presStyleCnt="2"/>
      <dgm:spPr/>
      <dgm:t>
        <a:bodyPr/>
        <a:lstStyle/>
        <a:p>
          <a:endParaRPr lang="en-US"/>
        </a:p>
      </dgm:t>
    </dgm:pt>
    <dgm:pt modelId="{D0D19EAA-D54F-4930-99BA-DFBD0E8C47B5}" type="pres">
      <dgm:prSet presAssocID="{D254BA84-30F4-429E-81B6-41B13A78666D}" presName="hierChild3" presStyleCnt="0"/>
      <dgm:spPr/>
    </dgm:pt>
    <dgm:pt modelId="{F787B294-3DC0-4F5D-9277-DBB87FB5D0A8}" type="pres">
      <dgm:prSet presAssocID="{EEB8C60C-2104-4F36-9A3B-037EF0E50908}" presName="Name19" presStyleLbl="parChTrans1D2" presStyleIdx="1" presStyleCnt="2"/>
      <dgm:spPr/>
      <dgm:t>
        <a:bodyPr/>
        <a:lstStyle/>
        <a:p>
          <a:endParaRPr lang="en-US"/>
        </a:p>
      </dgm:t>
    </dgm:pt>
    <dgm:pt modelId="{C56F1044-94DA-4AF6-97FF-DAA19D4AB7CD}" type="pres">
      <dgm:prSet presAssocID="{4C239BEE-CAA0-4C4B-8A40-C98853DE47E0}" presName="Name21" presStyleCnt="0"/>
      <dgm:spPr/>
    </dgm:pt>
    <dgm:pt modelId="{1AF7C531-E5F0-47E5-AFC3-44CD5BA17984}" type="pres">
      <dgm:prSet presAssocID="{4C239BEE-CAA0-4C4B-8A40-C98853DE47E0}" presName="level2Shape" presStyleLbl="node2" presStyleIdx="1" presStyleCnt="2"/>
      <dgm:spPr/>
      <dgm:t>
        <a:bodyPr/>
        <a:lstStyle/>
        <a:p>
          <a:endParaRPr lang="en-US"/>
        </a:p>
      </dgm:t>
    </dgm:pt>
    <dgm:pt modelId="{FBC72442-DD28-4545-A325-2639D473866A}" type="pres">
      <dgm:prSet presAssocID="{4C239BEE-CAA0-4C4B-8A40-C98853DE47E0}" presName="hierChild3" presStyleCnt="0"/>
      <dgm:spPr/>
    </dgm:pt>
    <dgm:pt modelId="{750121F3-B808-4F83-B868-DA2279787819}" type="pres">
      <dgm:prSet presAssocID="{E2644837-01B1-46C9-9F6A-057E0F8B2D2F}" presName="bgShapesFlow" presStyleCnt="0"/>
      <dgm:spPr/>
    </dgm:pt>
    <dgm:pt modelId="{6A761F02-907D-4356-B917-4718AFD5F721}" type="pres">
      <dgm:prSet presAssocID="{C8821304-585E-4653-B58A-D9A8E9D4F6FB}" presName="rectComp" presStyleCnt="0"/>
      <dgm:spPr/>
    </dgm:pt>
    <dgm:pt modelId="{F681B392-985B-4CB6-9EBE-970206957C90}" type="pres">
      <dgm:prSet presAssocID="{C8821304-585E-4653-B58A-D9A8E9D4F6FB}" presName="bgRect" presStyleLbl="bgShp" presStyleIdx="0" presStyleCnt="3"/>
      <dgm:spPr/>
      <dgm:t>
        <a:bodyPr/>
        <a:lstStyle/>
        <a:p>
          <a:endParaRPr lang="en-US"/>
        </a:p>
      </dgm:t>
    </dgm:pt>
    <dgm:pt modelId="{A7DB371C-1CF5-490B-ACF2-024760BE3D35}" type="pres">
      <dgm:prSet presAssocID="{C8821304-585E-4653-B58A-D9A8E9D4F6FB}" presName="bgRectTx" presStyleLbl="bgShp" presStyleIdx="0" presStyleCnt="3">
        <dgm:presLayoutVars>
          <dgm:bulletEnabled val="1"/>
        </dgm:presLayoutVars>
      </dgm:prSet>
      <dgm:spPr/>
      <dgm:t>
        <a:bodyPr/>
        <a:lstStyle/>
        <a:p>
          <a:endParaRPr lang="en-US"/>
        </a:p>
      </dgm:t>
    </dgm:pt>
    <dgm:pt modelId="{905D9D2E-9DB9-41A9-A631-CC99E38336D0}" type="pres">
      <dgm:prSet presAssocID="{C8821304-585E-4653-B58A-D9A8E9D4F6FB}" presName="spComp" presStyleCnt="0"/>
      <dgm:spPr/>
    </dgm:pt>
    <dgm:pt modelId="{C9621206-FD48-40C2-B0BD-2F83F7BEBD35}" type="pres">
      <dgm:prSet presAssocID="{C8821304-585E-4653-B58A-D9A8E9D4F6FB}" presName="vSp" presStyleCnt="0"/>
      <dgm:spPr/>
    </dgm:pt>
    <dgm:pt modelId="{4B3702BD-774C-4006-BE65-379302770289}" type="pres">
      <dgm:prSet presAssocID="{3A6DF961-D0B0-4493-B453-19D1B83EF186}" presName="rectComp" presStyleCnt="0"/>
      <dgm:spPr/>
    </dgm:pt>
    <dgm:pt modelId="{E61B9AC5-1002-4F02-846B-5DD26C79729E}" type="pres">
      <dgm:prSet presAssocID="{3A6DF961-D0B0-4493-B453-19D1B83EF186}" presName="bgRect" presStyleLbl="bgShp" presStyleIdx="1" presStyleCnt="3"/>
      <dgm:spPr/>
      <dgm:t>
        <a:bodyPr/>
        <a:lstStyle/>
        <a:p>
          <a:endParaRPr lang="en-US"/>
        </a:p>
      </dgm:t>
    </dgm:pt>
    <dgm:pt modelId="{A5A1A5AD-E480-4383-96B3-080751D032F0}" type="pres">
      <dgm:prSet presAssocID="{3A6DF961-D0B0-4493-B453-19D1B83EF186}" presName="bgRectTx" presStyleLbl="bgShp" presStyleIdx="1" presStyleCnt="3">
        <dgm:presLayoutVars>
          <dgm:bulletEnabled val="1"/>
        </dgm:presLayoutVars>
      </dgm:prSet>
      <dgm:spPr/>
      <dgm:t>
        <a:bodyPr/>
        <a:lstStyle/>
        <a:p>
          <a:endParaRPr lang="en-US"/>
        </a:p>
      </dgm:t>
    </dgm:pt>
    <dgm:pt modelId="{2FC9AC01-A09F-4AA3-A22F-08695C302066}" type="pres">
      <dgm:prSet presAssocID="{3A6DF961-D0B0-4493-B453-19D1B83EF186}" presName="spComp" presStyleCnt="0"/>
      <dgm:spPr/>
    </dgm:pt>
    <dgm:pt modelId="{111C279D-2F22-44B2-8B72-89377DDE517F}" type="pres">
      <dgm:prSet presAssocID="{3A6DF961-D0B0-4493-B453-19D1B83EF186}" presName="vSp" presStyleCnt="0"/>
      <dgm:spPr/>
    </dgm:pt>
    <dgm:pt modelId="{1F4ACCDC-DD31-4937-9FD8-F6DF388547C2}" type="pres">
      <dgm:prSet presAssocID="{7FB4968B-353E-4972-9ECA-03799C905AD3}" presName="rectComp" presStyleCnt="0"/>
      <dgm:spPr/>
    </dgm:pt>
    <dgm:pt modelId="{82F0F106-EC8C-40EF-80CD-F24EE7ECEA71}" type="pres">
      <dgm:prSet presAssocID="{7FB4968B-353E-4972-9ECA-03799C905AD3}" presName="bgRect" presStyleLbl="bgShp" presStyleIdx="2" presStyleCnt="3"/>
      <dgm:spPr/>
      <dgm:t>
        <a:bodyPr/>
        <a:lstStyle/>
        <a:p>
          <a:endParaRPr lang="en-US"/>
        </a:p>
      </dgm:t>
    </dgm:pt>
    <dgm:pt modelId="{436C5CA3-AA91-4207-838E-2C0B3B93E56A}" type="pres">
      <dgm:prSet presAssocID="{7FB4968B-353E-4972-9ECA-03799C905AD3}" presName="bgRectTx" presStyleLbl="bgShp" presStyleIdx="2" presStyleCnt="3">
        <dgm:presLayoutVars>
          <dgm:bulletEnabled val="1"/>
        </dgm:presLayoutVars>
      </dgm:prSet>
      <dgm:spPr/>
      <dgm:t>
        <a:bodyPr/>
        <a:lstStyle/>
        <a:p>
          <a:endParaRPr lang="en-US"/>
        </a:p>
      </dgm:t>
    </dgm:pt>
  </dgm:ptLst>
  <dgm:cxnLst>
    <dgm:cxn modelId="{16F53D4D-B84E-4651-9530-0B7A7F7DAC65}" srcId="{507361B9-05DE-4A02-A8E5-C8841C8F2CF5}" destId="{B1CD54EC-36AA-44C3-BC82-0893F2A481B8}" srcOrd="0" destOrd="0" parTransId="{1DD7A729-A946-4C72-A5F5-3BD9B5A5C020}" sibTransId="{076CBB23-8A19-4E62-B843-41E1FAD5C8FE}"/>
    <dgm:cxn modelId="{2EF58D78-1314-4C43-906A-1DD57A35147A}" type="presOf" srcId="{C8821304-585E-4653-B58A-D9A8E9D4F6FB}" destId="{F681B392-985B-4CB6-9EBE-970206957C90}" srcOrd="0" destOrd="0" presId="urn:microsoft.com/office/officeart/2005/8/layout/hierarchy6"/>
    <dgm:cxn modelId="{F86E5F05-F5AA-4A57-B690-131E4F4F833A}" type="presOf" srcId="{D254BA84-30F4-429E-81B6-41B13A78666D}" destId="{314E5319-F28C-404D-A40C-19590BA44719}" srcOrd="0" destOrd="0" presId="urn:microsoft.com/office/officeart/2005/8/layout/hierarchy6"/>
    <dgm:cxn modelId="{100F429C-3293-49FD-9547-44B37818FBFF}" type="presOf" srcId="{7FB4968B-353E-4972-9ECA-03799C905AD3}" destId="{82F0F106-EC8C-40EF-80CD-F24EE7ECEA71}" srcOrd="0" destOrd="0" presId="urn:microsoft.com/office/officeart/2005/8/layout/hierarchy6"/>
    <dgm:cxn modelId="{DE58921A-DFC8-4972-8C7A-0B7F2ED83C4B}" type="presOf" srcId="{39D283B8-7821-4B57-BCF2-8EF9D399CED9}" destId="{9AF514E8-9450-4373-B5B1-7FFBA11B7FFC}" srcOrd="0" destOrd="0" presId="urn:microsoft.com/office/officeart/2005/8/layout/hierarchy6"/>
    <dgm:cxn modelId="{95840D95-11BC-4CC1-B4FF-78AB5DDF7554}" type="presOf" srcId="{E2644837-01B1-46C9-9F6A-057E0F8B2D2F}" destId="{D3EF7A3B-FE12-485D-B1EC-069D5E6A5A03}" srcOrd="0" destOrd="0" presId="urn:microsoft.com/office/officeart/2005/8/layout/hierarchy6"/>
    <dgm:cxn modelId="{0DF5CDEF-3134-42BD-A0C2-8D3E20E4C276}" srcId="{B1CD54EC-36AA-44C3-BC82-0893F2A481B8}" destId="{D254BA84-30F4-429E-81B6-41B13A78666D}" srcOrd="1" destOrd="0" parTransId="{BED07693-2D89-42FC-A017-600BB26D6023}" sibTransId="{F81416EB-3FB7-4FAF-9442-02594731B0F2}"/>
    <dgm:cxn modelId="{7708B1CF-4B02-4CEF-9D04-25DACF09B0DE}" type="presOf" srcId="{4C239BEE-CAA0-4C4B-8A40-C98853DE47E0}" destId="{1AF7C531-E5F0-47E5-AFC3-44CD5BA17984}" srcOrd="0" destOrd="0" presId="urn:microsoft.com/office/officeart/2005/8/layout/hierarchy6"/>
    <dgm:cxn modelId="{C6811CA6-FD73-469C-8B7E-5410F8C0AFDA}" srcId="{E2644837-01B1-46C9-9F6A-057E0F8B2D2F}" destId="{7FB4968B-353E-4972-9ECA-03799C905AD3}" srcOrd="3" destOrd="0" parTransId="{4475A91A-B34C-4F5C-BEDD-E438ABB99243}" sibTransId="{E40CBE87-194A-47F8-A9E3-872E81D2C00A}"/>
    <dgm:cxn modelId="{FC63227E-E924-46EB-BFCF-080DECBA52C5}" type="presOf" srcId="{EEB8C60C-2104-4F36-9A3B-037EF0E50908}" destId="{F787B294-3DC0-4F5D-9277-DBB87FB5D0A8}" srcOrd="0" destOrd="0" presId="urn:microsoft.com/office/officeart/2005/8/layout/hierarchy6"/>
    <dgm:cxn modelId="{308A88FE-11E7-4852-AD3F-3EF4D2B94CA0}" type="presOf" srcId="{7FB4968B-353E-4972-9ECA-03799C905AD3}" destId="{436C5CA3-AA91-4207-838E-2C0B3B93E56A}" srcOrd="1" destOrd="0" presId="urn:microsoft.com/office/officeart/2005/8/layout/hierarchy6"/>
    <dgm:cxn modelId="{A09919AB-2068-4AF7-8002-00AEAC225A27}" type="presOf" srcId="{3A6DF961-D0B0-4493-B453-19D1B83EF186}" destId="{A5A1A5AD-E480-4383-96B3-080751D032F0}" srcOrd="1" destOrd="0" presId="urn:microsoft.com/office/officeart/2005/8/layout/hierarchy6"/>
    <dgm:cxn modelId="{C8FD20E3-2DBE-4DE9-95D3-666F81AA749B}" srcId="{E2644837-01B1-46C9-9F6A-057E0F8B2D2F}" destId="{3A6DF961-D0B0-4493-B453-19D1B83EF186}" srcOrd="2" destOrd="0" parTransId="{1D63614B-8F36-4319-B6E3-636F8A005195}" sibTransId="{D40436C1-404B-40F1-BC22-EB9EFC1479E8}"/>
    <dgm:cxn modelId="{A016CBA2-5AD6-4A25-BD2C-C58557AF33B2}" type="presOf" srcId="{B1CD54EC-36AA-44C3-BC82-0893F2A481B8}" destId="{D3F2CD8D-8750-4C30-8E6A-070B36AA06B8}" srcOrd="0" destOrd="0" presId="urn:microsoft.com/office/officeart/2005/8/layout/hierarchy6"/>
    <dgm:cxn modelId="{748A157F-180F-4AB3-A55E-70E0028F7634}" srcId="{E2644837-01B1-46C9-9F6A-057E0F8B2D2F}" destId="{507361B9-05DE-4A02-A8E5-C8841C8F2CF5}" srcOrd="0" destOrd="0" parTransId="{4898E819-EFF8-495C-87E1-E1745104868B}" sibTransId="{F2640FC5-AA9B-4C07-8513-F3FAC4D9E589}"/>
    <dgm:cxn modelId="{5357FAE4-843E-429E-901B-BA62E1FA10CF}" type="presOf" srcId="{C435B731-F010-4F96-9C3D-7075D8E04118}" destId="{8C3A14B2-47F4-4C86-B5C3-B1CB23B28F65}" srcOrd="0" destOrd="0" presId="urn:microsoft.com/office/officeart/2005/8/layout/hierarchy6"/>
    <dgm:cxn modelId="{50F47DD8-8F4D-4D19-A1C5-89B98E39E209}" srcId="{507361B9-05DE-4A02-A8E5-C8841C8F2CF5}" destId="{4C239BEE-CAA0-4C4B-8A40-C98853DE47E0}" srcOrd="1" destOrd="0" parTransId="{EEB8C60C-2104-4F36-9A3B-037EF0E50908}" sibTransId="{DFEE1A22-B72B-4A5F-8DE6-3497CD2067C2}"/>
    <dgm:cxn modelId="{FF3C0F5E-303F-4FC2-8D28-AFE6FC30042F}" type="presOf" srcId="{BED07693-2D89-42FC-A017-600BB26D6023}" destId="{13B83456-3A80-4EBB-8BFF-1EB36D871254}" srcOrd="0" destOrd="0" presId="urn:microsoft.com/office/officeart/2005/8/layout/hierarchy6"/>
    <dgm:cxn modelId="{91716A29-C4BF-4474-9FE8-344C1FAC3E11}" type="presOf" srcId="{1DD7A729-A946-4C72-A5F5-3BD9B5A5C020}" destId="{9B3DDE7E-3B3E-4456-B66E-B9A1133BE3A8}" srcOrd="0" destOrd="0" presId="urn:microsoft.com/office/officeart/2005/8/layout/hierarchy6"/>
    <dgm:cxn modelId="{192D62D5-06D6-485D-843F-6158A3860F2B}" srcId="{E2644837-01B1-46C9-9F6A-057E0F8B2D2F}" destId="{C8821304-585E-4653-B58A-D9A8E9D4F6FB}" srcOrd="1" destOrd="0" parTransId="{69021694-2AB9-4207-9202-7B55DD5CBD4A}" sibTransId="{04EB8905-38E7-4D55-B71C-4035A224CD87}"/>
    <dgm:cxn modelId="{6CC1AC37-E318-4D06-BAFA-0D6782143DF7}" type="presOf" srcId="{507361B9-05DE-4A02-A8E5-C8841C8F2CF5}" destId="{572C4FAE-C432-4261-892D-B9802C5821D0}" srcOrd="0" destOrd="0" presId="urn:microsoft.com/office/officeart/2005/8/layout/hierarchy6"/>
    <dgm:cxn modelId="{6673C570-357E-4BA7-9EE6-397845B92E6B}" srcId="{B1CD54EC-36AA-44C3-BC82-0893F2A481B8}" destId="{39D283B8-7821-4B57-BCF2-8EF9D399CED9}" srcOrd="0" destOrd="0" parTransId="{C435B731-F010-4F96-9C3D-7075D8E04118}" sibTransId="{A16D34FB-B2A6-42E7-BEF4-2E2D4A2F6884}"/>
    <dgm:cxn modelId="{05ABBFE4-36D8-406D-99DC-FB0B6E1E5620}" type="presOf" srcId="{C8821304-585E-4653-B58A-D9A8E9D4F6FB}" destId="{A7DB371C-1CF5-490B-ACF2-024760BE3D35}" srcOrd="1" destOrd="0" presId="urn:microsoft.com/office/officeart/2005/8/layout/hierarchy6"/>
    <dgm:cxn modelId="{AA529FFC-ACD8-459C-9059-4AE7CF8A054F}" type="presOf" srcId="{3A6DF961-D0B0-4493-B453-19D1B83EF186}" destId="{E61B9AC5-1002-4F02-846B-5DD26C79729E}" srcOrd="0" destOrd="0" presId="urn:microsoft.com/office/officeart/2005/8/layout/hierarchy6"/>
    <dgm:cxn modelId="{07F0880F-6EF6-435A-BA50-B0192EB33BB4}" type="presParOf" srcId="{D3EF7A3B-FE12-485D-B1EC-069D5E6A5A03}" destId="{DA5C5680-F55F-4627-A245-E0E4CD228185}" srcOrd="0" destOrd="0" presId="urn:microsoft.com/office/officeart/2005/8/layout/hierarchy6"/>
    <dgm:cxn modelId="{0C0E6664-A505-4714-AD57-051277B8A14C}" type="presParOf" srcId="{DA5C5680-F55F-4627-A245-E0E4CD228185}" destId="{8756A805-3F7C-4B7E-BA63-8F078D8160B3}" srcOrd="0" destOrd="0" presId="urn:microsoft.com/office/officeart/2005/8/layout/hierarchy6"/>
    <dgm:cxn modelId="{6609947D-8ACE-4F2C-A2C7-1076DC576DFF}" type="presParOf" srcId="{DA5C5680-F55F-4627-A245-E0E4CD228185}" destId="{5CA5FE28-84E0-4813-8E9D-B69ED9B3B5D2}" srcOrd="1" destOrd="0" presId="urn:microsoft.com/office/officeart/2005/8/layout/hierarchy6"/>
    <dgm:cxn modelId="{0E39DED0-8FD6-4DF7-B0FB-8552CFB640ED}" type="presParOf" srcId="{5CA5FE28-84E0-4813-8E9D-B69ED9B3B5D2}" destId="{B5020038-083C-4BD7-8FA7-31BC68FCE902}" srcOrd="0" destOrd="0" presId="urn:microsoft.com/office/officeart/2005/8/layout/hierarchy6"/>
    <dgm:cxn modelId="{B71E5065-86E5-482D-BC63-2BCBA1D9EE64}" type="presParOf" srcId="{B5020038-083C-4BD7-8FA7-31BC68FCE902}" destId="{572C4FAE-C432-4261-892D-B9802C5821D0}" srcOrd="0" destOrd="0" presId="urn:microsoft.com/office/officeart/2005/8/layout/hierarchy6"/>
    <dgm:cxn modelId="{71864C28-6F11-415B-8675-727035B51CBB}" type="presParOf" srcId="{B5020038-083C-4BD7-8FA7-31BC68FCE902}" destId="{69512EA0-311E-492E-BF86-65DAC1EF8DE9}" srcOrd="1" destOrd="0" presId="urn:microsoft.com/office/officeart/2005/8/layout/hierarchy6"/>
    <dgm:cxn modelId="{FA13D1E7-897A-4229-8DF5-D6F7329EFF6A}" type="presParOf" srcId="{69512EA0-311E-492E-BF86-65DAC1EF8DE9}" destId="{9B3DDE7E-3B3E-4456-B66E-B9A1133BE3A8}" srcOrd="0" destOrd="0" presId="urn:microsoft.com/office/officeart/2005/8/layout/hierarchy6"/>
    <dgm:cxn modelId="{42C14161-C075-4CA5-B7F0-33FB1EE2EEF7}" type="presParOf" srcId="{69512EA0-311E-492E-BF86-65DAC1EF8DE9}" destId="{6CE6AD3D-1539-4CBC-AA46-595E4A5FA730}" srcOrd="1" destOrd="0" presId="urn:microsoft.com/office/officeart/2005/8/layout/hierarchy6"/>
    <dgm:cxn modelId="{3AA55B4C-0FDA-4EFF-92E9-5A3F8A3FCCB4}" type="presParOf" srcId="{6CE6AD3D-1539-4CBC-AA46-595E4A5FA730}" destId="{D3F2CD8D-8750-4C30-8E6A-070B36AA06B8}" srcOrd="0" destOrd="0" presId="urn:microsoft.com/office/officeart/2005/8/layout/hierarchy6"/>
    <dgm:cxn modelId="{10A06CED-C723-4C1A-A4EC-9AE39756A49C}" type="presParOf" srcId="{6CE6AD3D-1539-4CBC-AA46-595E4A5FA730}" destId="{9515A517-62F9-40BB-8127-913294E67330}" srcOrd="1" destOrd="0" presId="urn:microsoft.com/office/officeart/2005/8/layout/hierarchy6"/>
    <dgm:cxn modelId="{56818EC9-259E-446E-9B9B-A0C30504B654}" type="presParOf" srcId="{9515A517-62F9-40BB-8127-913294E67330}" destId="{8C3A14B2-47F4-4C86-B5C3-B1CB23B28F65}" srcOrd="0" destOrd="0" presId="urn:microsoft.com/office/officeart/2005/8/layout/hierarchy6"/>
    <dgm:cxn modelId="{A6CEB959-A099-4579-ACB9-E10D61CFA8C6}" type="presParOf" srcId="{9515A517-62F9-40BB-8127-913294E67330}" destId="{4643C8D3-6C6E-42CE-A294-CD68DB7A3083}" srcOrd="1" destOrd="0" presId="urn:microsoft.com/office/officeart/2005/8/layout/hierarchy6"/>
    <dgm:cxn modelId="{8FC0C51A-AF68-4094-823A-BAF49EF007AB}" type="presParOf" srcId="{4643C8D3-6C6E-42CE-A294-CD68DB7A3083}" destId="{9AF514E8-9450-4373-B5B1-7FFBA11B7FFC}" srcOrd="0" destOrd="0" presId="urn:microsoft.com/office/officeart/2005/8/layout/hierarchy6"/>
    <dgm:cxn modelId="{B7C527BE-D2BA-42C9-B058-3B1C0F308DDF}" type="presParOf" srcId="{4643C8D3-6C6E-42CE-A294-CD68DB7A3083}" destId="{F5F9E2B7-A6CE-454B-BADD-09200DE8095D}" srcOrd="1" destOrd="0" presId="urn:microsoft.com/office/officeart/2005/8/layout/hierarchy6"/>
    <dgm:cxn modelId="{CF587D2A-80B0-42A4-A68D-0B5100551D93}" type="presParOf" srcId="{9515A517-62F9-40BB-8127-913294E67330}" destId="{13B83456-3A80-4EBB-8BFF-1EB36D871254}" srcOrd="2" destOrd="0" presId="urn:microsoft.com/office/officeart/2005/8/layout/hierarchy6"/>
    <dgm:cxn modelId="{761C9380-4749-4C82-A14D-DE91F0861D16}" type="presParOf" srcId="{9515A517-62F9-40BB-8127-913294E67330}" destId="{B3B7568B-C781-4943-A12E-09B8E776850E}" srcOrd="3" destOrd="0" presId="urn:microsoft.com/office/officeart/2005/8/layout/hierarchy6"/>
    <dgm:cxn modelId="{63420730-D1C1-4E45-8665-47B4CC7CBD01}" type="presParOf" srcId="{B3B7568B-C781-4943-A12E-09B8E776850E}" destId="{314E5319-F28C-404D-A40C-19590BA44719}" srcOrd="0" destOrd="0" presId="urn:microsoft.com/office/officeart/2005/8/layout/hierarchy6"/>
    <dgm:cxn modelId="{F5691626-2687-4BEE-90FD-E56A1A66BDDB}" type="presParOf" srcId="{B3B7568B-C781-4943-A12E-09B8E776850E}" destId="{D0D19EAA-D54F-4930-99BA-DFBD0E8C47B5}" srcOrd="1" destOrd="0" presId="urn:microsoft.com/office/officeart/2005/8/layout/hierarchy6"/>
    <dgm:cxn modelId="{488AB65D-164A-42B7-8D3C-B4F3D681CF88}" type="presParOf" srcId="{69512EA0-311E-492E-BF86-65DAC1EF8DE9}" destId="{F787B294-3DC0-4F5D-9277-DBB87FB5D0A8}" srcOrd="2" destOrd="0" presId="urn:microsoft.com/office/officeart/2005/8/layout/hierarchy6"/>
    <dgm:cxn modelId="{0F1A291A-8D4C-4BB1-B820-86EA5650D811}" type="presParOf" srcId="{69512EA0-311E-492E-BF86-65DAC1EF8DE9}" destId="{C56F1044-94DA-4AF6-97FF-DAA19D4AB7CD}" srcOrd="3" destOrd="0" presId="urn:microsoft.com/office/officeart/2005/8/layout/hierarchy6"/>
    <dgm:cxn modelId="{D504E5F2-50BC-4EFA-83A1-D57602AF2667}" type="presParOf" srcId="{C56F1044-94DA-4AF6-97FF-DAA19D4AB7CD}" destId="{1AF7C531-E5F0-47E5-AFC3-44CD5BA17984}" srcOrd="0" destOrd="0" presId="urn:microsoft.com/office/officeart/2005/8/layout/hierarchy6"/>
    <dgm:cxn modelId="{E88E7186-1ABF-44F0-B947-CC45939A36A9}" type="presParOf" srcId="{C56F1044-94DA-4AF6-97FF-DAA19D4AB7CD}" destId="{FBC72442-DD28-4545-A325-2639D473866A}" srcOrd="1" destOrd="0" presId="urn:microsoft.com/office/officeart/2005/8/layout/hierarchy6"/>
    <dgm:cxn modelId="{3535439C-3647-48E6-B821-3D10181F0A1C}" type="presParOf" srcId="{D3EF7A3B-FE12-485D-B1EC-069D5E6A5A03}" destId="{750121F3-B808-4F83-B868-DA2279787819}" srcOrd="1" destOrd="0" presId="urn:microsoft.com/office/officeart/2005/8/layout/hierarchy6"/>
    <dgm:cxn modelId="{C0296D66-B967-4D0E-BA96-DAAD55B67304}" type="presParOf" srcId="{750121F3-B808-4F83-B868-DA2279787819}" destId="{6A761F02-907D-4356-B917-4718AFD5F721}" srcOrd="0" destOrd="0" presId="urn:microsoft.com/office/officeart/2005/8/layout/hierarchy6"/>
    <dgm:cxn modelId="{3A0E93DD-1F99-4EA0-9FD0-09AB37A48083}" type="presParOf" srcId="{6A761F02-907D-4356-B917-4718AFD5F721}" destId="{F681B392-985B-4CB6-9EBE-970206957C90}" srcOrd="0" destOrd="0" presId="urn:microsoft.com/office/officeart/2005/8/layout/hierarchy6"/>
    <dgm:cxn modelId="{469E0C1B-ABE2-43F7-9D19-7EC7C2867FC6}" type="presParOf" srcId="{6A761F02-907D-4356-B917-4718AFD5F721}" destId="{A7DB371C-1CF5-490B-ACF2-024760BE3D35}" srcOrd="1" destOrd="0" presId="urn:microsoft.com/office/officeart/2005/8/layout/hierarchy6"/>
    <dgm:cxn modelId="{D49E8C4C-8FDA-40D6-AE95-B9A6E5D5B047}" type="presParOf" srcId="{750121F3-B808-4F83-B868-DA2279787819}" destId="{905D9D2E-9DB9-41A9-A631-CC99E38336D0}" srcOrd="1" destOrd="0" presId="urn:microsoft.com/office/officeart/2005/8/layout/hierarchy6"/>
    <dgm:cxn modelId="{0D8A3685-00AA-4067-90B6-4AAC51B7C54F}" type="presParOf" srcId="{905D9D2E-9DB9-41A9-A631-CC99E38336D0}" destId="{C9621206-FD48-40C2-B0BD-2F83F7BEBD35}" srcOrd="0" destOrd="0" presId="urn:microsoft.com/office/officeart/2005/8/layout/hierarchy6"/>
    <dgm:cxn modelId="{254211DE-E5C5-4343-A71D-07E258BB62AA}" type="presParOf" srcId="{750121F3-B808-4F83-B868-DA2279787819}" destId="{4B3702BD-774C-4006-BE65-379302770289}" srcOrd="2" destOrd="0" presId="urn:microsoft.com/office/officeart/2005/8/layout/hierarchy6"/>
    <dgm:cxn modelId="{2EEF906A-A35E-4E8E-918F-30E157E7197B}" type="presParOf" srcId="{4B3702BD-774C-4006-BE65-379302770289}" destId="{E61B9AC5-1002-4F02-846B-5DD26C79729E}" srcOrd="0" destOrd="0" presId="urn:microsoft.com/office/officeart/2005/8/layout/hierarchy6"/>
    <dgm:cxn modelId="{4E41F288-97FD-42C1-B47C-96D88729B919}" type="presParOf" srcId="{4B3702BD-774C-4006-BE65-379302770289}" destId="{A5A1A5AD-E480-4383-96B3-080751D032F0}" srcOrd="1" destOrd="0" presId="urn:microsoft.com/office/officeart/2005/8/layout/hierarchy6"/>
    <dgm:cxn modelId="{6A245740-9543-4D1A-AAFF-ADA38F7F0561}" type="presParOf" srcId="{750121F3-B808-4F83-B868-DA2279787819}" destId="{2FC9AC01-A09F-4AA3-A22F-08695C302066}" srcOrd="3" destOrd="0" presId="urn:microsoft.com/office/officeart/2005/8/layout/hierarchy6"/>
    <dgm:cxn modelId="{28CB8120-40DA-45C9-9FC3-9E8942F288FE}" type="presParOf" srcId="{2FC9AC01-A09F-4AA3-A22F-08695C302066}" destId="{111C279D-2F22-44B2-8B72-89377DDE517F}" srcOrd="0" destOrd="0" presId="urn:microsoft.com/office/officeart/2005/8/layout/hierarchy6"/>
    <dgm:cxn modelId="{B137C7D7-5CAC-41E6-8F75-ACBDAB8D7655}" type="presParOf" srcId="{750121F3-B808-4F83-B868-DA2279787819}" destId="{1F4ACCDC-DD31-4937-9FD8-F6DF388547C2}" srcOrd="4" destOrd="0" presId="urn:microsoft.com/office/officeart/2005/8/layout/hierarchy6"/>
    <dgm:cxn modelId="{139ADD9A-F546-4EA7-A509-66D854567076}" type="presParOf" srcId="{1F4ACCDC-DD31-4937-9FD8-F6DF388547C2}" destId="{82F0F106-EC8C-40EF-80CD-F24EE7ECEA71}" srcOrd="0" destOrd="0" presId="urn:microsoft.com/office/officeart/2005/8/layout/hierarchy6"/>
    <dgm:cxn modelId="{B2CB9ADA-2152-4ED7-BD9F-571FFF09F7A2}" type="presParOf" srcId="{1F4ACCDC-DD31-4937-9FD8-F6DF388547C2}" destId="{436C5CA3-AA91-4207-838E-2C0B3B93E56A}" srcOrd="1" destOrd="0" presId="urn:microsoft.com/office/officeart/2005/8/layout/hierarchy6"/>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647"/>
          </a:xfrm>
          <a:prstGeom prst="rect">
            <a:avLst/>
          </a:prstGeom>
        </p:spPr>
        <p:txBody>
          <a:bodyPr vert="horz" lIns="96917" tIns="48459" rIns="96917" bIns="48459"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647"/>
          </a:xfrm>
          <a:prstGeom prst="rect">
            <a:avLst/>
          </a:prstGeom>
        </p:spPr>
        <p:txBody>
          <a:bodyPr vert="horz" lIns="96917" tIns="48459" rIns="96917" bIns="48459" rtlCol="0"/>
          <a:lstStyle>
            <a:lvl1pPr algn="r">
              <a:defRPr sz="1300"/>
            </a:lvl1pPr>
          </a:lstStyle>
          <a:p>
            <a:fld id="{838D93B0-1D5D-4A68-BE6F-053ED30A983E}" type="datetimeFigureOut">
              <a:rPr lang="en-US" smtClean="0"/>
              <a:t>9/6/2008</a:t>
            </a:fld>
            <a:endParaRPr lang="en-US"/>
          </a:p>
        </p:txBody>
      </p:sp>
      <p:sp>
        <p:nvSpPr>
          <p:cNvPr id="4" name="Footer Placeholder 3"/>
          <p:cNvSpPr>
            <a:spLocks noGrp="1"/>
          </p:cNvSpPr>
          <p:nvPr>
            <p:ph type="ftr" sz="quarter" idx="2"/>
          </p:nvPr>
        </p:nvSpPr>
        <p:spPr>
          <a:xfrm>
            <a:off x="0" y="9118879"/>
            <a:ext cx="3169920" cy="480646"/>
          </a:xfrm>
          <a:prstGeom prst="rect">
            <a:avLst/>
          </a:prstGeom>
        </p:spPr>
        <p:txBody>
          <a:bodyPr vert="horz" lIns="96917" tIns="48459" rIns="96917" bIns="48459"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8879"/>
            <a:ext cx="3169920" cy="480646"/>
          </a:xfrm>
          <a:prstGeom prst="rect">
            <a:avLst/>
          </a:prstGeom>
        </p:spPr>
        <p:txBody>
          <a:bodyPr vert="horz" lIns="96917" tIns="48459" rIns="96917" bIns="48459" rtlCol="0" anchor="b"/>
          <a:lstStyle>
            <a:lvl1pPr algn="r">
              <a:defRPr sz="1300"/>
            </a:lvl1pPr>
          </a:lstStyle>
          <a:p>
            <a:fld id="{5D8EBEE5-A533-4195-A58A-D72644F1C79D}"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647"/>
          </a:xfrm>
          <a:prstGeom prst="rect">
            <a:avLst/>
          </a:prstGeom>
          <a:noFill/>
          <a:ln w="9525">
            <a:noFill/>
            <a:miter lim="800000"/>
            <a:headEnd/>
            <a:tailEnd/>
          </a:ln>
          <a:effectLst/>
        </p:spPr>
        <p:txBody>
          <a:bodyPr vert="horz" wrap="square" lIns="96917" tIns="48459" rIns="96917" bIns="48459" numCol="1" anchor="t" anchorCtr="0" compatLnSpc="1">
            <a:prstTxWarp prst="textNoShape">
              <a:avLst/>
            </a:prstTxWarp>
          </a:bodyPr>
          <a:lstStyle>
            <a:lvl1pPr>
              <a:defRPr sz="130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4143587" y="0"/>
            <a:ext cx="3169920" cy="480647"/>
          </a:xfrm>
          <a:prstGeom prst="rect">
            <a:avLst/>
          </a:prstGeom>
          <a:noFill/>
          <a:ln w="9525">
            <a:noFill/>
            <a:miter lim="800000"/>
            <a:headEnd/>
            <a:tailEnd/>
          </a:ln>
          <a:effectLst/>
        </p:spPr>
        <p:txBody>
          <a:bodyPr vert="horz" wrap="square" lIns="96917" tIns="48459" rIns="96917" bIns="48459" numCol="1" anchor="t" anchorCtr="0" compatLnSpc="1">
            <a:prstTxWarp prst="textNoShape">
              <a:avLst/>
            </a:prstTxWarp>
          </a:bodyPr>
          <a:lstStyle>
            <a:lvl1pPr algn="r">
              <a:defRPr sz="1300">
                <a:solidFill>
                  <a:schemeClr val="tx1"/>
                </a:solidFill>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520" y="4560277"/>
            <a:ext cx="5852160" cy="4320791"/>
          </a:xfrm>
          <a:prstGeom prst="rect">
            <a:avLst/>
          </a:prstGeom>
          <a:noFill/>
          <a:ln w="9525">
            <a:noFill/>
            <a:miter lim="800000"/>
            <a:headEnd/>
            <a:tailEnd/>
          </a:ln>
          <a:effectLst/>
        </p:spPr>
        <p:txBody>
          <a:bodyPr vert="horz" wrap="square" lIns="96917" tIns="48459" rIns="96917" bIns="484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18879"/>
            <a:ext cx="3169920" cy="480646"/>
          </a:xfrm>
          <a:prstGeom prst="rect">
            <a:avLst/>
          </a:prstGeom>
          <a:noFill/>
          <a:ln w="9525">
            <a:noFill/>
            <a:miter lim="800000"/>
            <a:headEnd/>
            <a:tailEnd/>
          </a:ln>
          <a:effectLst/>
        </p:spPr>
        <p:txBody>
          <a:bodyPr vert="horz" wrap="square" lIns="96917" tIns="48459" rIns="96917" bIns="48459" numCol="1" anchor="b" anchorCtr="0" compatLnSpc="1">
            <a:prstTxWarp prst="textNoShape">
              <a:avLst/>
            </a:prstTxWarp>
          </a:bodyPr>
          <a:lstStyle>
            <a:lvl1pPr>
              <a:defRPr sz="130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4143587" y="9118879"/>
            <a:ext cx="3169920" cy="480646"/>
          </a:xfrm>
          <a:prstGeom prst="rect">
            <a:avLst/>
          </a:prstGeom>
          <a:noFill/>
          <a:ln w="9525">
            <a:noFill/>
            <a:miter lim="800000"/>
            <a:headEnd/>
            <a:tailEnd/>
          </a:ln>
          <a:effectLst/>
        </p:spPr>
        <p:txBody>
          <a:bodyPr vert="horz" wrap="square" lIns="96917" tIns="48459" rIns="96917" bIns="48459" numCol="1" anchor="b" anchorCtr="0" compatLnSpc="1">
            <a:prstTxWarp prst="textNoShape">
              <a:avLst/>
            </a:prstTxWarp>
          </a:bodyPr>
          <a:lstStyle>
            <a:lvl1pPr algn="r">
              <a:defRPr sz="1300">
                <a:solidFill>
                  <a:schemeClr val="tx1"/>
                </a:solidFill>
              </a:defRPr>
            </a:lvl1pPr>
          </a:lstStyle>
          <a:p>
            <a:pPr>
              <a:defRPr/>
            </a:pPr>
            <a:fld id="{66142052-1A80-40DD-8209-743CF1393DA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196</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221</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232</a:t>
            </a:fld>
            <a:endParaRPr lang="en-US" dirty="0"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293</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321</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341</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358</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385</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406</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a:t>
            </a:fld>
            <a:endParaRPr lang="en-US" dirty="0"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21</a:t>
            </a:fld>
            <a:endParaRPr lang="en-US" dirty="0"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45</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69</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125</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137</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149</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182</a:t>
            </a:fld>
            <a:endParaRPr lang="en-US" smtClean="0"/>
          </a:p>
        </p:txBody>
      </p:sp>
      <p:sp>
        <p:nvSpPr>
          <p:cNvPr id="6147" name="Rectangle 2"/>
          <p:cNvSpPr>
            <a:spLocks noGrp="1" noRot="1" noChangeAspect="1" noChangeArrowheads="1" noTextEdit="1"/>
          </p:cNvSpPr>
          <p:nvPr>
            <p:ph type="sldImg"/>
          </p:nvPr>
        </p:nvSpPr>
        <p:spPr>
          <a:xfrm>
            <a:off x="1258888" y="720725"/>
            <a:ext cx="4802187" cy="3600450"/>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066800"/>
            <a:ext cx="22098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066800"/>
            <a:ext cx="64770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dirty="0" smtClean="0"/>
            </a:lvl1pPr>
          </a:lstStyle>
          <a:p>
            <a:pPr>
              <a:defRPr/>
            </a:pPr>
            <a:r>
              <a:rPr lang="en-US"/>
              <a:t>©2008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166289-0C63-4736-96ED-7F41257A2AF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43C066-9B56-44E8-84BF-00481EBF8A2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B449C7-01C7-42FC-96DF-42CB583F3D5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©2007 TTW</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0A5078-E43A-4D2D-A02E-390540A1180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©2007 TTW</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4E7857-9AD0-4445-B189-51805CD3D79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©2007 TTW</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78FDB3-50A9-4FB6-8B9F-9388D6FCB33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©2007 TTW</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ED834B-267F-40AA-A676-029110985CC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©2007 TTW</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5F6C69-49C0-46A8-99AA-F52DAC31B9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©2007 TTW</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4476C9-160B-4DFE-A432-DBB0D3FD30F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317A3D-10FD-4F33-A9EE-A8624542590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52E07-4039-43A1-B3CD-CD154F76BF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050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33800" y="19050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905000"/>
            <a:ext cx="7010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to Click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defRPr>
            </a:lvl1pPr>
          </a:lstStyle>
          <a:p>
            <a:pPr>
              <a:defRPr/>
            </a:pPr>
            <a:r>
              <a:rPr lang="en-US"/>
              <a:t>©2007 TTW</a:t>
            </a:r>
          </a:p>
        </p:txBody>
      </p:sp>
      <p:sp>
        <p:nvSpPr>
          <p:cNvPr id="1038" name="Rectangle 14"/>
          <p:cNvSpPr>
            <a:spLocks noChangeArrowheads="1"/>
          </p:cNvSpPr>
          <p:nvPr/>
        </p:nvSpPr>
        <p:spPr bwMode="auto">
          <a:xfrm>
            <a:off x="0" y="0"/>
            <a:ext cx="9144000" cy="971550"/>
          </a:xfrm>
          <a:prstGeom prst="rect">
            <a:avLst/>
          </a:prstGeom>
          <a:solidFill>
            <a:srgbClr val="6699CC"/>
          </a:solidFill>
          <a:ln w="9525" algn="in">
            <a:solidFill>
              <a:srgbClr val="000000"/>
            </a:solidFill>
            <a:miter lim="800000"/>
            <a:headEnd/>
            <a:tailEnd/>
          </a:ln>
          <a:effectLst/>
        </p:spPr>
        <p:txBody>
          <a:bodyPr lIns="36576" tIns="36576" rIns="36576" bIns="36576"/>
          <a:lstStyle/>
          <a:p>
            <a:pPr>
              <a:defRPr/>
            </a:pPr>
            <a:endParaRPr lang="en-US" dirty="0"/>
          </a:p>
        </p:txBody>
      </p:sp>
      <p:sp>
        <p:nvSpPr>
          <p:cNvPr id="1029" name="Rectangle 15"/>
          <p:cNvSpPr>
            <a:spLocks noGrp="1" noChangeArrowheads="1"/>
          </p:cNvSpPr>
          <p:nvPr>
            <p:ph type="title"/>
          </p:nvPr>
        </p:nvSpPr>
        <p:spPr bwMode="auto">
          <a:xfrm>
            <a:off x="152400" y="1066800"/>
            <a:ext cx="8839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3" name="Rectangle 19"/>
          <p:cNvSpPr>
            <a:spLocks noChangeArrowheads="1"/>
          </p:cNvSpPr>
          <p:nvPr/>
        </p:nvSpPr>
        <p:spPr bwMode="auto">
          <a:xfrm>
            <a:off x="7118350" y="6491288"/>
            <a:ext cx="2025650" cy="366712"/>
          </a:xfrm>
          <a:prstGeom prst="rect">
            <a:avLst/>
          </a:prstGeom>
          <a:noFill/>
          <a:ln w="9525">
            <a:noFill/>
            <a:miter lim="800000"/>
            <a:headEnd/>
            <a:tailEnd/>
          </a:ln>
          <a:effectLst/>
        </p:spPr>
        <p:txBody>
          <a:bodyPr wrap="none">
            <a:spAutoFit/>
          </a:bodyPr>
          <a:lstStyle/>
          <a:p>
            <a:pPr>
              <a:defRPr/>
            </a:pPr>
            <a:r>
              <a:rPr lang="en-US" sz="1800" dirty="0"/>
              <a:t>www.winman.com</a:t>
            </a:r>
          </a:p>
        </p:txBody>
      </p:sp>
      <p:pic>
        <p:nvPicPr>
          <p:cNvPr id="1031" name="Picture 9" descr="WinMan-Logo-3.gif"/>
          <p:cNvPicPr>
            <a:picLocks noChangeAspect="1"/>
          </p:cNvPicPr>
          <p:nvPr/>
        </p:nvPicPr>
        <p:blipFill>
          <a:blip r:embed="rId13"/>
          <a:srcRect/>
          <a:stretch>
            <a:fillRect/>
          </a:stretch>
        </p:blipFill>
        <p:spPr bwMode="auto">
          <a:xfrm>
            <a:off x="6781800" y="228600"/>
            <a:ext cx="2057400" cy="647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p:txStyles>
    <p:titleStyle>
      <a:lvl1pPr algn="l" rtl="0" eaLnBrk="1" fontAlgn="base" hangingPunct="1">
        <a:spcBef>
          <a:spcPct val="0"/>
        </a:spcBef>
        <a:spcAft>
          <a:spcPct val="0"/>
        </a:spcAft>
        <a:defRPr sz="3600">
          <a:solidFill>
            <a:srgbClr val="6699CC"/>
          </a:solidFill>
          <a:latin typeface="+mj-lt"/>
          <a:ea typeface="+mj-ea"/>
          <a:cs typeface="+mj-cs"/>
        </a:defRPr>
      </a:lvl1pPr>
      <a:lvl2pPr algn="l" rtl="0" eaLnBrk="1" fontAlgn="base" hangingPunct="1">
        <a:spcBef>
          <a:spcPct val="0"/>
        </a:spcBef>
        <a:spcAft>
          <a:spcPct val="0"/>
        </a:spcAft>
        <a:defRPr sz="3600">
          <a:solidFill>
            <a:srgbClr val="6699CC"/>
          </a:solidFill>
          <a:latin typeface="Arial" charset="0"/>
          <a:cs typeface="Arial" charset="0"/>
        </a:defRPr>
      </a:lvl2pPr>
      <a:lvl3pPr algn="l" rtl="0" eaLnBrk="1" fontAlgn="base" hangingPunct="1">
        <a:spcBef>
          <a:spcPct val="0"/>
        </a:spcBef>
        <a:spcAft>
          <a:spcPct val="0"/>
        </a:spcAft>
        <a:defRPr sz="3600">
          <a:solidFill>
            <a:srgbClr val="6699CC"/>
          </a:solidFill>
          <a:latin typeface="Arial" charset="0"/>
          <a:cs typeface="Arial" charset="0"/>
        </a:defRPr>
      </a:lvl3pPr>
      <a:lvl4pPr algn="l" rtl="0" eaLnBrk="1" fontAlgn="base" hangingPunct="1">
        <a:spcBef>
          <a:spcPct val="0"/>
        </a:spcBef>
        <a:spcAft>
          <a:spcPct val="0"/>
        </a:spcAft>
        <a:defRPr sz="3600">
          <a:solidFill>
            <a:srgbClr val="6699CC"/>
          </a:solidFill>
          <a:latin typeface="Arial" charset="0"/>
          <a:cs typeface="Arial" charset="0"/>
        </a:defRPr>
      </a:lvl4pPr>
      <a:lvl5pPr algn="l" rtl="0" eaLnBrk="1" fontAlgn="base" hangingPunct="1">
        <a:spcBef>
          <a:spcPct val="0"/>
        </a:spcBef>
        <a:spcAft>
          <a:spcPct val="0"/>
        </a:spcAft>
        <a:defRPr sz="3600">
          <a:solidFill>
            <a:srgbClr val="6699CC"/>
          </a:solidFill>
          <a:latin typeface="Arial" charset="0"/>
          <a:cs typeface="Arial" charset="0"/>
        </a:defRPr>
      </a:lvl5pPr>
      <a:lvl6pPr marL="457200" algn="l" rtl="0" eaLnBrk="1" fontAlgn="base" hangingPunct="1">
        <a:spcBef>
          <a:spcPct val="0"/>
        </a:spcBef>
        <a:spcAft>
          <a:spcPct val="0"/>
        </a:spcAft>
        <a:defRPr sz="3600">
          <a:solidFill>
            <a:srgbClr val="6699CC"/>
          </a:solidFill>
          <a:latin typeface="Arial" charset="0"/>
          <a:cs typeface="Arial" charset="0"/>
        </a:defRPr>
      </a:lvl6pPr>
      <a:lvl7pPr marL="914400" algn="l" rtl="0" eaLnBrk="1" fontAlgn="base" hangingPunct="1">
        <a:spcBef>
          <a:spcPct val="0"/>
        </a:spcBef>
        <a:spcAft>
          <a:spcPct val="0"/>
        </a:spcAft>
        <a:defRPr sz="3600">
          <a:solidFill>
            <a:srgbClr val="6699CC"/>
          </a:solidFill>
          <a:latin typeface="Arial" charset="0"/>
          <a:cs typeface="Arial" charset="0"/>
        </a:defRPr>
      </a:lvl7pPr>
      <a:lvl8pPr marL="1371600" algn="l" rtl="0" eaLnBrk="1" fontAlgn="base" hangingPunct="1">
        <a:spcBef>
          <a:spcPct val="0"/>
        </a:spcBef>
        <a:spcAft>
          <a:spcPct val="0"/>
        </a:spcAft>
        <a:defRPr sz="3600">
          <a:solidFill>
            <a:srgbClr val="6699CC"/>
          </a:solidFill>
          <a:latin typeface="Arial" charset="0"/>
          <a:cs typeface="Arial" charset="0"/>
        </a:defRPr>
      </a:lvl8pPr>
      <a:lvl9pPr marL="1828800" algn="l" rtl="0" eaLnBrk="1" fontAlgn="base" hangingPunct="1">
        <a:spcBef>
          <a:spcPct val="0"/>
        </a:spcBef>
        <a:spcAft>
          <a:spcPct val="0"/>
        </a:spcAft>
        <a:defRPr sz="3600">
          <a:solidFill>
            <a:srgbClr val="6699CC"/>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4D4D4D"/>
          </a:solidFill>
          <a:latin typeface="+mn-lt"/>
          <a:ea typeface="+mn-ea"/>
          <a:cs typeface="+mn-cs"/>
        </a:defRPr>
      </a:lvl1pPr>
      <a:lvl2pPr marL="742950" indent="-285750" algn="l" rtl="0" eaLnBrk="1" fontAlgn="base" hangingPunct="1">
        <a:spcBef>
          <a:spcPct val="20000"/>
        </a:spcBef>
        <a:spcAft>
          <a:spcPct val="0"/>
        </a:spcAft>
        <a:buChar char="–"/>
        <a:defRPr sz="2800">
          <a:solidFill>
            <a:srgbClr val="4D4D4D"/>
          </a:solidFill>
          <a:latin typeface="+mn-lt"/>
          <a:cs typeface="+mn-cs"/>
        </a:defRPr>
      </a:lvl2pPr>
      <a:lvl3pPr marL="1143000" indent="-228600" algn="l" rtl="0" eaLnBrk="1" fontAlgn="base" hangingPunct="1">
        <a:spcBef>
          <a:spcPct val="20000"/>
        </a:spcBef>
        <a:spcAft>
          <a:spcPct val="0"/>
        </a:spcAft>
        <a:buChar char="•"/>
        <a:defRPr sz="2400">
          <a:solidFill>
            <a:srgbClr val="4D4D4D"/>
          </a:solidFill>
          <a:latin typeface="+mn-lt"/>
          <a:cs typeface="+mn-cs"/>
        </a:defRPr>
      </a:lvl3pPr>
      <a:lvl4pPr marL="1600200" indent="-228600" algn="l" rtl="0" eaLnBrk="1" fontAlgn="base" hangingPunct="1">
        <a:spcBef>
          <a:spcPct val="20000"/>
        </a:spcBef>
        <a:spcAft>
          <a:spcPct val="0"/>
        </a:spcAft>
        <a:buChar char="–"/>
        <a:defRPr sz="2000">
          <a:solidFill>
            <a:srgbClr val="4D4D4D"/>
          </a:solidFill>
          <a:latin typeface="+mn-lt"/>
          <a:cs typeface="+mn-cs"/>
        </a:defRPr>
      </a:lvl4pPr>
      <a:lvl5pPr marL="2057400" indent="-228600" algn="l" rtl="0" eaLnBrk="1" fontAlgn="base" hangingPunct="1">
        <a:spcBef>
          <a:spcPct val="20000"/>
        </a:spcBef>
        <a:spcAft>
          <a:spcPct val="0"/>
        </a:spcAft>
        <a:buChar char="»"/>
        <a:defRPr sz="2000">
          <a:solidFill>
            <a:srgbClr val="4D4D4D"/>
          </a:solidFill>
          <a:latin typeface="+mn-lt"/>
          <a:cs typeface="+mn-cs"/>
        </a:defRPr>
      </a:lvl5pPr>
      <a:lvl6pPr marL="2514600" indent="-228600" algn="l" rtl="0" eaLnBrk="1" fontAlgn="base" hangingPunct="1">
        <a:spcBef>
          <a:spcPct val="20000"/>
        </a:spcBef>
        <a:spcAft>
          <a:spcPct val="0"/>
        </a:spcAft>
        <a:buChar char="»"/>
        <a:defRPr sz="2000">
          <a:solidFill>
            <a:srgbClr val="4D4D4D"/>
          </a:solidFill>
          <a:latin typeface="+mn-lt"/>
          <a:cs typeface="+mn-cs"/>
        </a:defRPr>
      </a:lvl6pPr>
      <a:lvl7pPr marL="2971800" indent="-228600" algn="l" rtl="0" eaLnBrk="1" fontAlgn="base" hangingPunct="1">
        <a:spcBef>
          <a:spcPct val="20000"/>
        </a:spcBef>
        <a:spcAft>
          <a:spcPct val="0"/>
        </a:spcAft>
        <a:buChar char="»"/>
        <a:defRPr sz="2000">
          <a:solidFill>
            <a:srgbClr val="4D4D4D"/>
          </a:solidFill>
          <a:latin typeface="+mn-lt"/>
          <a:cs typeface="+mn-cs"/>
        </a:defRPr>
      </a:lvl7pPr>
      <a:lvl8pPr marL="3429000" indent="-228600" algn="l" rtl="0" eaLnBrk="1" fontAlgn="base" hangingPunct="1">
        <a:spcBef>
          <a:spcPct val="20000"/>
        </a:spcBef>
        <a:spcAft>
          <a:spcPct val="0"/>
        </a:spcAft>
        <a:buChar char="»"/>
        <a:defRPr sz="2000">
          <a:solidFill>
            <a:srgbClr val="4D4D4D"/>
          </a:solidFill>
          <a:latin typeface="+mn-lt"/>
          <a:cs typeface="+mn-cs"/>
        </a:defRPr>
      </a:lvl8pPr>
      <a:lvl9pPr marL="3886200" indent="-228600" algn="l" rtl="0" eaLnBrk="1" fontAlgn="base" hangingPunct="1">
        <a:spcBef>
          <a:spcPct val="20000"/>
        </a:spcBef>
        <a:spcAft>
          <a:spcPct val="0"/>
        </a:spcAft>
        <a:buChar char="»"/>
        <a:defRPr sz="20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©2007 TTW</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74ACB6-52FB-4315-9BFF-7E3AEEB98D26}" type="slidenum">
              <a:rPr lang="en-US"/>
              <a:pPr>
                <a:defRPr/>
              </a:pPr>
              <a:t>‹#›</a:t>
            </a:fld>
            <a:endParaRPr lang="en-US"/>
          </a:p>
        </p:txBody>
      </p:sp>
      <p:sp>
        <p:nvSpPr>
          <p:cNvPr id="7" name="Rectangle 14"/>
          <p:cNvSpPr>
            <a:spLocks noChangeArrowheads="1"/>
          </p:cNvSpPr>
          <p:nvPr/>
        </p:nvSpPr>
        <p:spPr bwMode="auto">
          <a:xfrm>
            <a:off x="0" y="0"/>
            <a:ext cx="9144000" cy="971550"/>
          </a:xfrm>
          <a:prstGeom prst="rect">
            <a:avLst/>
          </a:prstGeom>
          <a:solidFill>
            <a:srgbClr val="6699CC"/>
          </a:solidFill>
          <a:ln w="9525" algn="in">
            <a:solidFill>
              <a:srgbClr val="000000"/>
            </a:solidFill>
            <a:miter lim="800000"/>
            <a:headEnd/>
            <a:tailEnd/>
          </a:ln>
          <a:effectLst/>
        </p:spPr>
        <p:txBody>
          <a:bodyPr lIns="36576" tIns="36576" rIns="36576" bIns="36576"/>
          <a:lstStyle/>
          <a:p>
            <a:pPr>
              <a:defRPr/>
            </a:pPr>
            <a:endParaRPr lang="en-US" dirty="0"/>
          </a:p>
        </p:txBody>
      </p:sp>
      <p:sp>
        <p:nvSpPr>
          <p:cNvPr id="8" name="Rectangle 19"/>
          <p:cNvSpPr>
            <a:spLocks noChangeArrowheads="1"/>
          </p:cNvSpPr>
          <p:nvPr/>
        </p:nvSpPr>
        <p:spPr bwMode="auto">
          <a:xfrm>
            <a:off x="7118350" y="6491288"/>
            <a:ext cx="2025650" cy="366712"/>
          </a:xfrm>
          <a:prstGeom prst="rect">
            <a:avLst/>
          </a:prstGeom>
          <a:noFill/>
          <a:ln w="9525">
            <a:noFill/>
            <a:miter lim="800000"/>
            <a:headEnd/>
            <a:tailEnd/>
          </a:ln>
          <a:effectLst/>
        </p:spPr>
        <p:txBody>
          <a:bodyPr wrap="none">
            <a:spAutoFit/>
          </a:bodyPr>
          <a:lstStyle/>
          <a:p>
            <a:pPr>
              <a:defRPr/>
            </a:pPr>
            <a:r>
              <a:rPr lang="en-US" sz="1800" dirty="0"/>
              <a:t>www.winman.com</a:t>
            </a:r>
          </a:p>
        </p:txBody>
      </p:sp>
      <p:pic>
        <p:nvPicPr>
          <p:cNvPr id="2057" name="Picture 9" descr="WinMan-Logo-3.gif"/>
          <p:cNvPicPr>
            <a:picLocks noChangeAspect="1"/>
          </p:cNvPicPr>
          <p:nvPr/>
        </p:nvPicPr>
        <p:blipFill>
          <a:blip r:embed="rId13"/>
          <a:srcRect/>
          <a:stretch>
            <a:fillRect/>
          </a:stretch>
        </p:blipFill>
        <p:spPr bwMode="auto">
          <a:xfrm>
            <a:off x="6781800" y="228600"/>
            <a:ext cx="2057400" cy="647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18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1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xml"/><Relationship Id="rId5" Type="http://schemas.openxmlformats.org/officeDocument/2006/relationships/image" Target="../media/image135.png"/><Relationship Id="rId4" Type="http://schemas.openxmlformats.org/officeDocument/2006/relationships/image" Target="../media/image134.png"/></Relationships>
</file>

<file path=ppt/slides/_rels/slide1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20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2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7.xml"/></Relationships>
</file>

<file path=ppt/slides/_rels/slide22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7.xml"/></Relationships>
</file>

<file path=ppt/slides/_rels/slide22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xml"/></Relationships>
</file>

<file path=ppt/slides/_rels/slide2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7.xml"/></Relationships>
</file>

<file path=ppt/slides/_rels/slide22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2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17.xml"/><Relationship Id="rId5" Type="http://schemas.openxmlformats.org/officeDocument/2006/relationships/image" Target="../media/image156.png"/><Relationship Id="rId4" Type="http://schemas.openxmlformats.org/officeDocument/2006/relationships/image" Target="../media/image155.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7.xml"/></Relationships>
</file>

<file path=ppt/slides/_rels/slide24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24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7.xml"/></Relationships>
</file>

<file path=ppt/slides/_rels/slide26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7.xml"/></Relationships>
</file>

<file path=ppt/slides/_rels/slide26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7.xml"/></Relationships>
</file>

<file path=ppt/slides/_rels/slide2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7.xml"/></Relationships>
</file>

<file path=ppt/slides/_rels/slide27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7.xml"/></Relationships>
</file>

<file path=ppt/slides/_rels/slide28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7.xml"/></Relationships>
</file>

<file path=ppt/slides/_rels/slide28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7.xml"/></Relationships>
</file>

<file path=ppt/slides/_rels/slide29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7.xml"/></Relationships>
</file>

<file path=ppt/slides/_rels/slide2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7.xml"/></Relationships>
</file>

<file path=ppt/slides/_rels/slide2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7.xml"/></Relationships>
</file>

<file path=ppt/slides/_rels/slide3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7.xml"/></Relationships>
</file>

<file path=ppt/slides/_rels/slide30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7.xml"/></Relationships>
</file>

<file path=ppt/slides/_rels/slide3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7.xml"/></Relationships>
</file>

<file path=ppt/slides/_rels/slide30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7.xml"/></Relationships>
</file>

<file path=ppt/slides/_rels/slide30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7.xml"/></Relationships>
</file>

<file path=ppt/slides/_rels/slide31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7.xml"/></Relationships>
</file>

<file path=ppt/slides/_rels/slide31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7.xml"/></Relationships>
</file>

<file path=ppt/slides/_rels/slide31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32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7.xml"/></Relationships>
</file>

<file path=ppt/slides/_rels/slide34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7.xml"/></Relationships>
</file>

<file path=ppt/slides/_rels/slide34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7.xml"/></Relationships>
</file>

<file path=ppt/slides/_rels/slide34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7.xml"/></Relationships>
</file>

<file path=ppt/slides/_rels/slide34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7.xml"/></Relationships>
</file>

<file path=ppt/slides/_rels/slide34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7.xml"/></Relationships>
</file>

<file path=ppt/slides/_rels/slide35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7.xml"/></Relationships>
</file>

<file path=ppt/slides/_rels/slide35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7.xml"/></Relationships>
</file>

<file path=ppt/slides/_rels/slide35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7.xml"/></Relationships>
</file>

<file path=ppt/slides/_rels/slide35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7.xml"/></Relationships>
</file>

<file path=ppt/slides/_rels/slide35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7.xml"/></Relationships>
</file>

<file path=ppt/slides/_rels/slide35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7.xml"/></Relationships>
</file>

<file path=ppt/slides/_rels/slide35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7.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7.xml"/></Relationships>
</file>

<file path=ppt/slides/_rels/slide37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7.xml"/></Relationships>
</file>

<file path=ppt/slides/_rels/slide37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1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8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7.xml"/></Relationships>
</file>

<file path=ppt/slides/_rels/slide38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7.xml"/></Relationships>
</file>

<file path=ppt/slides/_rels/slide38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9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7.xml"/></Relationships>
</file>

<file path=ppt/slides/_rels/slide39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7.xml"/></Relationships>
</file>

<file path=ppt/slides/_rels/slide392.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7.xml"/></Relationships>
</file>

<file path=ppt/slides/_rels/slide393.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7.xml"/></Relationships>
</file>

<file path=ppt/slides/_rels/slide39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9.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17.xml"/></Relationships>
</file>

<file path=ppt/slides/_rels/slide40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1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7.xml"/></Relationships>
</file>

<file path=ppt/slides/_rels/slide41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7.xml"/></Relationships>
</file>

<file path=ppt/slides/_rels/slide41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7.xml"/></Relationships>
</file>

<file path=ppt/slides/_rels/slide41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7.xml"/></Relationships>
</file>

<file path=ppt/slides/_rels/slide41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7.xml"/></Relationships>
</file>

<file path=ppt/slides/_rels/slide41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7.xml"/></Relationships>
</file>

<file path=ppt/slides/_rels/slide41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7.xml"/></Relationships>
</file>

<file path=ppt/slides/_rels/slide42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7.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1.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7.xml"/></Relationships>
</file>

<file path=ppt/slides/_rels/slide43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7.xml"/></Relationships>
</file>

<file path=ppt/slides/_rels/slide43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7.xml"/></Relationships>
</file>

<file path=ppt/slides/_rels/slide43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17.xml"/></Relationships>
</file>

<file path=ppt/slides/_rels/slide43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40.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7.xml"/></Relationships>
</file>

<file path=ppt/slides/_rels/slide441.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7.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7.xml"/></Relationships>
</file>

<file path=ppt/slides/_rels/slide44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7.xml"/></Relationships>
</file>

<file path=ppt/slides/_rels/slide445.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7.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7.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17.xml"/></Relationships>
</file>

<file path=ppt/slides/_rels/slide448.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1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17.xml"/></Relationships>
</file>

<file path=ppt/slides/_rels/slide45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7.xml"/></Relationships>
</file>

<file path=ppt/slides/_rels/slide45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7.xml"/></Relationships>
</file>

<file path=ppt/slides/_rels/slide45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7.xml"/></Relationships>
</file>

<file path=ppt/slides/_rels/slide456.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7.xml"/></Relationships>
</file>

<file path=ppt/slides/_rels/slide45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7.xml"/></Relationships>
</file>

<file path=ppt/slides/_rels/slide45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17.xml"/></Relationships>
</file>

<file path=ppt/slides/_rels/slide45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17.xml"/><Relationship Id="rId4" Type="http://schemas.openxmlformats.org/officeDocument/2006/relationships/image" Target="../media/image2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17.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6.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7.xml"/></Relationships>
</file>

<file path=ppt/slides/_rels/slide46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7.xml"/></Relationships>
</file>

<file path=ppt/slides/_rels/slide46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17.xml"/><Relationship Id="rId5" Type="http://schemas.openxmlformats.org/officeDocument/2006/relationships/image" Target="../media/image303.png"/><Relationship Id="rId4" Type="http://schemas.openxmlformats.org/officeDocument/2006/relationships/image" Target="../media/image302.png"/></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1.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7.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4.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17.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6.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7.xml"/></Relationships>
</file>

<file path=ppt/slides/_rels/slide477.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17.xml"/></Relationships>
</file>

<file path=ppt/slides/_rels/slide478.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7.xml"/></Relationships>
</file>

<file path=ppt/slides/_rels/slide479.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0.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17.xml"/></Relationships>
</file>

<file path=ppt/slides/_rels/slide481.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7.xml"/></Relationships>
</file>

<file path=ppt/slides/_rels/slide482.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7.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4.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7.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6.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17.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8.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17.xml"/></Relationships>
</file>

<file path=ppt/slides/_rels/slide489.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90.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17.xml"/></Relationships>
</file>

<file path=ppt/slides/_rels/slide491.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17.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5.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7.xml"/></Relationships>
</file>

<file path=ppt/slides/_rels/slide496.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WinMan V7</a:t>
            </a:r>
            <a:endParaRPr lang="en-US" dirty="0" smtClean="0"/>
          </a:p>
          <a:p>
            <a:pPr algn="ctr"/>
            <a:r>
              <a:rPr lang="en-US" b="1" dirty="0" smtClean="0"/>
              <a:t>Product Training</a:t>
            </a:r>
            <a:r>
              <a:rPr lang="en-US" b="1" dirty="0" smtClean="0"/>
              <a:t> </a:t>
            </a:r>
            <a:r>
              <a:rPr lang="en-US" b="1" dirty="0" smtClean="0"/>
              <a:t>2</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Transactions Tab</a:t>
            </a:r>
            <a:endParaRPr lang="en-US" dirty="0"/>
          </a:p>
        </p:txBody>
      </p:sp>
      <p:sp>
        <p:nvSpPr>
          <p:cNvPr id="11" name="TextBox 10"/>
          <p:cNvSpPr txBox="1"/>
          <p:nvPr/>
        </p:nvSpPr>
        <p:spPr>
          <a:xfrm>
            <a:off x="533400" y="1828800"/>
            <a:ext cx="80010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An automatic filter is placed on the screen showing all transactions that have an outstanding balance, as well as all transactions that are less than 90 days old.</a:t>
            </a:r>
          </a:p>
        </p:txBody>
      </p:sp>
      <p:pic>
        <p:nvPicPr>
          <p:cNvPr id="8197" name="Picture 5"/>
          <p:cNvPicPr>
            <a:picLocks noChangeAspect="1" noChangeArrowheads="1"/>
          </p:cNvPicPr>
          <p:nvPr/>
        </p:nvPicPr>
        <p:blipFill>
          <a:blip r:embed="rId2"/>
          <a:srcRect l="625" t="9690" r="17500" b="70672"/>
          <a:stretch>
            <a:fillRect/>
          </a:stretch>
        </p:blipFill>
        <p:spPr bwMode="auto">
          <a:xfrm>
            <a:off x="381000" y="4648200"/>
            <a:ext cx="6858000" cy="994672"/>
          </a:xfrm>
          <a:prstGeom prst="rect">
            <a:avLst/>
          </a:prstGeom>
          <a:noFill/>
          <a:ln w="9525">
            <a:noFill/>
            <a:miter lim="800000"/>
            <a:headEnd/>
            <a:tailEnd/>
          </a:ln>
          <a:effectLst/>
        </p:spPr>
      </p:pic>
      <p:cxnSp>
        <p:nvCxnSpPr>
          <p:cNvPr id="12" name="Straight Arrow Connector 11"/>
          <p:cNvCxnSpPr/>
          <p:nvPr/>
        </p:nvCxnSpPr>
        <p:spPr>
          <a:xfrm rot="10800000">
            <a:off x="7086600" y="5410200"/>
            <a:ext cx="1295400" cy="158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81000" y="4191000"/>
            <a:ext cx="8001000" cy="30777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filter can be changed by clicking on the Funnel as indicated below.  </a:t>
            </a:r>
          </a:p>
        </p:txBody>
      </p:sp>
      <p:sp>
        <p:nvSpPr>
          <p:cNvPr id="16" name="TextBox 15"/>
          <p:cNvSpPr txBox="1"/>
          <p:nvPr/>
        </p:nvSpPr>
        <p:spPr>
          <a:xfrm>
            <a:off x="457200" y="2438400"/>
            <a:ext cx="8001000" cy="1384995"/>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number of days of old transactions included on the inventory review screen is set to 90 but can be changed.  Use the Inventory Review system option </a:t>
            </a:r>
            <a:r>
              <a:rPr lang="en-US" sz="1400" b="1" dirty="0" smtClean="0">
                <a:solidFill>
                  <a:schemeClr val="tx1"/>
                </a:solidFill>
              </a:rPr>
              <a:t>Days to look back</a:t>
            </a:r>
            <a:r>
              <a:rPr lang="en-US" sz="1400" dirty="0" smtClean="0">
                <a:solidFill>
                  <a:schemeClr val="tx1"/>
                </a:solidFill>
              </a:rPr>
              <a:t> to change the number of days.  Enable the option and set the value to the number of days.  With a high number of daily transactions, it is better to set this number lower, but if there is a low number of daily transactions it would be okay to increase the number.  The more transactions that need to be returned from the server the longer it will take for the screen to populate with data.</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 y="1066800"/>
            <a:ext cx="8458200" cy="1938992"/>
          </a:xfrm>
          <a:prstGeom prst="rect">
            <a:avLst/>
          </a:prstGeom>
          <a:noFill/>
        </p:spPr>
        <p:txBody>
          <a:bodyPr wrap="square" rtlCol="0">
            <a:spAutoFit/>
          </a:bodyPr>
          <a:lstStyle/>
          <a:p>
            <a:r>
              <a:rPr lang="en-US" sz="2000" dirty="0" smtClean="0">
                <a:solidFill>
                  <a:schemeClr val="tx1"/>
                </a:solidFill>
              </a:rPr>
              <a:t>WinMan can track labor through the Labor Recordings module.  The Labor Recordings module is used to track labor in real time.</a:t>
            </a:r>
          </a:p>
          <a:p>
            <a:endParaRPr lang="en-US" sz="2000" dirty="0" smtClean="0">
              <a:solidFill>
                <a:schemeClr val="tx1"/>
              </a:solidFill>
            </a:endParaRPr>
          </a:p>
          <a:p>
            <a:r>
              <a:rPr lang="en-US" sz="2000" dirty="0" smtClean="0">
                <a:solidFill>
                  <a:schemeClr val="tx1"/>
                </a:solidFill>
              </a:rPr>
              <a:t>Use the action Book In/Out to start or finish booking time.  Time must be booked against either a Job or a Manufacturing Order.  Only open Jobs or Released/Issued Manufacturing Orders can be booked against.</a:t>
            </a:r>
            <a:endParaRPr lang="en-US" sz="2000" dirty="0">
              <a:solidFill>
                <a:schemeClr val="tx1"/>
              </a:solidFill>
            </a:endParaRPr>
          </a:p>
        </p:txBody>
      </p:sp>
      <p:pic>
        <p:nvPicPr>
          <p:cNvPr id="4098" name="Picture 2"/>
          <p:cNvPicPr>
            <a:picLocks noChangeAspect="1" noChangeArrowheads="1"/>
          </p:cNvPicPr>
          <p:nvPr/>
        </p:nvPicPr>
        <p:blipFill>
          <a:blip r:embed="rId2"/>
          <a:srcRect r="30308" b="42233"/>
          <a:stretch>
            <a:fillRect/>
          </a:stretch>
        </p:blipFill>
        <p:spPr bwMode="auto">
          <a:xfrm>
            <a:off x="2209800" y="3200400"/>
            <a:ext cx="4314825" cy="2833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724400" y="1371600"/>
            <a:ext cx="4114800" cy="1938992"/>
          </a:xfrm>
          <a:prstGeom prst="rect">
            <a:avLst/>
          </a:prstGeom>
          <a:noFill/>
        </p:spPr>
        <p:txBody>
          <a:bodyPr wrap="square" rtlCol="0">
            <a:spAutoFit/>
          </a:bodyPr>
          <a:lstStyle/>
          <a:p>
            <a:r>
              <a:rPr lang="en-US" sz="2000" dirty="0" smtClean="0">
                <a:solidFill>
                  <a:schemeClr val="tx1"/>
                </a:solidFill>
              </a:rPr>
              <a:t>A process can be used to track what operation was completed during the labor recording.</a:t>
            </a:r>
          </a:p>
          <a:p>
            <a:endParaRPr lang="en-US" sz="2000" dirty="0" smtClean="0">
              <a:solidFill>
                <a:schemeClr val="tx1"/>
              </a:solidFill>
            </a:endParaRPr>
          </a:p>
          <a:p>
            <a:r>
              <a:rPr lang="en-US" sz="2000" dirty="0" smtClean="0">
                <a:solidFill>
                  <a:schemeClr val="tx1"/>
                </a:solidFill>
              </a:rPr>
              <a:t>The time in will default to the current time.</a:t>
            </a:r>
          </a:p>
        </p:txBody>
      </p:sp>
      <p:pic>
        <p:nvPicPr>
          <p:cNvPr id="4098" name="Picture 2"/>
          <p:cNvPicPr>
            <a:picLocks noChangeAspect="1" noChangeArrowheads="1"/>
          </p:cNvPicPr>
          <p:nvPr/>
        </p:nvPicPr>
        <p:blipFill>
          <a:blip r:embed="rId2"/>
          <a:srcRect r="30308" b="50291"/>
          <a:stretch>
            <a:fillRect/>
          </a:stretch>
        </p:blipFill>
        <p:spPr bwMode="auto">
          <a:xfrm>
            <a:off x="152400" y="1219200"/>
            <a:ext cx="4314825" cy="2438400"/>
          </a:xfrm>
          <a:prstGeom prst="rect">
            <a:avLst/>
          </a:prstGeom>
          <a:noFill/>
          <a:ln w="9525">
            <a:noFill/>
            <a:miter lim="800000"/>
            <a:headEnd/>
            <a:tailEnd/>
          </a:ln>
          <a:effectLst/>
        </p:spPr>
      </p:pic>
      <p:sp>
        <p:nvSpPr>
          <p:cNvPr id="6" name="TextBox 5"/>
          <p:cNvSpPr txBox="1"/>
          <p:nvPr/>
        </p:nvSpPr>
        <p:spPr>
          <a:xfrm>
            <a:off x="304800" y="39624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Time in and Time out can be altered by the user to allow for any corrections.  However, to prevent any changes to the times and only use the default time, the Labor Recordings system option </a:t>
            </a:r>
            <a:r>
              <a:rPr lang="en-US" sz="1400" b="1" dirty="0" smtClean="0">
                <a:solidFill>
                  <a:schemeClr val="tx1"/>
                </a:solidFill>
              </a:rPr>
              <a:t>Make the Times read only </a:t>
            </a:r>
            <a:r>
              <a:rPr lang="en-US" sz="1400" dirty="0" smtClean="0">
                <a:solidFill>
                  <a:schemeClr val="tx1"/>
                </a:solidFill>
              </a:rPr>
              <a:t>can be used.  Enable the option and set the value to Y to have times read only.</a:t>
            </a:r>
            <a:endParaRPr lang="en-US" sz="1400" b="1" dirty="0" smtClean="0">
              <a:solidFill>
                <a:schemeClr val="tx1"/>
              </a:solidFill>
            </a:endParaRPr>
          </a:p>
        </p:txBody>
      </p:sp>
      <p:sp>
        <p:nvSpPr>
          <p:cNvPr id="7" name="TextBox 6"/>
          <p:cNvSpPr txBox="1"/>
          <p:nvPr/>
        </p:nvSpPr>
        <p:spPr>
          <a:xfrm>
            <a:off x="304800" y="51816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book in time will default to the current time.  However in the case where something has already been booked off, the previous book off time can be used as the book in time regardless of the current time.  Use the Labor Recordings system option </a:t>
            </a:r>
            <a:r>
              <a:rPr lang="en-US" sz="1400" b="1" dirty="0" smtClean="0">
                <a:solidFill>
                  <a:schemeClr val="tx1"/>
                </a:solidFill>
              </a:rPr>
              <a:t>Automatically suggest the book in time to be the last book out time for the current day.  </a:t>
            </a:r>
            <a:r>
              <a:rPr lang="en-US" sz="1400" dirty="0" smtClean="0">
                <a:solidFill>
                  <a:schemeClr val="tx1"/>
                </a:solidFill>
              </a:rPr>
              <a:t>Enable the option and set the value to Y to use previous book out time.</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©2007 TTW</a:t>
            </a:r>
            <a:endParaRPr lang="en-US" dirty="0"/>
          </a:p>
        </p:txBody>
      </p:sp>
      <p:sp>
        <p:nvSpPr>
          <p:cNvPr id="8" name="TextBox 7"/>
          <p:cNvSpPr txBox="1"/>
          <p:nvPr/>
        </p:nvSpPr>
        <p:spPr>
          <a:xfrm>
            <a:off x="3657600" y="990600"/>
            <a:ext cx="5334000" cy="4093428"/>
          </a:xfrm>
          <a:prstGeom prst="rect">
            <a:avLst/>
          </a:prstGeom>
          <a:noFill/>
        </p:spPr>
        <p:txBody>
          <a:bodyPr wrap="square" rtlCol="0">
            <a:spAutoFit/>
          </a:bodyPr>
          <a:lstStyle/>
          <a:p>
            <a:r>
              <a:rPr lang="en-US" sz="2000" dirty="0" smtClean="0">
                <a:solidFill>
                  <a:schemeClr val="tx1"/>
                </a:solidFill>
              </a:rPr>
              <a:t>The activity center will default to the activity center of the selected process</a:t>
            </a:r>
          </a:p>
          <a:p>
            <a:endParaRPr lang="en-US" sz="2000" dirty="0" smtClean="0">
              <a:solidFill>
                <a:schemeClr val="tx1"/>
              </a:solidFill>
            </a:endParaRPr>
          </a:p>
          <a:p>
            <a:r>
              <a:rPr lang="en-US" sz="2000" dirty="0" smtClean="0">
                <a:solidFill>
                  <a:schemeClr val="tx1"/>
                </a:solidFill>
              </a:rPr>
              <a:t>The labor rate will default to the labor rate assigned to the user</a:t>
            </a:r>
          </a:p>
          <a:p>
            <a:endParaRPr lang="en-US" sz="2000" dirty="0" smtClean="0">
              <a:solidFill>
                <a:schemeClr val="tx1"/>
              </a:solidFill>
            </a:endParaRPr>
          </a:p>
          <a:p>
            <a:r>
              <a:rPr lang="en-US" sz="2000" dirty="0" smtClean="0">
                <a:solidFill>
                  <a:schemeClr val="tx1"/>
                </a:solidFill>
              </a:rPr>
              <a:t>The department will default from the user</a:t>
            </a:r>
          </a:p>
          <a:p>
            <a:endParaRPr lang="en-US" sz="2000" dirty="0" smtClean="0">
              <a:solidFill>
                <a:schemeClr val="tx1"/>
              </a:solidFill>
            </a:endParaRPr>
          </a:p>
          <a:p>
            <a:r>
              <a:rPr lang="en-US" sz="2000" dirty="0" smtClean="0">
                <a:solidFill>
                  <a:schemeClr val="tx1"/>
                </a:solidFill>
              </a:rPr>
              <a:t>The GL account is the account that the labor will get expensed to.  For manufacturing orders this will be the labor account for the parent item.  For jobs this will be the default labor account in the system set-up.</a:t>
            </a:r>
            <a:endParaRPr lang="en-US" sz="2000" dirty="0">
              <a:solidFill>
                <a:schemeClr val="tx1"/>
              </a:solidFill>
            </a:endParaRPr>
          </a:p>
        </p:txBody>
      </p:sp>
      <p:pic>
        <p:nvPicPr>
          <p:cNvPr id="5122" name="Picture 2"/>
          <p:cNvPicPr>
            <a:picLocks noChangeAspect="1" noChangeArrowheads="1"/>
          </p:cNvPicPr>
          <p:nvPr/>
        </p:nvPicPr>
        <p:blipFill>
          <a:blip r:embed="rId2"/>
          <a:srcRect r="38923" b="53107"/>
          <a:stretch>
            <a:fillRect/>
          </a:stretch>
        </p:blipFill>
        <p:spPr bwMode="auto">
          <a:xfrm>
            <a:off x="228600" y="2286000"/>
            <a:ext cx="3124199" cy="1900489"/>
          </a:xfrm>
          <a:prstGeom prst="rect">
            <a:avLst/>
          </a:prstGeom>
          <a:noFill/>
          <a:ln w="9525">
            <a:noFill/>
            <a:miter lim="800000"/>
            <a:headEnd/>
            <a:tailEnd/>
          </a:ln>
          <a:effectLst/>
        </p:spPr>
      </p:pic>
      <p:sp>
        <p:nvSpPr>
          <p:cNvPr id="9" name="TextBox 8"/>
          <p:cNvSpPr txBox="1"/>
          <p:nvPr/>
        </p:nvSpPr>
        <p:spPr>
          <a:xfrm>
            <a:off x="304800" y="51816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Users have the ability to change the default GL account.  To prevent users from changing the GL account, use the Labor Recordings system option </a:t>
            </a:r>
            <a:r>
              <a:rPr lang="en-US" sz="1400" b="1" dirty="0" smtClean="0">
                <a:solidFill>
                  <a:schemeClr val="tx1"/>
                </a:solidFill>
              </a:rPr>
              <a:t>Make the GL Account read only.  </a:t>
            </a:r>
            <a:r>
              <a:rPr lang="en-US" sz="1400" dirty="0" smtClean="0">
                <a:solidFill>
                  <a:schemeClr val="tx1"/>
                </a:solidFill>
              </a:rPr>
              <a:t>Enable the option and set the value to Y to prevent users from changing the GL account.</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©2007 TTW</a:t>
            </a:r>
            <a:endParaRPr lang="en-US" dirty="0"/>
          </a:p>
        </p:txBody>
      </p:sp>
      <p:sp>
        <p:nvSpPr>
          <p:cNvPr id="8" name="TextBox 7"/>
          <p:cNvSpPr txBox="1"/>
          <p:nvPr/>
        </p:nvSpPr>
        <p:spPr>
          <a:xfrm>
            <a:off x="381000" y="1143000"/>
            <a:ext cx="8153400" cy="3785652"/>
          </a:xfrm>
          <a:prstGeom prst="rect">
            <a:avLst/>
          </a:prstGeom>
          <a:noFill/>
        </p:spPr>
        <p:txBody>
          <a:bodyPr wrap="square" rtlCol="0">
            <a:spAutoFit/>
          </a:bodyPr>
          <a:lstStyle/>
          <a:p>
            <a:r>
              <a:rPr lang="en-US" sz="2000" dirty="0" smtClean="0">
                <a:solidFill>
                  <a:schemeClr val="tx1"/>
                </a:solidFill>
              </a:rPr>
              <a:t>Time Sheets can be used to record labor for Jobs, Manufacturing Orders or as expenses to GL accounts. </a:t>
            </a:r>
          </a:p>
          <a:p>
            <a:endParaRPr lang="en-US" sz="2000" dirty="0" smtClean="0">
              <a:solidFill>
                <a:schemeClr val="tx1"/>
              </a:solidFill>
            </a:endParaRPr>
          </a:p>
          <a:p>
            <a:r>
              <a:rPr lang="en-US" sz="2000" dirty="0" smtClean="0">
                <a:solidFill>
                  <a:schemeClr val="tx1"/>
                </a:solidFill>
              </a:rPr>
              <a:t>Time Sheets are typically used when employees record time outside of WinMan and need to get a daily accounting entered.</a:t>
            </a:r>
          </a:p>
          <a:p>
            <a:endParaRPr lang="en-US" sz="2000" dirty="0" smtClean="0">
              <a:solidFill>
                <a:schemeClr val="tx1"/>
              </a:solidFill>
            </a:endParaRPr>
          </a:p>
          <a:p>
            <a:r>
              <a:rPr lang="en-US" sz="2000" dirty="0" smtClean="0">
                <a:solidFill>
                  <a:schemeClr val="tx1"/>
                </a:solidFill>
              </a:rPr>
              <a:t>Since Manufacturing Orders typically need to be finished in a timely manner, time cards are not recommended for MO’s.</a:t>
            </a:r>
          </a:p>
          <a:p>
            <a:endParaRPr lang="en-US" sz="2000" dirty="0" smtClean="0">
              <a:solidFill>
                <a:schemeClr val="tx1"/>
              </a:solidFill>
            </a:endParaRPr>
          </a:p>
          <a:p>
            <a:r>
              <a:rPr lang="en-US" sz="2000" dirty="0" smtClean="0">
                <a:solidFill>
                  <a:schemeClr val="tx1"/>
                </a:solidFill>
              </a:rPr>
              <a:t>Once a Time Sheet has been entered it must be processed before the labor values will be added to the MO/Job or posted to the GL when the item type is GL account.</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©2007 TTW</a:t>
            </a:r>
            <a:endParaRPr lang="en-US" dirty="0"/>
          </a:p>
        </p:txBody>
      </p:sp>
      <p:sp>
        <p:nvSpPr>
          <p:cNvPr id="8" name="TextBox 7"/>
          <p:cNvSpPr txBox="1"/>
          <p:nvPr/>
        </p:nvSpPr>
        <p:spPr>
          <a:xfrm>
            <a:off x="4572000" y="1143000"/>
            <a:ext cx="4267200" cy="5324535"/>
          </a:xfrm>
          <a:prstGeom prst="rect">
            <a:avLst/>
          </a:prstGeom>
          <a:noFill/>
        </p:spPr>
        <p:txBody>
          <a:bodyPr wrap="square" rtlCol="0">
            <a:spAutoFit/>
          </a:bodyPr>
          <a:lstStyle/>
          <a:p>
            <a:r>
              <a:rPr lang="en-US" sz="2000" dirty="0" smtClean="0">
                <a:solidFill>
                  <a:schemeClr val="tx1"/>
                </a:solidFill>
              </a:rPr>
              <a:t>ID – Assigned automatically when a new Time sheet is created</a:t>
            </a:r>
          </a:p>
          <a:p>
            <a:endParaRPr lang="en-US" sz="2000" dirty="0" smtClean="0">
              <a:solidFill>
                <a:schemeClr val="tx1"/>
              </a:solidFill>
            </a:endParaRPr>
          </a:p>
          <a:p>
            <a:r>
              <a:rPr lang="en-US" sz="2000" dirty="0" smtClean="0">
                <a:solidFill>
                  <a:schemeClr val="tx1"/>
                </a:solidFill>
              </a:rPr>
              <a:t>Effective Date – The date the transaction will post to the GL</a:t>
            </a:r>
          </a:p>
          <a:p>
            <a:endParaRPr lang="en-US" sz="2000" dirty="0" smtClean="0">
              <a:solidFill>
                <a:schemeClr val="tx1"/>
              </a:solidFill>
            </a:endParaRPr>
          </a:p>
          <a:p>
            <a:r>
              <a:rPr lang="en-US" sz="2000" dirty="0" smtClean="0">
                <a:solidFill>
                  <a:schemeClr val="tx1"/>
                </a:solidFill>
              </a:rPr>
              <a:t>User – The user that the time card is for</a:t>
            </a:r>
          </a:p>
          <a:p>
            <a:endParaRPr lang="en-US" sz="2000" dirty="0" smtClean="0">
              <a:solidFill>
                <a:schemeClr val="tx1"/>
              </a:solidFill>
            </a:endParaRPr>
          </a:p>
          <a:p>
            <a:r>
              <a:rPr lang="en-US" sz="2000" dirty="0" smtClean="0">
                <a:solidFill>
                  <a:schemeClr val="tx1"/>
                </a:solidFill>
              </a:rPr>
              <a:t>Labor Rate – The labor rate related to the selected user</a:t>
            </a:r>
          </a:p>
          <a:p>
            <a:endParaRPr lang="en-US" sz="2000" dirty="0" smtClean="0">
              <a:solidFill>
                <a:schemeClr val="tx1"/>
              </a:solidFill>
            </a:endParaRPr>
          </a:p>
          <a:p>
            <a:r>
              <a:rPr lang="en-US" sz="2000" dirty="0" smtClean="0">
                <a:solidFill>
                  <a:schemeClr val="tx1"/>
                </a:solidFill>
              </a:rPr>
              <a:t>Control total – The total value of labor for the entire time sheet if known.  This can be used to ensure all line items are entered before processing</a:t>
            </a:r>
            <a:endParaRPr lang="en-US" sz="2000" dirty="0">
              <a:solidFill>
                <a:schemeClr val="tx1"/>
              </a:solidFill>
            </a:endParaRPr>
          </a:p>
        </p:txBody>
      </p:sp>
      <p:pic>
        <p:nvPicPr>
          <p:cNvPr id="6146" name="Picture 2"/>
          <p:cNvPicPr>
            <a:picLocks noChangeAspect="1" noChangeArrowheads="1"/>
          </p:cNvPicPr>
          <p:nvPr/>
        </p:nvPicPr>
        <p:blipFill>
          <a:blip r:embed="rId2"/>
          <a:srcRect r="38923" b="43786"/>
          <a:stretch>
            <a:fillRect/>
          </a:stretch>
        </p:blipFill>
        <p:spPr bwMode="auto">
          <a:xfrm>
            <a:off x="457200" y="2133600"/>
            <a:ext cx="3781425" cy="2757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©2007 TTW</a:t>
            </a:r>
            <a:endParaRPr lang="en-US" dirty="0"/>
          </a:p>
        </p:txBody>
      </p:sp>
      <p:sp>
        <p:nvSpPr>
          <p:cNvPr id="8" name="TextBox 7"/>
          <p:cNvSpPr txBox="1"/>
          <p:nvPr/>
        </p:nvSpPr>
        <p:spPr>
          <a:xfrm>
            <a:off x="228600" y="1066800"/>
            <a:ext cx="3581400" cy="584775"/>
          </a:xfrm>
          <a:prstGeom prst="rect">
            <a:avLst/>
          </a:prstGeom>
          <a:noFill/>
        </p:spPr>
        <p:txBody>
          <a:bodyPr wrap="square" rtlCol="0">
            <a:spAutoFit/>
          </a:bodyPr>
          <a:lstStyle/>
          <a:p>
            <a:r>
              <a:rPr lang="en-US" sz="3200" dirty="0" smtClean="0">
                <a:solidFill>
                  <a:schemeClr val="tx1"/>
                </a:solidFill>
              </a:rPr>
              <a:t>Adding Line items</a:t>
            </a:r>
            <a:endParaRPr lang="en-US" sz="3200" dirty="0">
              <a:solidFill>
                <a:schemeClr val="tx1"/>
              </a:solidFill>
            </a:endParaRPr>
          </a:p>
        </p:txBody>
      </p:sp>
      <p:pic>
        <p:nvPicPr>
          <p:cNvPr id="7170" name="Picture 2"/>
          <p:cNvPicPr>
            <a:picLocks noChangeAspect="1" noChangeArrowheads="1"/>
          </p:cNvPicPr>
          <p:nvPr/>
        </p:nvPicPr>
        <p:blipFill>
          <a:blip r:embed="rId2"/>
          <a:srcRect r="39716" b="34783"/>
          <a:stretch>
            <a:fillRect/>
          </a:stretch>
        </p:blipFill>
        <p:spPr bwMode="auto">
          <a:xfrm>
            <a:off x="152400" y="1752600"/>
            <a:ext cx="2514600" cy="215537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r="39655" b="45597"/>
          <a:stretch>
            <a:fillRect/>
          </a:stretch>
        </p:blipFill>
        <p:spPr bwMode="auto">
          <a:xfrm>
            <a:off x="990600" y="3657600"/>
            <a:ext cx="2514600" cy="1796144"/>
          </a:xfrm>
          <a:prstGeom prst="rect">
            <a:avLst/>
          </a:prstGeom>
          <a:noFill/>
          <a:ln w="9525">
            <a:noFill/>
            <a:miter lim="800000"/>
            <a:headEnd/>
            <a:tailEnd/>
          </a:ln>
          <a:effectLst/>
        </p:spPr>
      </p:pic>
      <p:sp>
        <p:nvSpPr>
          <p:cNvPr id="9" name="TextBox 8"/>
          <p:cNvSpPr txBox="1"/>
          <p:nvPr/>
        </p:nvSpPr>
        <p:spPr>
          <a:xfrm>
            <a:off x="3581400" y="1143000"/>
            <a:ext cx="5410200" cy="4401205"/>
          </a:xfrm>
          <a:prstGeom prst="rect">
            <a:avLst/>
          </a:prstGeom>
          <a:noFill/>
        </p:spPr>
        <p:txBody>
          <a:bodyPr wrap="square" rtlCol="0">
            <a:spAutoFit/>
          </a:bodyPr>
          <a:lstStyle/>
          <a:p>
            <a:r>
              <a:rPr lang="en-US" sz="1400" dirty="0" smtClean="0">
                <a:solidFill>
                  <a:schemeClr val="tx1"/>
                </a:solidFill>
              </a:rPr>
              <a:t>Type – An MO, Job or GL account</a:t>
            </a:r>
          </a:p>
          <a:p>
            <a:endParaRPr lang="en-US" sz="1400" dirty="0" smtClean="0">
              <a:solidFill>
                <a:schemeClr val="tx1"/>
              </a:solidFill>
            </a:endParaRPr>
          </a:p>
          <a:p>
            <a:r>
              <a:rPr lang="en-US" sz="1400" dirty="0" smtClean="0">
                <a:solidFill>
                  <a:schemeClr val="tx1"/>
                </a:solidFill>
              </a:rPr>
              <a:t>Item – The specific item that the labor will get expensed to</a:t>
            </a:r>
          </a:p>
          <a:p>
            <a:endParaRPr lang="en-US" sz="1400" dirty="0" smtClean="0">
              <a:solidFill>
                <a:schemeClr val="tx1"/>
              </a:solidFill>
            </a:endParaRPr>
          </a:p>
          <a:p>
            <a:r>
              <a:rPr lang="en-US" sz="1400" dirty="0" smtClean="0">
                <a:solidFill>
                  <a:schemeClr val="tx1"/>
                </a:solidFill>
              </a:rPr>
              <a:t>Process – The process that the time relates to</a:t>
            </a:r>
          </a:p>
          <a:p>
            <a:endParaRPr lang="en-US" sz="1400" dirty="0" smtClean="0">
              <a:solidFill>
                <a:schemeClr val="tx1"/>
              </a:solidFill>
            </a:endParaRPr>
          </a:p>
          <a:p>
            <a:r>
              <a:rPr lang="en-US" sz="1400" dirty="0" smtClean="0">
                <a:solidFill>
                  <a:schemeClr val="tx1"/>
                </a:solidFill>
              </a:rPr>
              <a:t>Date – The date that the activity took place on</a:t>
            </a:r>
          </a:p>
          <a:p>
            <a:endParaRPr lang="en-US" sz="1400" dirty="0" smtClean="0">
              <a:solidFill>
                <a:schemeClr val="tx1"/>
              </a:solidFill>
            </a:endParaRPr>
          </a:p>
          <a:p>
            <a:r>
              <a:rPr lang="en-US" sz="1400" dirty="0" smtClean="0">
                <a:solidFill>
                  <a:schemeClr val="tx1"/>
                </a:solidFill>
              </a:rPr>
              <a:t>Hours and Minutes – The amount of time used</a:t>
            </a:r>
          </a:p>
          <a:p>
            <a:endParaRPr lang="en-US" sz="1400" dirty="0" smtClean="0">
              <a:solidFill>
                <a:schemeClr val="tx1"/>
              </a:solidFill>
            </a:endParaRPr>
          </a:p>
          <a:p>
            <a:r>
              <a:rPr lang="en-US" sz="1400" dirty="0" smtClean="0">
                <a:solidFill>
                  <a:schemeClr val="tx1"/>
                </a:solidFill>
              </a:rPr>
              <a:t>Cost – Multiplies the time by the labor rate to generate a cost</a:t>
            </a:r>
          </a:p>
          <a:p>
            <a:endParaRPr lang="en-US" sz="1400" dirty="0" smtClean="0">
              <a:solidFill>
                <a:schemeClr val="tx1"/>
              </a:solidFill>
            </a:endParaRPr>
          </a:p>
          <a:p>
            <a:r>
              <a:rPr lang="en-US" sz="1400" dirty="0" smtClean="0">
                <a:solidFill>
                  <a:schemeClr val="tx1"/>
                </a:solidFill>
              </a:rPr>
              <a:t>Value – The billing rate of the labor</a:t>
            </a:r>
          </a:p>
          <a:p>
            <a:endParaRPr lang="en-US" sz="1400" dirty="0" smtClean="0">
              <a:solidFill>
                <a:schemeClr val="tx1"/>
              </a:solidFill>
            </a:endParaRPr>
          </a:p>
          <a:p>
            <a:r>
              <a:rPr lang="en-US" sz="1400" dirty="0" smtClean="0">
                <a:solidFill>
                  <a:schemeClr val="tx1"/>
                </a:solidFill>
              </a:rPr>
              <a:t>Activity Center – The Activity center for the selected process</a:t>
            </a:r>
          </a:p>
          <a:p>
            <a:endParaRPr lang="en-US" sz="1400" dirty="0" smtClean="0">
              <a:solidFill>
                <a:schemeClr val="tx1"/>
              </a:solidFill>
            </a:endParaRPr>
          </a:p>
          <a:p>
            <a:r>
              <a:rPr lang="en-US" sz="1400" dirty="0" smtClean="0">
                <a:solidFill>
                  <a:schemeClr val="tx1"/>
                </a:solidFill>
              </a:rPr>
              <a:t>Labor GL account – The labor account that will be used for the transaction</a:t>
            </a:r>
          </a:p>
          <a:p>
            <a:endParaRPr lang="en-US" sz="1400" dirty="0" smtClean="0">
              <a:solidFill>
                <a:schemeClr val="tx1"/>
              </a:solidFill>
            </a:endParaRPr>
          </a:p>
          <a:p>
            <a:r>
              <a:rPr lang="en-US" sz="1400" dirty="0" smtClean="0">
                <a:solidFill>
                  <a:schemeClr val="tx1"/>
                </a:solidFill>
              </a:rPr>
              <a:t>Department – The department of the selected user</a:t>
            </a:r>
            <a:endParaRPr lang="en-US" sz="1400" dirty="0">
              <a:solidFill>
                <a:schemeClr val="tx1"/>
              </a:solidFill>
            </a:endParaRPr>
          </a:p>
        </p:txBody>
      </p:sp>
      <p:sp>
        <p:nvSpPr>
          <p:cNvPr id="10" name="TextBox 9"/>
          <p:cNvSpPr txBox="1"/>
          <p:nvPr/>
        </p:nvSpPr>
        <p:spPr>
          <a:xfrm>
            <a:off x="457200" y="56388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value and cost fields can be removed from the screen to prevent users from seeing labor values.  Use the Time Sheets system option </a:t>
            </a:r>
            <a:r>
              <a:rPr lang="en-US" sz="1400" b="1" dirty="0" smtClean="0">
                <a:solidFill>
                  <a:schemeClr val="tx1"/>
                </a:solidFill>
              </a:rPr>
              <a:t>Determines whether the labor values are displayed to the user, </a:t>
            </a:r>
            <a:r>
              <a:rPr lang="en-US" sz="1400" dirty="0" smtClean="0">
                <a:solidFill>
                  <a:schemeClr val="tx1"/>
                </a:solidFill>
              </a:rPr>
              <a:t>enable the option and set the value to N to remove labor values.</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WIP Tracking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015663"/>
          </a:xfrm>
          <a:prstGeom prst="rect">
            <a:avLst/>
          </a:prstGeom>
          <a:noFill/>
        </p:spPr>
        <p:txBody>
          <a:bodyPr wrap="square" rtlCol="0">
            <a:spAutoFit/>
          </a:bodyPr>
          <a:lstStyle/>
          <a:p>
            <a:r>
              <a:rPr lang="en-US" sz="2000" dirty="0" smtClean="0">
                <a:solidFill>
                  <a:schemeClr val="tx1"/>
                </a:solidFill>
              </a:rPr>
              <a:t>WinMan also tracks the WIP through the operations.  WIP is booked in to operations by right clicking on the operation and selecting “Book In”.  Labor Recording </a:t>
            </a:r>
            <a:r>
              <a:rPr lang="en-US" sz="2000" b="1" u="sng" dirty="0" smtClean="0">
                <a:solidFill>
                  <a:schemeClr val="tx1"/>
                </a:solidFill>
              </a:rPr>
              <a:t>does not </a:t>
            </a:r>
            <a:r>
              <a:rPr lang="en-US" sz="2000" dirty="0" smtClean="0">
                <a:solidFill>
                  <a:schemeClr val="tx1"/>
                </a:solidFill>
              </a:rPr>
              <a:t>check WIP into or out of an operation.</a:t>
            </a:r>
            <a:endParaRPr lang="en-US" sz="2000" b="1" dirty="0">
              <a:solidFill>
                <a:schemeClr val="tx1"/>
              </a:solidFill>
            </a:endParaRPr>
          </a:p>
        </p:txBody>
      </p:sp>
      <p:pic>
        <p:nvPicPr>
          <p:cNvPr id="15362" name="Picture 2"/>
          <p:cNvPicPr>
            <a:picLocks noChangeAspect="1" noChangeArrowheads="1"/>
          </p:cNvPicPr>
          <p:nvPr/>
        </p:nvPicPr>
        <p:blipFill>
          <a:blip r:embed="rId2"/>
          <a:srcRect/>
          <a:stretch>
            <a:fillRect/>
          </a:stretch>
        </p:blipFill>
        <p:spPr bwMode="auto">
          <a:xfrm>
            <a:off x="923925" y="2438400"/>
            <a:ext cx="7296150"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WIP Tracking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015663"/>
          </a:xfrm>
          <a:prstGeom prst="rect">
            <a:avLst/>
          </a:prstGeom>
          <a:noFill/>
        </p:spPr>
        <p:txBody>
          <a:bodyPr wrap="square" rtlCol="0">
            <a:spAutoFit/>
          </a:bodyPr>
          <a:lstStyle/>
          <a:p>
            <a:r>
              <a:rPr lang="en-US" sz="2000" dirty="0" smtClean="0">
                <a:solidFill>
                  <a:schemeClr val="tx1"/>
                </a:solidFill>
              </a:rPr>
              <a:t>Once all of the stock has been booked in, the system will only allow for booking out.  Below 60 have been booked out but 15 remain open in the operation.</a:t>
            </a:r>
            <a:endParaRPr lang="en-US" sz="2000" b="1" dirty="0">
              <a:solidFill>
                <a:schemeClr val="tx1"/>
              </a:solidFill>
            </a:endParaRPr>
          </a:p>
        </p:txBody>
      </p:sp>
      <p:pic>
        <p:nvPicPr>
          <p:cNvPr id="16386" name="Picture 2"/>
          <p:cNvPicPr>
            <a:picLocks noChangeAspect="1" noChangeArrowheads="1"/>
          </p:cNvPicPr>
          <p:nvPr/>
        </p:nvPicPr>
        <p:blipFill>
          <a:blip r:embed="rId2"/>
          <a:srcRect/>
          <a:stretch>
            <a:fillRect/>
          </a:stretch>
        </p:blipFill>
        <p:spPr bwMode="auto">
          <a:xfrm>
            <a:off x="638175" y="2895600"/>
            <a:ext cx="786765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WIP Tracking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015663"/>
          </a:xfrm>
          <a:prstGeom prst="rect">
            <a:avLst/>
          </a:prstGeom>
          <a:noFill/>
        </p:spPr>
        <p:txBody>
          <a:bodyPr wrap="square" rtlCol="0">
            <a:spAutoFit/>
          </a:bodyPr>
          <a:lstStyle/>
          <a:p>
            <a:r>
              <a:rPr lang="en-US" sz="2000" dirty="0" smtClean="0">
                <a:solidFill>
                  <a:schemeClr val="tx1"/>
                </a:solidFill>
              </a:rPr>
              <a:t>The system will permit booking in of the quantity in the previous operation.  Below, we can book in 75 even though only 60 have been booked out.  Looking at the screen below, we know that at least 60 is in transit. </a:t>
            </a:r>
            <a:endParaRPr lang="en-US" sz="2000" b="1" dirty="0">
              <a:solidFill>
                <a:schemeClr val="tx1"/>
              </a:solidFill>
            </a:endParaRPr>
          </a:p>
        </p:txBody>
      </p:sp>
      <p:pic>
        <p:nvPicPr>
          <p:cNvPr id="17410" name="Picture 2"/>
          <p:cNvPicPr>
            <a:picLocks noChangeAspect="1" noChangeArrowheads="1"/>
          </p:cNvPicPr>
          <p:nvPr/>
        </p:nvPicPr>
        <p:blipFill>
          <a:blip r:embed="rId2"/>
          <a:srcRect/>
          <a:stretch>
            <a:fillRect/>
          </a:stretch>
        </p:blipFill>
        <p:spPr bwMode="auto">
          <a:xfrm>
            <a:off x="985837" y="2362200"/>
            <a:ext cx="7167563" cy="4060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WIP Tracking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938992"/>
          </a:xfrm>
          <a:prstGeom prst="rect">
            <a:avLst/>
          </a:prstGeom>
          <a:noFill/>
        </p:spPr>
        <p:txBody>
          <a:bodyPr wrap="square" rtlCol="0">
            <a:spAutoFit/>
          </a:bodyPr>
          <a:lstStyle/>
          <a:p>
            <a:r>
              <a:rPr lang="en-US" sz="2000" dirty="0" smtClean="0">
                <a:solidFill>
                  <a:schemeClr val="tx1"/>
                </a:solidFill>
              </a:rPr>
              <a:t>If 70 are booked into the LENSASSY operation, we see the entries generated for the BATBOARDASSM.  Notice that another line was created for the 10 that were added to the moved 60.  Next to the operation we see the amount remaining in the operation.  When the full amount of WIP is received by the “Finished” operation, the Manufacturing Order is considered completed.</a:t>
            </a:r>
            <a:endParaRPr lang="en-US" sz="2000" b="1" dirty="0">
              <a:solidFill>
                <a:schemeClr val="tx1"/>
              </a:solidFill>
            </a:endParaRPr>
          </a:p>
        </p:txBody>
      </p:sp>
      <p:pic>
        <p:nvPicPr>
          <p:cNvPr id="18434" name="Picture 2"/>
          <p:cNvPicPr>
            <a:picLocks noChangeAspect="1" noChangeArrowheads="1"/>
          </p:cNvPicPr>
          <p:nvPr/>
        </p:nvPicPr>
        <p:blipFill>
          <a:blip r:embed="rId2"/>
          <a:srcRect/>
          <a:stretch>
            <a:fillRect/>
          </a:stretch>
        </p:blipFill>
        <p:spPr bwMode="auto">
          <a:xfrm>
            <a:off x="2700337" y="2895600"/>
            <a:ext cx="3743325"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Transactions Tab</a:t>
            </a:r>
            <a:endParaRPr lang="en-US" dirty="0"/>
          </a:p>
        </p:txBody>
      </p:sp>
      <p:sp>
        <p:nvSpPr>
          <p:cNvPr id="11" name="TextBox 10"/>
          <p:cNvSpPr txBox="1"/>
          <p:nvPr/>
        </p:nvSpPr>
        <p:spPr>
          <a:xfrm>
            <a:off x="533400" y="1752600"/>
            <a:ext cx="8001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the filter to change the default filter by;</a:t>
            </a:r>
          </a:p>
          <a:p>
            <a:pPr lvl="1">
              <a:buFont typeface="Arial" pitchFamily="34" charset="0"/>
              <a:buChar char="•"/>
            </a:pPr>
            <a:r>
              <a:rPr lang="en-US" sz="1400" dirty="0" smtClean="0">
                <a:solidFill>
                  <a:schemeClr val="tx1"/>
                </a:solidFill>
              </a:rPr>
              <a:t> From Date – Go back in history more than 90 days (or the number of days in the option)</a:t>
            </a:r>
          </a:p>
          <a:p>
            <a:pPr lvl="1">
              <a:buFont typeface="Arial" pitchFamily="34" charset="0"/>
              <a:buChar char="•"/>
            </a:pPr>
            <a:r>
              <a:rPr lang="en-US" sz="1400" dirty="0" smtClean="0">
                <a:solidFill>
                  <a:schemeClr val="tx1"/>
                </a:solidFill>
              </a:rPr>
              <a:t> To Date – Filter up to a specific date</a:t>
            </a:r>
          </a:p>
          <a:p>
            <a:pPr lvl="1">
              <a:buFont typeface="Arial" pitchFamily="34" charset="0"/>
              <a:buChar char="•"/>
            </a:pPr>
            <a:r>
              <a:rPr lang="en-US" sz="1400" dirty="0" smtClean="0">
                <a:solidFill>
                  <a:schemeClr val="tx1"/>
                </a:solidFill>
              </a:rPr>
              <a:t> Location – Filter a specific location</a:t>
            </a:r>
          </a:p>
          <a:p>
            <a:pPr lvl="1">
              <a:buFont typeface="Arial" pitchFamily="34" charset="0"/>
              <a:buChar char="•"/>
            </a:pPr>
            <a:r>
              <a:rPr lang="en-US" sz="1400" dirty="0" smtClean="0">
                <a:solidFill>
                  <a:schemeClr val="tx1"/>
                </a:solidFill>
              </a:rPr>
              <a:t> Lot Number – Filter a specific lot number or serial number</a:t>
            </a:r>
          </a:p>
          <a:p>
            <a:pPr lvl="1">
              <a:buFont typeface="Arial" pitchFamily="34" charset="0"/>
              <a:buChar char="•"/>
            </a:pPr>
            <a:r>
              <a:rPr lang="en-US" sz="1400" dirty="0" smtClean="0">
                <a:solidFill>
                  <a:schemeClr val="tx1"/>
                </a:solidFill>
              </a:rPr>
              <a:t> Source – Filter a specific type of transaction</a:t>
            </a:r>
          </a:p>
          <a:p>
            <a:pPr lvl="1">
              <a:buFont typeface="Arial" pitchFamily="34" charset="0"/>
              <a:buChar char="•"/>
            </a:pPr>
            <a:r>
              <a:rPr lang="en-US" sz="1400" dirty="0" smtClean="0">
                <a:solidFill>
                  <a:schemeClr val="tx1"/>
                </a:solidFill>
              </a:rPr>
              <a:t> Availability – Filter a specific availability</a:t>
            </a:r>
          </a:p>
          <a:p>
            <a:pPr lvl="1">
              <a:buFont typeface="Arial" pitchFamily="34" charset="0"/>
              <a:buChar char="•"/>
            </a:pPr>
            <a:r>
              <a:rPr lang="en-US" sz="1400" dirty="0" smtClean="0">
                <a:solidFill>
                  <a:schemeClr val="tx1"/>
                </a:solidFill>
              </a:rPr>
              <a:t> Show Detailed Shipments – Show picking records for shipments </a:t>
            </a:r>
          </a:p>
        </p:txBody>
      </p:sp>
      <p:pic>
        <p:nvPicPr>
          <p:cNvPr id="8194" name="Picture 2"/>
          <p:cNvPicPr>
            <a:picLocks noChangeAspect="1" noChangeArrowheads="1"/>
          </p:cNvPicPr>
          <p:nvPr/>
        </p:nvPicPr>
        <p:blipFill>
          <a:blip r:embed="rId2"/>
          <a:srcRect l="56250" t="25840" r="19375" b="54522"/>
          <a:stretch>
            <a:fillRect/>
          </a:stretch>
        </p:blipFill>
        <p:spPr bwMode="auto">
          <a:xfrm>
            <a:off x="6172200" y="4876800"/>
            <a:ext cx="2743200" cy="1336431"/>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l="56250" t="26228" r="19375" b="54134"/>
          <a:stretch>
            <a:fillRect/>
          </a:stretch>
        </p:blipFill>
        <p:spPr bwMode="auto">
          <a:xfrm>
            <a:off x="228600" y="3657600"/>
            <a:ext cx="2819400" cy="1373554"/>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l="56250" t="26228" r="19375" b="54134"/>
          <a:stretch>
            <a:fillRect/>
          </a:stretch>
        </p:blipFill>
        <p:spPr bwMode="auto">
          <a:xfrm>
            <a:off x="3200400" y="4343400"/>
            <a:ext cx="2819400" cy="13735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Shipping Serial Numbers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631216"/>
          </a:xfrm>
          <a:prstGeom prst="rect">
            <a:avLst/>
          </a:prstGeom>
          <a:noFill/>
        </p:spPr>
        <p:txBody>
          <a:bodyPr wrap="square" rtlCol="0">
            <a:spAutoFit/>
          </a:bodyPr>
          <a:lstStyle/>
          <a:p>
            <a:r>
              <a:rPr lang="en-US" sz="2000" dirty="0" smtClean="0">
                <a:solidFill>
                  <a:schemeClr val="tx1"/>
                </a:solidFill>
              </a:rPr>
              <a:t>If the end item is under serial number control and you want to issue the serial numbers at shipping time, you can assign a starting serial number, give the serial numbers a prefix, enter them manually, or apply a single number to the whole batch.  This permits tying the serial number (or lot) to a specific manufacturing order.  </a:t>
            </a:r>
            <a:endParaRPr lang="en-US" sz="2000" dirty="0">
              <a:solidFill>
                <a:schemeClr val="tx1"/>
              </a:solidFill>
            </a:endParaRPr>
          </a:p>
        </p:txBody>
      </p:sp>
      <p:pic>
        <p:nvPicPr>
          <p:cNvPr id="20482" name="Picture 2"/>
          <p:cNvPicPr>
            <a:picLocks noChangeAspect="1" noChangeArrowheads="1"/>
          </p:cNvPicPr>
          <p:nvPr/>
        </p:nvPicPr>
        <p:blipFill>
          <a:blip r:embed="rId2"/>
          <a:srcRect/>
          <a:stretch>
            <a:fillRect/>
          </a:stretch>
        </p:blipFill>
        <p:spPr bwMode="auto">
          <a:xfrm>
            <a:off x="1371600" y="2895600"/>
            <a:ext cx="5857758"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More on Serial Numbers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3170099"/>
          </a:xfrm>
          <a:prstGeom prst="rect">
            <a:avLst/>
          </a:prstGeom>
          <a:noFill/>
        </p:spPr>
        <p:txBody>
          <a:bodyPr wrap="square" rtlCol="0">
            <a:spAutoFit/>
          </a:bodyPr>
          <a:lstStyle/>
          <a:p>
            <a:r>
              <a:rPr lang="en-US" sz="2000" dirty="0" smtClean="0">
                <a:solidFill>
                  <a:schemeClr val="tx1"/>
                </a:solidFill>
              </a:rPr>
              <a:t>There are situations where a company needs to know what exactly what components went into an assembly, down to the serial and lot number of the components.  In those cases, you need to operate in lot sizes of one since you must issue specific components (by lot or serial number) to the assembly.  Many medical devices have this requirement.</a:t>
            </a:r>
          </a:p>
          <a:p>
            <a:endParaRPr lang="en-US" sz="2000" dirty="0" smtClean="0">
              <a:solidFill>
                <a:schemeClr val="tx1"/>
              </a:solidFill>
            </a:endParaRPr>
          </a:p>
          <a:p>
            <a:r>
              <a:rPr lang="en-US" sz="2000" dirty="0" smtClean="0">
                <a:solidFill>
                  <a:schemeClr val="tx1"/>
                </a:solidFill>
              </a:rPr>
              <a:t>Having serial controlled components and not serializing the assembly will allow you to know what lots/serial numbers went into the assembly.  WinMan by default puts a lot number (the Manufacturing Order Number) on each manufactured batch.</a:t>
            </a:r>
            <a:endParaRPr lang="en-US" sz="2000" dirty="0">
              <a:solidFill>
                <a:schemeClr val="tx1"/>
              </a:solidFill>
            </a:endParaRPr>
          </a:p>
        </p:txBody>
      </p:sp>
      <p:sp>
        <p:nvSpPr>
          <p:cNvPr id="5" name="TextBox 4"/>
          <p:cNvSpPr txBox="1"/>
          <p:nvPr/>
        </p:nvSpPr>
        <p:spPr>
          <a:xfrm>
            <a:off x="304800" y="46482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duplicate serial numbers can be used in WinMan.  To prevent duplicates from being used, enable the Serial Numbers system option </a:t>
            </a:r>
            <a:r>
              <a:rPr lang="en-US" sz="1400" b="1" dirty="0" smtClean="0">
                <a:solidFill>
                  <a:schemeClr val="tx1"/>
                </a:solidFill>
              </a:rPr>
              <a:t>Allow duplicate serial numbers.  </a:t>
            </a:r>
            <a:r>
              <a:rPr lang="en-US" sz="1400" dirty="0" smtClean="0">
                <a:solidFill>
                  <a:schemeClr val="tx1"/>
                </a:solidFill>
              </a:rPr>
              <a:t>Set the value of the option to N to prevent duplicate serial numbers in WinMan.</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015663"/>
          </a:xfrm>
          <a:prstGeom prst="rect">
            <a:avLst/>
          </a:prstGeom>
          <a:noFill/>
        </p:spPr>
        <p:txBody>
          <a:bodyPr wrap="square" rtlCol="0">
            <a:spAutoFit/>
          </a:bodyPr>
          <a:lstStyle/>
          <a:p>
            <a:r>
              <a:rPr lang="en-US" sz="2000" dirty="0" err="1" smtClean="0">
                <a:solidFill>
                  <a:schemeClr val="tx1"/>
                </a:solidFill>
              </a:rPr>
              <a:t>Kanban</a:t>
            </a:r>
            <a:r>
              <a:rPr lang="en-US" sz="2000" dirty="0" smtClean="0">
                <a:solidFill>
                  <a:schemeClr val="tx1"/>
                </a:solidFill>
              </a:rPr>
              <a:t> items are not planned by MRP.  Children of </a:t>
            </a:r>
            <a:r>
              <a:rPr lang="en-US" sz="2000" dirty="0" err="1" smtClean="0">
                <a:solidFill>
                  <a:schemeClr val="tx1"/>
                </a:solidFill>
              </a:rPr>
              <a:t>kanban</a:t>
            </a:r>
            <a:r>
              <a:rPr lang="en-US" sz="2000" dirty="0" smtClean="0">
                <a:solidFill>
                  <a:schemeClr val="tx1"/>
                </a:solidFill>
              </a:rPr>
              <a:t> assemblies are planned by MRP.  To follow the process, we start with an order of 48 Laser Pointers (44-1000)</a:t>
            </a:r>
            <a:endParaRPr lang="en-US" sz="20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1146230" y="2362200"/>
            <a:ext cx="6851539"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015663"/>
          </a:xfrm>
          <a:prstGeom prst="rect">
            <a:avLst/>
          </a:prstGeom>
          <a:noFill/>
        </p:spPr>
        <p:txBody>
          <a:bodyPr wrap="square" rtlCol="0">
            <a:spAutoFit/>
          </a:bodyPr>
          <a:lstStyle/>
          <a:p>
            <a:r>
              <a:rPr lang="en-US" sz="2000" dirty="0" smtClean="0">
                <a:solidFill>
                  <a:schemeClr val="tx1"/>
                </a:solidFill>
              </a:rPr>
              <a:t>MRP creates a planned order for the main assembly (44-1000) and but not for the Logic Board (44-1500) that goes into it because it is a </a:t>
            </a:r>
            <a:r>
              <a:rPr lang="en-US" sz="2000" dirty="0" err="1" smtClean="0">
                <a:solidFill>
                  <a:schemeClr val="tx1"/>
                </a:solidFill>
              </a:rPr>
              <a:t>kanban</a:t>
            </a:r>
            <a:r>
              <a:rPr lang="en-US" sz="2000" dirty="0" smtClean="0">
                <a:solidFill>
                  <a:schemeClr val="tx1"/>
                </a:solidFill>
              </a:rPr>
              <a:t> controlled item.</a:t>
            </a:r>
            <a:endParaRPr lang="en-US" sz="20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419100" y="2438400"/>
            <a:ext cx="8305800" cy="2584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323439"/>
          </a:xfrm>
          <a:prstGeom prst="rect">
            <a:avLst/>
          </a:prstGeom>
          <a:noFill/>
        </p:spPr>
        <p:txBody>
          <a:bodyPr wrap="square" rtlCol="0">
            <a:spAutoFit/>
          </a:bodyPr>
          <a:lstStyle/>
          <a:p>
            <a:r>
              <a:rPr lang="en-US" sz="2000" dirty="0" smtClean="0">
                <a:solidFill>
                  <a:schemeClr val="tx1"/>
                </a:solidFill>
              </a:rPr>
              <a:t>MRP does create requirement for the </a:t>
            </a:r>
            <a:r>
              <a:rPr lang="en-US" sz="2000" dirty="0" err="1" smtClean="0">
                <a:solidFill>
                  <a:schemeClr val="tx1"/>
                </a:solidFill>
              </a:rPr>
              <a:t>kanban</a:t>
            </a:r>
            <a:r>
              <a:rPr lang="en-US" sz="2000" dirty="0" smtClean="0">
                <a:solidFill>
                  <a:schemeClr val="tx1"/>
                </a:solidFill>
              </a:rPr>
              <a:t> assemblies.  This is particularly important for companies in a mixed mode environment where some assemblies are </a:t>
            </a:r>
            <a:r>
              <a:rPr lang="en-US" sz="2000" dirty="0" err="1" smtClean="0">
                <a:solidFill>
                  <a:schemeClr val="tx1"/>
                </a:solidFill>
              </a:rPr>
              <a:t>kanban</a:t>
            </a:r>
            <a:r>
              <a:rPr lang="en-US" sz="2000" dirty="0" smtClean="0">
                <a:solidFill>
                  <a:schemeClr val="tx1"/>
                </a:solidFill>
              </a:rPr>
              <a:t> controlled and others are not but they all use common components.</a:t>
            </a:r>
            <a:endParaRPr lang="en-US" sz="20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71500" y="3200400"/>
            <a:ext cx="8001000" cy="21593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2308324"/>
          </a:xfrm>
          <a:prstGeom prst="rect">
            <a:avLst/>
          </a:prstGeom>
          <a:noFill/>
        </p:spPr>
        <p:txBody>
          <a:bodyPr wrap="square" rtlCol="0">
            <a:spAutoFit/>
          </a:bodyPr>
          <a:lstStyle/>
          <a:p>
            <a:r>
              <a:rPr lang="en-US" sz="1600" dirty="0" err="1" smtClean="0">
                <a:solidFill>
                  <a:schemeClr val="tx1"/>
                </a:solidFill>
              </a:rPr>
              <a:t>Kanban</a:t>
            </a:r>
            <a:r>
              <a:rPr lang="en-US" sz="1600" dirty="0" smtClean="0">
                <a:solidFill>
                  <a:schemeClr val="tx1"/>
                </a:solidFill>
              </a:rPr>
              <a:t> manufacturing consists of adding the item produced to the </a:t>
            </a:r>
            <a:r>
              <a:rPr lang="en-US" sz="1600" dirty="0" err="1" smtClean="0">
                <a:solidFill>
                  <a:schemeClr val="tx1"/>
                </a:solidFill>
              </a:rPr>
              <a:t>Kanban</a:t>
            </a:r>
            <a:r>
              <a:rPr lang="en-US" sz="1600" dirty="0" smtClean="0">
                <a:solidFill>
                  <a:schemeClr val="tx1"/>
                </a:solidFill>
              </a:rPr>
              <a:t> Manufacturing screen.  </a:t>
            </a:r>
          </a:p>
          <a:p>
            <a:endParaRPr lang="en-US" sz="1600" dirty="0" smtClean="0">
              <a:solidFill>
                <a:schemeClr val="tx1"/>
              </a:solidFill>
            </a:endParaRPr>
          </a:p>
          <a:p>
            <a:r>
              <a:rPr lang="en-US" sz="1600" dirty="0" smtClean="0">
                <a:solidFill>
                  <a:schemeClr val="tx1"/>
                </a:solidFill>
              </a:rPr>
              <a:t>When an item is </a:t>
            </a:r>
            <a:r>
              <a:rPr lang="en-US" sz="1600" dirty="0" err="1" smtClean="0">
                <a:solidFill>
                  <a:schemeClr val="tx1"/>
                </a:solidFill>
              </a:rPr>
              <a:t>backflushed</a:t>
            </a:r>
            <a:r>
              <a:rPr lang="en-US" sz="1600" dirty="0" smtClean="0">
                <a:solidFill>
                  <a:schemeClr val="tx1"/>
                </a:solidFill>
              </a:rPr>
              <a:t>, a manufacturing order is created, items are issued on a FIFO basis and the MO is completed.  The completed MO puts the assembly into Inventory.  </a:t>
            </a:r>
          </a:p>
          <a:p>
            <a:endParaRPr lang="en-US" sz="1600" dirty="0" smtClean="0">
              <a:solidFill>
                <a:schemeClr val="tx1"/>
              </a:solidFill>
            </a:endParaRPr>
          </a:p>
          <a:p>
            <a:r>
              <a:rPr lang="en-US" sz="1600" dirty="0" smtClean="0">
                <a:solidFill>
                  <a:schemeClr val="tx1"/>
                </a:solidFill>
              </a:rPr>
              <a:t>If there is not enough inventory in the system to complete the </a:t>
            </a:r>
            <a:r>
              <a:rPr lang="en-US" sz="1600" dirty="0" err="1" smtClean="0">
                <a:solidFill>
                  <a:schemeClr val="tx1"/>
                </a:solidFill>
              </a:rPr>
              <a:t>backflush</a:t>
            </a:r>
            <a:r>
              <a:rPr lang="en-US" sz="1600" dirty="0" smtClean="0">
                <a:solidFill>
                  <a:schemeClr val="tx1"/>
                </a:solidFill>
              </a:rPr>
              <a:t>, a shortage will be indicated.  The Manufacturing order that was created can be drilled down to by right clicking on the </a:t>
            </a:r>
            <a:r>
              <a:rPr lang="en-US" sz="1600" dirty="0" err="1" smtClean="0">
                <a:solidFill>
                  <a:schemeClr val="tx1"/>
                </a:solidFill>
              </a:rPr>
              <a:t>Kanban</a:t>
            </a:r>
            <a:r>
              <a:rPr lang="en-US" sz="1600" dirty="0" smtClean="0">
                <a:solidFill>
                  <a:schemeClr val="tx1"/>
                </a:solidFill>
              </a:rPr>
              <a:t> line.  The shortage should be addressed and the MO finished manually</a:t>
            </a:r>
            <a:endParaRPr lang="en-US" sz="16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828800" y="3733800"/>
            <a:ext cx="5029200" cy="29270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304800" y="12192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Additional information can be entered when creating a </a:t>
            </a:r>
            <a:r>
              <a:rPr lang="en-US" sz="1400" dirty="0" err="1" smtClean="0">
                <a:solidFill>
                  <a:schemeClr val="tx1"/>
                </a:solidFill>
              </a:rPr>
              <a:t>Kanban</a:t>
            </a:r>
            <a:r>
              <a:rPr lang="en-US" sz="1400" dirty="0" smtClean="0">
                <a:solidFill>
                  <a:schemeClr val="tx1"/>
                </a:solidFill>
              </a:rPr>
              <a:t> if the long form entry is used.  Enable the </a:t>
            </a:r>
            <a:r>
              <a:rPr lang="en-US" sz="1400" dirty="0" err="1" smtClean="0">
                <a:solidFill>
                  <a:schemeClr val="tx1"/>
                </a:solidFill>
              </a:rPr>
              <a:t>Kanban</a:t>
            </a:r>
            <a:r>
              <a:rPr lang="en-US" sz="1400" dirty="0" smtClean="0">
                <a:solidFill>
                  <a:schemeClr val="tx1"/>
                </a:solidFill>
              </a:rPr>
              <a:t> Manufacturing system option </a:t>
            </a:r>
            <a:r>
              <a:rPr lang="en-US" sz="1400" b="1" dirty="0" err="1" smtClean="0">
                <a:solidFill>
                  <a:schemeClr val="tx1"/>
                </a:solidFill>
              </a:rPr>
              <a:t>Kanban</a:t>
            </a:r>
            <a:r>
              <a:rPr lang="en-US" sz="1400" b="1" dirty="0" smtClean="0">
                <a:solidFill>
                  <a:schemeClr val="tx1"/>
                </a:solidFill>
              </a:rPr>
              <a:t> Short form entry, </a:t>
            </a:r>
            <a:r>
              <a:rPr lang="en-US" sz="1400" dirty="0" smtClean="0">
                <a:solidFill>
                  <a:schemeClr val="tx1"/>
                </a:solidFill>
              </a:rPr>
              <a:t>and set the option to N to use the long form.  Long form entry allows you to select either a product or existing manufacturing order to </a:t>
            </a:r>
            <a:r>
              <a:rPr lang="en-US" sz="1400" dirty="0" err="1" smtClean="0">
                <a:solidFill>
                  <a:schemeClr val="tx1"/>
                </a:solidFill>
              </a:rPr>
              <a:t>backflush</a:t>
            </a:r>
            <a:r>
              <a:rPr lang="en-US" sz="1400" dirty="0" smtClean="0">
                <a:solidFill>
                  <a:schemeClr val="tx1"/>
                </a:solidFill>
              </a:rPr>
              <a:t>.  Additionally, location, date, lot number and department can be modified before the </a:t>
            </a:r>
            <a:r>
              <a:rPr lang="en-US" sz="1400" dirty="0" err="1" smtClean="0">
                <a:solidFill>
                  <a:schemeClr val="tx1"/>
                </a:solidFill>
              </a:rPr>
              <a:t>backflush</a:t>
            </a:r>
            <a:r>
              <a:rPr lang="en-US" sz="1400" dirty="0" smtClean="0">
                <a:solidFill>
                  <a:schemeClr val="tx1"/>
                </a:solidFill>
              </a:rPr>
              <a:t> is completed.</a:t>
            </a:r>
            <a:endParaRPr lang="en-US" sz="1400" b="1" dirty="0" smtClean="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4114800" y="3505200"/>
            <a:ext cx="3733800" cy="298404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33400" y="3124200"/>
            <a:ext cx="3743325" cy="29916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2246769"/>
          </a:xfrm>
          <a:prstGeom prst="rect">
            <a:avLst/>
          </a:prstGeom>
          <a:noFill/>
        </p:spPr>
        <p:txBody>
          <a:bodyPr wrap="square" rtlCol="0">
            <a:spAutoFit/>
          </a:bodyPr>
          <a:lstStyle/>
          <a:p>
            <a:r>
              <a:rPr lang="en-US" sz="2000" dirty="0" smtClean="0">
                <a:solidFill>
                  <a:schemeClr val="tx1"/>
                </a:solidFill>
              </a:rPr>
              <a:t>Once a batch has been added to </a:t>
            </a:r>
            <a:r>
              <a:rPr lang="en-US" sz="2000" dirty="0" err="1" smtClean="0">
                <a:solidFill>
                  <a:schemeClr val="tx1"/>
                </a:solidFill>
              </a:rPr>
              <a:t>Kanban</a:t>
            </a:r>
            <a:r>
              <a:rPr lang="en-US" sz="2000" dirty="0" smtClean="0">
                <a:solidFill>
                  <a:schemeClr val="tx1"/>
                </a:solidFill>
              </a:rPr>
              <a:t> manufacturing “Actions” allow a new item to be added,  clear the batches or process the batch.</a:t>
            </a:r>
          </a:p>
          <a:p>
            <a:endParaRPr lang="en-US" sz="2000" dirty="0" smtClean="0">
              <a:solidFill>
                <a:schemeClr val="tx1"/>
              </a:solidFill>
            </a:endParaRPr>
          </a:p>
          <a:p>
            <a:r>
              <a:rPr lang="en-US" sz="2000" dirty="0" smtClean="0">
                <a:solidFill>
                  <a:schemeClr val="tx1"/>
                </a:solidFill>
              </a:rPr>
              <a:t>Clearing the batch means no action has taken place.  Processing the batch produces the assembly and consumes the components.</a:t>
            </a:r>
          </a:p>
          <a:p>
            <a:endParaRPr lang="en-US" sz="2000" dirty="0" smtClean="0">
              <a:solidFill>
                <a:schemeClr val="tx1"/>
              </a:solidFill>
            </a:endParaRPr>
          </a:p>
          <a:p>
            <a:r>
              <a:rPr lang="en-US" sz="2000" dirty="0" smtClean="0">
                <a:solidFill>
                  <a:schemeClr val="tx1"/>
                </a:solidFill>
              </a:rPr>
              <a:t>For this example, we are going to report that we made 48 and scrapped 2.</a:t>
            </a:r>
            <a:endParaRPr lang="en-US" sz="2000" dirty="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152400" y="3672450"/>
            <a:ext cx="8839200" cy="1204350"/>
          </a:xfrm>
          <a:prstGeom prst="rect">
            <a:avLst/>
          </a:prstGeom>
          <a:noFill/>
          <a:ln w="9525">
            <a:noFill/>
            <a:miter lim="800000"/>
            <a:headEnd/>
            <a:tailEnd/>
          </a:ln>
          <a:effectLst/>
        </p:spPr>
      </p:pic>
      <p:sp>
        <p:nvSpPr>
          <p:cNvPr id="6" name="TextBox 5"/>
          <p:cNvSpPr txBox="1"/>
          <p:nvPr/>
        </p:nvSpPr>
        <p:spPr>
          <a:xfrm>
            <a:off x="228600" y="51054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Items completed from a Back-flush will be assigned a lot number starting with a “K”.  To change the prefix select the </a:t>
            </a:r>
            <a:r>
              <a:rPr lang="en-US" sz="1400" dirty="0" err="1" smtClean="0">
                <a:solidFill>
                  <a:schemeClr val="tx1"/>
                </a:solidFill>
              </a:rPr>
              <a:t>Kanban</a:t>
            </a:r>
            <a:r>
              <a:rPr lang="en-US" sz="1400" dirty="0" smtClean="0">
                <a:solidFill>
                  <a:schemeClr val="tx1"/>
                </a:solidFill>
              </a:rPr>
              <a:t> Manufacturing system option </a:t>
            </a:r>
            <a:r>
              <a:rPr lang="en-US" sz="1400" b="1" dirty="0" smtClean="0">
                <a:solidFill>
                  <a:schemeClr val="tx1"/>
                </a:solidFill>
              </a:rPr>
              <a:t>Lot Number Prefix, </a:t>
            </a:r>
            <a:r>
              <a:rPr lang="en-US" sz="1400" dirty="0" smtClean="0">
                <a:solidFill>
                  <a:schemeClr val="tx1"/>
                </a:solidFill>
              </a:rPr>
              <a:t>enable the option and enter the required prefix as the value of the option.</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17937"/>
            <a:ext cx="8763000" cy="1938992"/>
          </a:xfrm>
          <a:prstGeom prst="rect">
            <a:avLst/>
          </a:prstGeom>
          <a:noFill/>
        </p:spPr>
        <p:txBody>
          <a:bodyPr wrap="square" rtlCol="0">
            <a:spAutoFit/>
          </a:bodyPr>
          <a:lstStyle/>
          <a:p>
            <a:r>
              <a:rPr lang="en-US" sz="2000" dirty="0" smtClean="0">
                <a:solidFill>
                  <a:schemeClr val="tx1"/>
                </a:solidFill>
              </a:rPr>
              <a:t>In the background, WinMan creates a Manufacturing Order.  It does this in order to capture all of the costs.</a:t>
            </a:r>
          </a:p>
          <a:p>
            <a:endParaRPr lang="en-US" sz="2000" dirty="0" smtClean="0">
              <a:solidFill>
                <a:schemeClr val="tx1"/>
              </a:solidFill>
            </a:endParaRPr>
          </a:p>
          <a:p>
            <a:r>
              <a:rPr lang="en-US" sz="2000" dirty="0" smtClean="0">
                <a:solidFill>
                  <a:schemeClr val="tx1"/>
                </a:solidFill>
              </a:rPr>
              <a:t>Below is the order created by WinMan.  Notice that the quantity on order is 50 and the quantity made is 48, scrapped quantity is 2.  Notice that the MO is also considered completed.</a:t>
            </a:r>
            <a:endParaRPr lang="en-US" sz="2000"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400352" y="3124200"/>
            <a:ext cx="8343295" cy="30316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Kanban</a:t>
            </a:r>
            <a:r>
              <a:rPr lang="en-US" dirty="0" smtClean="0">
                <a:solidFill>
                  <a:schemeClr val="bg1"/>
                </a:solidFill>
              </a:rPr>
              <a:t> Controlled Items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190500" y="1066800"/>
            <a:ext cx="8763000" cy="1938992"/>
          </a:xfrm>
          <a:prstGeom prst="rect">
            <a:avLst/>
          </a:prstGeom>
          <a:noFill/>
        </p:spPr>
        <p:txBody>
          <a:bodyPr wrap="square" rtlCol="0">
            <a:spAutoFit/>
          </a:bodyPr>
          <a:lstStyle/>
          <a:p>
            <a:r>
              <a:rPr lang="en-US" sz="2000" dirty="0" smtClean="0">
                <a:solidFill>
                  <a:schemeClr val="tx1"/>
                </a:solidFill>
              </a:rPr>
              <a:t>Looking at the MO we can see that 50 units of each component was consumed to make the 48 units.  The material cost of the 48 units is equivalent to the sum of 50 of each component.  The labor is also the value of 50 units.  Since </a:t>
            </a:r>
            <a:r>
              <a:rPr lang="en-US" sz="2000" dirty="0" err="1" smtClean="0">
                <a:solidFill>
                  <a:schemeClr val="tx1"/>
                </a:solidFill>
              </a:rPr>
              <a:t>kanban</a:t>
            </a:r>
            <a:r>
              <a:rPr lang="en-US" sz="2000" dirty="0" smtClean="0">
                <a:solidFill>
                  <a:schemeClr val="tx1"/>
                </a:solidFill>
              </a:rPr>
              <a:t> manufacturing </a:t>
            </a:r>
            <a:r>
              <a:rPr lang="en-US" sz="2000" dirty="0" err="1" smtClean="0">
                <a:solidFill>
                  <a:schemeClr val="tx1"/>
                </a:solidFill>
              </a:rPr>
              <a:t>backflushes</a:t>
            </a:r>
            <a:r>
              <a:rPr lang="en-US" sz="2000" dirty="0" smtClean="0">
                <a:solidFill>
                  <a:schemeClr val="tx1"/>
                </a:solidFill>
              </a:rPr>
              <a:t> the components, it is assumed that all 50 units were made and only 48 were acceptable.</a:t>
            </a:r>
          </a:p>
          <a:p>
            <a:endParaRPr lang="en-US" sz="2000" dirty="0" smtClean="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228600" y="3657600"/>
            <a:ext cx="8686800" cy="26164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Right Click on a Batch Actions</a:t>
            </a:r>
            <a:endParaRPr lang="en-US" dirty="0"/>
          </a:p>
        </p:txBody>
      </p:sp>
      <p:sp>
        <p:nvSpPr>
          <p:cNvPr id="11" name="TextBox 10"/>
          <p:cNvSpPr txBox="1"/>
          <p:nvPr/>
        </p:nvSpPr>
        <p:spPr>
          <a:xfrm>
            <a:off x="457200" y="18288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View – View the transaction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Change Availability – Change the current availability of the batch.  See locations and areas for a list of Availabilities and their functions.  No accounting transaction takes place.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Decrease Quantity – A stock adjustment to decrease the quantity.  A stock adjustment reason code must be selected to generate the accounting transaction.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Change Value – A stock adjustment to increase or decrease the value of the batch.  A stock adjustment reason code must be selected to generate the accounting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Change Location – Select the location an item is to be moved to.  An accounting transactions will take place as the inventory GL account used, will reflect the division of the location the item is moved to.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Change Lot Number – Change the lot number of the batch.  Lot numbers are automatically generated for transactions.  Goods Receipts use the Goods receipt number and the line number, and Manufacturing Orders us the Manufacturing Order number.  The lot number field is also used as the serial number field if serial numbering options are being used.  No accounting transaction takes place.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Backflushing</a:t>
            </a:r>
            <a:r>
              <a:rPr lang="en-US" dirty="0" smtClean="0">
                <a:solidFill>
                  <a:schemeClr val="bg1"/>
                </a:solidFill>
              </a:rPr>
              <a:t> Defined</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190500" y="1066800"/>
            <a:ext cx="8763000" cy="4401205"/>
          </a:xfrm>
          <a:prstGeom prst="rect">
            <a:avLst/>
          </a:prstGeom>
          <a:noFill/>
        </p:spPr>
        <p:txBody>
          <a:bodyPr wrap="square" rtlCol="0">
            <a:spAutoFit/>
          </a:bodyPr>
          <a:lstStyle/>
          <a:p>
            <a:r>
              <a:rPr lang="en-US" sz="2000" dirty="0" err="1" smtClean="0">
                <a:solidFill>
                  <a:schemeClr val="tx1"/>
                </a:solidFill>
              </a:rPr>
              <a:t>Backflushing</a:t>
            </a:r>
            <a:r>
              <a:rPr lang="en-US" sz="2000" dirty="0" smtClean="0">
                <a:solidFill>
                  <a:schemeClr val="tx1"/>
                </a:solidFill>
              </a:rPr>
              <a:t> is similar to issuing inventory except it is done at the end of the process.  If the product was made then these components must have been consumed.</a:t>
            </a:r>
          </a:p>
          <a:p>
            <a:endParaRPr lang="en-US" sz="2000" dirty="0" smtClean="0">
              <a:solidFill>
                <a:schemeClr val="tx1"/>
              </a:solidFill>
            </a:endParaRPr>
          </a:p>
          <a:p>
            <a:r>
              <a:rPr lang="en-US" sz="2000" dirty="0" err="1" smtClean="0">
                <a:solidFill>
                  <a:schemeClr val="tx1"/>
                </a:solidFill>
              </a:rPr>
              <a:t>Backflushing</a:t>
            </a:r>
            <a:r>
              <a:rPr lang="en-US" sz="2000" dirty="0" smtClean="0">
                <a:solidFill>
                  <a:schemeClr val="tx1"/>
                </a:solidFill>
              </a:rPr>
              <a:t> can be used when cycle times are relatively short.  Since the components are not issued at the time the order is started, it is possible to believe that there is more available inventory than there really is.  Processes that take several days or longer will usually be handled with Manufacturing Order Issues.  Cycle time measured in hours are good candidates for </a:t>
            </a:r>
            <a:r>
              <a:rPr lang="en-US" sz="2000" dirty="0" err="1" smtClean="0">
                <a:solidFill>
                  <a:schemeClr val="tx1"/>
                </a:solidFill>
              </a:rPr>
              <a:t>backflushing</a:t>
            </a:r>
            <a:r>
              <a:rPr lang="en-US" sz="2000" dirty="0" smtClean="0">
                <a:solidFill>
                  <a:schemeClr val="tx1"/>
                </a:solidFill>
              </a:rPr>
              <a:t>.  </a:t>
            </a:r>
          </a:p>
          <a:p>
            <a:endParaRPr lang="en-US" sz="2000" dirty="0" smtClean="0">
              <a:solidFill>
                <a:schemeClr val="tx1"/>
              </a:solidFill>
            </a:endParaRPr>
          </a:p>
          <a:p>
            <a:r>
              <a:rPr lang="en-US" sz="2000" dirty="0" smtClean="0">
                <a:solidFill>
                  <a:schemeClr val="tx1"/>
                </a:solidFill>
              </a:rPr>
              <a:t>The big advantage to </a:t>
            </a:r>
            <a:r>
              <a:rPr lang="en-US" sz="2000" dirty="0" err="1" smtClean="0">
                <a:solidFill>
                  <a:schemeClr val="tx1"/>
                </a:solidFill>
              </a:rPr>
              <a:t>backflushing</a:t>
            </a:r>
            <a:r>
              <a:rPr lang="en-US" sz="2000" dirty="0" smtClean="0">
                <a:solidFill>
                  <a:schemeClr val="tx1"/>
                </a:solidFill>
              </a:rPr>
              <a:t> is that it takes fewer manual transactions.</a:t>
            </a:r>
          </a:p>
          <a:p>
            <a:endParaRPr lang="en-US" sz="2000" dirty="0" smtClean="0">
              <a:solidFill>
                <a:schemeClr val="tx1"/>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err="1" smtClean="0">
                <a:solidFill>
                  <a:schemeClr val="bg1"/>
                </a:solidFill>
              </a:rPr>
              <a:t>Backflushing</a:t>
            </a:r>
            <a:r>
              <a:rPr lang="en-US" dirty="0" smtClean="0">
                <a:solidFill>
                  <a:schemeClr val="bg1"/>
                </a:solidFill>
              </a:rPr>
              <a:t> Results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190500" y="1066800"/>
            <a:ext cx="8763000" cy="707886"/>
          </a:xfrm>
          <a:prstGeom prst="rect">
            <a:avLst/>
          </a:prstGeom>
          <a:noFill/>
        </p:spPr>
        <p:txBody>
          <a:bodyPr wrap="square" rtlCol="0">
            <a:spAutoFit/>
          </a:bodyPr>
          <a:lstStyle/>
          <a:p>
            <a:r>
              <a:rPr lang="en-US" sz="2000" dirty="0" smtClean="0">
                <a:solidFill>
                  <a:schemeClr val="tx1"/>
                </a:solidFill>
              </a:rPr>
              <a:t>This view of Inventory Review shows the consumption of the ROM and the production of the Logic Board.</a:t>
            </a:r>
          </a:p>
        </p:txBody>
      </p:sp>
      <p:pic>
        <p:nvPicPr>
          <p:cNvPr id="8194" name="Picture 2"/>
          <p:cNvPicPr>
            <a:picLocks noChangeAspect="1" noChangeArrowheads="1"/>
          </p:cNvPicPr>
          <p:nvPr/>
        </p:nvPicPr>
        <p:blipFill>
          <a:blip r:embed="rId2"/>
          <a:srcRect/>
          <a:stretch>
            <a:fillRect/>
          </a:stretch>
        </p:blipFill>
        <p:spPr bwMode="auto">
          <a:xfrm>
            <a:off x="114300" y="1981200"/>
            <a:ext cx="8915400" cy="2082153"/>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76199" y="4318488"/>
            <a:ext cx="8903167" cy="16251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Master Scheduling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190500" y="1066800"/>
            <a:ext cx="8763000" cy="1323439"/>
          </a:xfrm>
          <a:prstGeom prst="rect">
            <a:avLst/>
          </a:prstGeom>
          <a:noFill/>
        </p:spPr>
        <p:txBody>
          <a:bodyPr wrap="square" rtlCol="0">
            <a:spAutoFit/>
          </a:bodyPr>
          <a:lstStyle/>
          <a:p>
            <a:r>
              <a:rPr lang="en-US" sz="2000" dirty="0" smtClean="0">
                <a:solidFill>
                  <a:schemeClr val="tx1"/>
                </a:solidFill>
              </a:rPr>
              <a:t>A master schedule is created simply by entering manual Manufacturing Orders.  Master Scheduling is typically done when you want to drive demand through Manufacturing Orders and not outside demand.  A manually created MO is always saved as a FIRM order.</a:t>
            </a:r>
          </a:p>
        </p:txBody>
      </p:sp>
      <p:pic>
        <p:nvPicPr>
          <p:cNvPr id="9218" name="Picture 2"/>
          <p:cNvPicPr>
            <a:picLocks noChangeAspect="1" noChangeArrowheads="1"/>
          </p:cNvPicPr>
          <p:nvPr/>
        </p:nvPicPr>
        <p:blipFill>
          <a:blip r:embed="rId2"/>
          <a:srcRect/>
          <a:stretch>
            <a:fillRect/>
          </a:stretch>
        </p:blipFill>
        <p:spPr bwMode="auto">
          <a:xfrm>
            <a:off x="1333500" y="2514600"/>
            <a:ext cx="6467475" cy="38486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Cascading MOs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190500" y="1066800"/>
            <a:ext cx="8763000" cy="1631216"/>
          </a:xfrm>
          <a:prstGeom prst="rect">
            <a:avLst/>
          </a:prstGeom>
          <a:noFill/>
        </p:spPr>
        <p:txBody>
          <a:bodyPr wrap="square" rtlCol="0">
            <a:spAutoFit/>
          </a:bodyPr>
          <a:lstStyle/>
          <a:p>
            <a:r>
              <a:rPr lang="en-US" sz="2000" dirty="0" smtClean="0">
                <a:solidFill>
                  <a:schemeClr val="tx1"/>
                </a:solidFill>
              </a:rPr>
              <a:t>Cascading MO’s are used to create child MO’s with the same base MO number for tracking purposes.  </a:t>
            </a:r>
          </a:p>
          <a:p>
            <a:endParaRPr lang="en-US" sz="2000" dirty="0" smtClean="0">
              <a:solidFill>
                <a:schemeClr val="tx1"/>
              </a:solidFill>
            </a:endParaRPr>
          </a:p>
          <a:p>
            <a:r>
              <a:rPr lang="en-US" sz="2000" dirty="0" smtClean="0">
                <a:solidFill>
                  <a:schemeClr val="tx1"/>
                </a:solidFill>
              </a:rPr>
              <a:t>Cascading MO’s must be used with the Product option to Generate a MO for each sales order.</a:t>
            </a:r>
          </a:p>
        </p:txBody>
      </p:sp>
      <p:pic>
        <p:nvPicPr>
          <p:cNvPr id="8194" name="Picture 2"/>
          <p:cNvPicPr>
            <a:picLocks noChangeAspect="1" noChangeArrowheads="1"/>
          </p:cNvPicPr>
          <p:nvPr/>
        </p:nvPicPr>
        <p:blipFill>
          <a:blip r:embed="rId2"/>
          <a:srcRect t="12403" r="18125" b="37984"/>
          <a:stretch>
            <a:fillRect/>
          </a:stretch>
        </p:blipFill>
        <p:spPr bwMode="auto">
          <a:xfrm>
            <a:off x="152400" y="3048000"/>
            <a:ext cx="8001000" cy="29316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Cascading MOs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190500" y="1066800"/>
            <a:ext cx="8763000" cy="1938992"/>
          </a:xfrm>
          <a:prstGeom prst="rect">
            <a:avLst/>
          </a:prstGeom>
          <a:noFill/>
        </p:spPr>
        <p:txBody>
          <a:bodyPr wrap="square" rtlCol="0">
            <a:spAutoFit/>
          </a:bodyPr>
          <a:lstStyle/>
          <a:p>
            <a:r>
              <a:rPr lang="en-US" sz="2000" dirty="0" smtClean="0">
                <a:solidFill>
                  <a:schemeClr val="tx1"/>
                </a:solidFill>
              </a:rPr>
              <a:t>Use the Cascade Tab in Manufacturing Orders to view all child Jobs</a:t>
            </a:r>
          </a:p>
          <a:p>
            <a:endParaRPr lang="en-US" sz="2000" dirty="0" smtClean="0">
              <a:solidFill>
                <a:schemeClr val="tx1"/>
              </a:solidFill>
            </a:endParaRPr>
          </a:p>
          <a:p>
            <a:r>
              <a:rPr lang="en-US" sz="2000" dirty="0" smtClean="0">
                <a:solidFill>
                  <a:schemeClr val="tx1"/>
                </a:solidFill>
              </a:rPr>
              <a:t>Right click on a child MO and select Go to Manufacturing Orders to drill down to the child MO</a:t>
            </a:r>
          </a:p>
          <a:p>
            <a:endParaRPr lang="en-US" sz="2000" dirty="0" smtClean="0">
              <a:solidFill>
                <a:schemeClr val="tx1"/>
              </a:solidFill>
            </a:endParaRPr>
          </a:p>
          <a:p>
            <a:r>
              <a:rPr lang="en-US" sz="2000" dirty="0" smtClean="0">
                <a:solidFill>
                  <a:schemeClr val="tx1"/>
                </a:solidFill>
              </a:rPr>
              <a:t>The parent MO must be firmed before MRP will generate the child MOs</a:t>
            </a:r>
          </a:p>
        </p:txBody>
      </p:sp>
      <p:pic>
        <p:nvPicPr>
          <p:cNvPr id="8194" name="Picture 2"/>
          <p:cNvPicPr>
            <a:picLocks noChangeAspect="1" noChangeArrowheads="1"/>
          </p:cNvPicPr>
          <p:nvPr/>
        </p:nvPicPr>
        <p:blipFill>
          <a:blip r:embed="rId2"/>
          <a:srcRect t="12403" r="18125" b="37984"/>
          <a:stretch>
            <a:fillRect/>
          </a:stretch>
        </p:blipFill>
        <p:spPr bwMode="auto">
          <a:xfrm>
            <a:off x="152400" y="3048000"/>
            <a:ext cx="8001000" cy="29316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err="1" smtClean="0"/>
              <a:t>Kanban</a:t>
            </a:r>
            <a:r>
              <a:rPr lang="en-US" dirty="0" smtClean="0"/>
              <a:t> Purchasing</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4524315"/>
          </a:xfrm>
          <a:prstGeom prst="rect">
            <a:avLst/>
          </a:prstGeom>
          <a:noFill/>
        </p:spPr>
        <p:txBody>
          <a:bodyPr wrap="square" rtlCol="0">
            <a:spAutoFit/>
          </a:bodyPr>
          <a:lstStyle/>
          <a:p>
            <a:r>
              <a:rPr lang="en-US" sz="2400" dirty="0" err="1" smtClean="0">
                <a:solidFill>
                  <a:schemeClr val="tx1"/>
                </a:solidFill>
              </a:rPr>
              <a:t>Kanban</a:t>
            </a:r>
            <a:r>
              <a:rPr lang="en-US" sz="2400" dirty="0" smtClean="0">
                <a:solidFill>
                  <a:schemeClr val="tx1"/>
                </a:solidFill>
              </a:rPr>
              <a:t> Purchasing is a lean tool for purchasing.  </a:t>
            </a:r>
            <a:r>
              <a:rPr lang="en-US" sz="2400" dirty="0" err="1" smtClean="0">
                <a:solidFill>
                  <a:schemeClr val="tx1"/>
                </a:solidFill>
              </a:rPr>
              <a:t>Kanban</a:t>
            </a:r>
            <a:r>
              <a:rPr lang="en-US" sz="2400" dirty="0" smtClean="0">
                <a:solidFill>
                  <a:schemeClr val="tx1"/>
                </a:solidFill>
              </a:rPr>
              <a:t> cards are used on the shop floor to indicate when replenishment should occur.  </a:t>
            </a:r>
          </a:p>
          <a:p>
            <a:r>
              <a:rPr lang="en-US" sz="2400" dirty="0" err="1" smtClean="0">
                <a:solidFill>
                  <a:schemeClr val="tx1"/>
                </a:solidFill>
              </a:rPr>
              <a:t>Kanban</a:t>
            </a:r>
            <a:r>
              <a:rPr lang="en-US" sz="2400" dirty="0" smtClean="0">
                <a:solidFill>
                  <a:schemeClr val="tx1"/>
                </a:solidFill>
              </a:rPr>
              <a:t> cards are then scanned and a purchase order is sent to the vendor.</a:t>
            </a:r>
          </a:p>
          <a:p>
            <a:r>
              <a:rPr lang="en-US" sz="2400" dirty="0" smtClean="0">
                <a:solidFill>
                  <a:schemeClr val="tx1"/>
                </a:solidFill>
              </a:rPr>
              <a:t>To use </a:t>
            </a:r>
            <a:r>
              <a:rPr lang="en-US" sz="2400" dirty="0" err="1" smtClean="0">
                <a:solidFill>
                  <a:schemeClr val="tx1"/>
                </a:solidFill>
              </a:rPr>
              <a:t>Kanban</a:t>
            </a:r>
            <a:r>
              <a:rPr lang="en-US" sz="2400" dirty="0" smtClean="0">
                <a:solidFill>
                  <a:schemeClr val="tx1"/>
                </a:solidFill>
              </a:rPr>
              <a:t> successfully, a strong relationship with vendors is a must.  Price, quantity are typically arranged with the vendor.  High quality products are also a requirement as defects cause extra inventory</a:t>
            </a:r>
          </a:p>
          <a:p>
            <a:r>
              <a:rPr lang="en-US" sz="2400" dirty="0" smtClean="0">
                <a:solidFill>
                  <a:schemeClr val="tx1"/>
                </a:solidFill>
              </a:rPr>
              <a:t>Before a </a:t>
            </a:r>
            <a:r>
              <a:rPr lang="en-US" sz="2400" dirty="0" err="1" smtClean="0">
                <a:solidFill>
                  <a:schemeClr val="tx1"/>
                </a:solidFill>
              </a:rPr>
              <a:t>Kanban</a:t>
            </a:r>
            <a:r>
              <a:rPr lang="en-US" sz="2400" dirty="0" smtClean="0">
                <a:solidFill>
                  <a:schemeClr val="tx1"/>
                </a:solidFill>
              </a:rPr>
              <a:t> can be set up in WinMan there is pre-requisite data in Products that must be set-up</a:t>
            </a:r>
          </a:p>
          <a:p>
            <a:endParaRPr lang="en-US" sz="2400" dirty="0" smtClean="0">
              <a:solidFill>
                <a:schemeClr val="tx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pic>
        <p:nvPicPr>
          <p:cNvPr id="1026" name="Picture 2"/>
          <p:cNvPicPr>
            <a:picLocks noChangeAspect="1" noChangeArrowheads="1"/>
          </p:cNvPicPr>
          <p:nvPr/>
        </p:nvPicPr>
        <p:blipFill>
          <a:blip r:embed="rId2"/>
          <a:srcRect/>
          <a:stretch>
            <a:fillRect/>
          </a:stretch>
        </p:blipFill>
        <p:spPr bwMode="auto">
          <a:xfrm>
            <a:off x="609600" y="2057400"/>
            <a:ext cx="5105400" cy="4045047"/>
          </a:xfrm>
          <a:prstGeom prst="rect">
            <a:avLst/>
          </a:prstGeom>
          <a:noFill/>
          <a:ln w="9525">
            <a:noFill/>
            <a:miter lim="800000"/>
            <a:headEnd/>
            <a:tailEnd/>
          </a:ln>
          <a:effectLst/>
        </p:spPr>
      </p:pic>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Products Set-up</a:t>
            </a:r>
            <a:endParaRPr lang="en-US" dirty="0"/>
          </a:p>
        </p:txBody>
      </p:sp>
      <p:sp>
        <p:nvSpPr>
          <p:cNvPr id="8" name="TextBox 7"/>
          <p:cNvSpPr txBox="1"/>
          <p:nvPr/>
        </p:nvSpPr>
        <p:spPr>
          <a:xfrm>
            <a:off x="6019800" y="2743200"/>
            <a:ext cx="28956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product should be designated as </a:t>
            </a:r>
            <a:r>
              <a:rPr lang="en-US" sz="1400" dirty="0" err="1" smtClean="0">
                <a:solidFill>
                  <a:schemeClr val="tx1"/>
                </a:solidFill>
              </a:rPr>
              <a:t>KanBan</a:t>
            </a:r>
            <a:r>
              <a:rPr lang="en-US" sz="1400" dirty="0" smtClean="0">
                <a:solidFill>
                  <a:schemeClr val="tx1"/>
                </a:solidFill>
              </a:rPr>
              <a:t> Procured on the Replenishment tab.</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Products Set-up</a:t>
            </a:r>
            <a:endParaRPr lang="en-US" dirty="0"/>
          </a:p>
        </p:txBody>
      </p:sp>
      <p:sp>
        <p:nvSpPr>
          <p:cNvPr id="8" name="TextBox 7"/>
          <p:cNvSpPr txBox="1"/>
          <p:nvPr/>
        </p:nvSpPr>
        <p:spPr>
          <a:xfrm>
            <a:off x="5867400" y="2286000"/>
            <a:ext cx="28956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supplier cross reference record must be set-up with the vendor that where the </a:t>
            </a:r>
            <a:r>
              <a:rPr lang="en-US" sz="1400" dirty="0" err="1" smtClean="0">
                <a:solidFill>
                  <a:schemeClr val="tx1"/>
                </a:solidFill>
              </a:rPr>
              <a:t>Kanban</a:t>
            </a:r>
            <a:r>
              <a:rPr lang="en-US" sz="1400" dirty="0" smtClean="0">
                <a:solidFill>
                  <a:schemeClr val="tx1"/>
                </a:solidFill>
              </a:rPr>
              <a:t> is to come from.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normal cost in the supplier cross reference is the price for the </a:t>
            </a:r>
            <a:r>
              <a:rPr lang="en-US" sz="1400" dirty="0" err="1" smtClean="0">
                <a:solidFill>
                  <a:schemeClr val="tx1"/>
                </a:solidFill>
              </a:rPr>
              <a:t>Kanban</a:t>
            </a:r>
            <a:r>
              <a:rPr lang="en-US" sz="1400" dirty="0" smtClean="0">
                <a:solidFill>
                  <a:schemeClr val="tx1"/>
                </a:solidFill>
              </a:rPr>
              <a: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 the </a:t>
            </a:r>
            <a:r>
              <a:rPr lang="en-US" sz="1400" dirty="0" err="1" smtClean="0">
                <a:solidFill>
                  <a:schemeClr val="tx1"/>
                </a:solidFill>
              </a:rPr>
              <a:t>Kanban</a:t>
            </a:r>
            <a:r>
              <a:rPr lang="en-US" sz="1400" dirty="0" smtClean="0">
                <a:solidFill>
                  <a:schemeClr val="tx1"/>
                </a:solidFill>
              </a:rPr>
              <a:t> Contract tab, the original contract quantity should be entered.  The quantity outstanding will automatically be decreased with each </a:t>
            </a:r>
            <a:r>
              <a:rPr lang="en-US" sz="1400" dirty="0" err="1" smtClean="0">
                <a:solidFill>
                  <a:schemeClr val="tx1"/>
                </a:solidFill>
              </a:rPr>
              <a:t>Kanban</a:t>
            </a:r>
            <a:r>
              <a:rPr lang="en-US" sz="1400" dirty="0" smtClean="0">
                <a:solidFill>
                  <a:schemeClr val="tx1"/>
                </a:solidFill>
              </a:rPr>
              <a:t> receipt.</a:t>
            </a:r>
          </a:p>
        </p:txBody>
      </p:sp>
      <p:pic>
        <p:nvPicPr>
          <p:cNvPr id="2050" name="Picture 2"/>
          <p:cNvPicPr>
            <a:picLocks noChangeAspect="1" noChangeArrowheads="1"/>
          </p:cNvPicPr>
          <p:nvPr/>
        </p:nvPicPr>
        <p:blipFill>
          <a:blip r:embed="rId2"/>
          <a:srcRect/>
          <a:stretch>
            <a:fillRect/>
          </a:stretch>
        </p:blipFill>
        <p:spPr bwMode="auto">
          <a:xfrm>
            <a:off x="381000" y="1981200"/>
            <a:ext cx="4953000" cy="3924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err="1" smtClean="0"/>
              <a:t>KanBan</a:t>
            </a:r>
            <a:r>
              <a:rPr lang="en-US" dirty="0" smtClean="0"/>
              <a:t> Set-up</a:t>
            </a:r>
            <a:endParaRPr lang="en-US" dirty="0"/>
          </a:p>
        </p:txBody>
      </p:sp>
      <p:pic>
        <p:nvPicPr>
          <p:cNvPr id="3074" name="Picture 2"/>
          <p:cNvPicPr>
            <a:picLocks noChangeAspect="1" noChangeArrowheads="1"/>
          </p:cNvPicPr>
          <p:nvPr/>
        </p:nvPicPr>
        <p:blipFill>
          <a:blip r:embed="rId2"/>
          <a:srcRect/>
          <a:stretch>
            <a:fillRect/>
          </a:stretch>
        </p:blipFill>
        <p:spPr bwMode="auto">
          <a:xfrm>
            <a:off x="457200" y="1905000"/>
            <a:ext cx="5257800" cy="41657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Right Click on a Batch Actions</a:t>
            </a:r>
            <a:endParaRPr lang="en-US" dirty="0"/>
          </a:p>
        </p:txBody>
      </p:sp>
      <p:sp>
        <p:nvSpPr>
          <p:cNvPr id="11" name="TextBox 10"/>
          <p:cNvSpPr txBox="1"/>
          <p:nvPr/>
        </p:nvSpPr>
        <p:spPr>
          <a:xfrm>
            <a:off x="457200" y="1905000"/>
            <a:ext cx="81534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Change Expiry Date – Change the Expiration date of a batch.  No accounting transaction take place</a:t>
            </a:r>
          </a:p>
          <a:p>
            <a:endParaRPr lang="en-US" sz="1400" dirty="0" smtClean="0">
              <a:solidFill>
                <a:schemeClr val="tx1"/>
              </a:solidFill>
            </a:endParaRPr>
          </a:p>
          <a:p>
            <a:pPr>
              <a:buFont typeface="Arial" pitchFamily="34" charset="0"/>
              <a:buChar char="•"/>
            </a:pPr>
            <a:r>
              <a:rPr lang="en-US" sz="1400" dirty="0" smtClean="0">
                <a:solidFill>
                  <a:schemeClr val="tx1"/>
                </a:solidFill>
              </a:rPr>
              <a:t> Split Batch by Serial Number – This will take a batch of inventory and split it into individual items and assign a serial number to each item.  No accounting transaction takes place.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View Source – View the source of the transactions.  If the item is a purchased item, purchase order and goods receipt information can be viewed.  If an item is a manufactured item, the manufacturing order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Return Components to Stock – A manufactured item will be stock adjusted off hand and all the components will be put on hand.  An option to explode transients is available if a transient item should not be put on-hand.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Create a Re-Work Order – A re-work manufacturing order will be created for the item selected, and have as the only component on the order, the item selected.  Any costs associated with the work order are added and the item is put back in stock when the order is completed.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Return to supplier – A return to supplier record is created.  See the guide on Supplier Returns for processing instructions.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err="1" smtClean="0"/>
              <a:t>KanBan</a:t>
            </a:r>
            <a:r>
              <a:rPr lang="en-US" dirty="0" smtClean="0"/>
              <a:t> Set-up</a:t>
            </a:r>
            <a:endParaRPr lang="en-US" dirty="0"/>
          </a:p>
        </p:txBody>
      </p:sp>
      <p:sp>
        <p:nvSpPr>
          <p:cNvPr id="8" name="TextBox 7"/>
          <p:cNvSpPr txBox="1"/>
          <p:nvPr/>
        </p:nvSpPr>
        <p:spPr>
          <a:xfrm>
            <a:off x="685800" y="1828800"/>
            <a:ext cx="80772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To create a new card for an item select the action Add</a:t>
            </a:r>
          </a:p>
          <a:p>
            <a:pPr>
              <a:buFont typeface="Arial" pitchFamily="34" charset="0"/>
              <a:buChar char="•"/>
            </a:pPr>
            <a:endParaRPr lang="en-US" sz="1400" dirty="0" smtClean="0">
              <a:solidFill>
                <a:schemeClr val="tx1"/>
              </a:solidFill>
            </a:endParaRPr>
          </a:p>
          <a:p>
            <a:r>
              <a:rPr lang="en-GB" sz="1400" dirty="0" smtClean="0">
                <a:solidFill>
                  <a:schemeClr val="tx1"/>
                </a:solidFill>
              </a:rPr>
              <a:t>General Tab</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Card Identifier – A WinMan generated number used to uniquely identify the </a:t>
            </a:r>
            <a:r>
              <a:rPr lang="en-GB" sz="1400" dirty="0" err="1" smtClean="0">
                <a:solidFill>
                  <a:schemeClr val="tx1"/>
                </a:solidFill>
              </a:rPr>
              <a:t>Kanban</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Product – The product that is to be </a:t>
            </a:r>
            <a:r>
              <a:rPr lang="en-GB" sz="1400" dirty="0" err="1" smtClean="0">
                <a:solidFill>
                  <a:schemeClr val="tx1"/>
                </a:solidFill>
              </a:rPr>
              <a:t>Kanban</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Supplier – The supplier that the </a:t>
            </a:r>
            <a:r>
              <a:rPr lang="en-GB" sz="1400" dirty="0" err="1" smtClean="0">
                <a:solidFill>
                  <a:schemeClr val="tx1"/>
                </a:solidFill>
              </a:rPr>
              <a:t>Kanban</a:t>
            </a:r>
            <a:r>
              <a:rPr lang="en-GB" sz="1400" dirty="0" smtClean="0">
                <a:solidFill>
                  <a:schemeClr val="tx1"/>
                </a:solidFill>
              </a:rPr>
              <a:t> is to be supplied from</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Quantity – The quantity that each card will represent.  </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Location – The location that the item will be received into</a:t>
            </a:r>
            <a:endParaRPr lang="en-US" sz="1400" dirty="0" smtClean="0">
              <a:solidFill>
                <a:schemeClr val="tx1"/>
              </a:solidFill>
            </a:endParaRPr>
          </a:p>
          <a:p>
            <a:endParaRPr lang="en-GB" sz="1400" dirty="0" smtClean="0">
              <a:solidFill>
                <a:schemeClr val="tx1"/>
              </a:solidFill>
            </a:endParaRPr>
          </a:p>
          <a:p>
            <a:pPr>
              <a:buFont typeface="Arial" pitchFamily="34" charset="0"/>
              <a:buChar char="•"/>
            </a:pPr>
            <a:r>
              <a:rPr lang="en-GB" sz="1400" dirty="0" smtClean="0">
                <a:solidFill>
                  <a:schemeClr val="tx1"/>
                </a:solidFill>
              </a:rPr>
              <a:t> Bin – A reference field for a bin if one is designated within the location</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No of Cards – Number of cards that will be used for the </a:t>
            </a:r>
            <a:r>
              <a:rPr lang="en-GB" sz="1400" dirty="0" err="1" smtClean="0">
                <a:solidFill>
                  <a:schemeClr val="tx1"/>
                </a:solidFill>
              </a:rPr>
              <a:t>Kanban</a:t>
            </a:r>
            <a:endParaRPr lang="en-US" sz="1400" dirty="0" smtClean="0">
              <a:solidFill>
                <a:schemeClr val="tx1"/>
              </a:solidFill>
            </a:endParaRP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Weight – The weight of the product, used for reference only.</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err="1" smtClean="0"/>
              <a:t>KanBan</a:t>
            </a:r>
            <a:r>
              <a:rPr lang="en-US" dirty="0" smtClean="0"/>
              <a:t> Set-up</a:t>
            </a:r>
            <a:endParaRPr lang="en-US" dirty="0"/>
          </a:p>
        </p:txBody>
      </p:sp>
      <p:pic>
        <p:nvPicPr>
          <p:cNvPr id="4098" name="Picture 2"/>
          <p:cNvPicPr>
            <a:picLocks noChangeAspect="1" noChangeArrowheads="1"/>
          </p:cNvPicPr>
          <p:nvPr/>
        </p:nvPicPr>
        <p:blipFill>
          <a:blip r:embed="rId2"/>
          <a:srcRect/>
          <a:stretch>
            <a:fillRect/>
          </a:stretch>
        </p:blipFill>
        <p:spPr bwMode="auto">
          <a:xfrm>
            <a:off x="762000" y="2057400"/>
            <a:ext cx="4924425" cy="3901660"/>
          </a:xfrm>
          <a:prstGeom prst="rect">
            <a:avLst/>
          </a:prstGeom>
          <a:noFill/>
          <a:ln w="9525">
            <a:noFill/>
            <a:miter lim="800000"/>
            <a:headEnd/>
            <a:tailEnd/>
          </a:ln>
          <a:effectLst/>
        </p:spPr>
      </p:pic>
      <p:sp>
        <p:nvSpPr>
          <p:cNvPr id="9" name="TextBox 8"/>
          <p:cNvSpPr txBox="1"/>
          <p:nvPr/>
        </p:nvSpPr>
        <p:spPr>
          <a:xfrm>
            <a:off x="5867400" y="2286000"/>
            <a:ext cx="28956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The Contract Tab includes information from the supplier cross reference and is for reference only.  If these fields need to be amended it needs to be done in the supplier cross reference</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err="1" smtClean="0"/>
              <a:t>KanBan</a:t>
            </a:r>
            <a:r>
              <a:rPr lang="en-US" dirty="0" smtClean="0"/>
              <a:t> Set-up</a:t>
            </a:r>
            <a:endParaRPr lang="en-US" dirty="0"/>
          </a:p>
        </p:txBody>
      </p:sp>
      <p:sp>
        <p:nvSpPr>
          <p:cNvPr id="9" name="TextBox 8"/>
          <p:cNvSpPr txBox="1"/>
          <p:nvPr/>
        </p:nvSpPr>
        <p:spPr>
          <a:xfrm>
            <a:off x="5791200" y="3352800"/>
            <a:ext cx="28956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The print Tab includes fields that will appear on the </a:t>
            </a:r>
            <a:r>
              <a:rPr lang="en-GB" sz="1400" dirty="0" err="1" smtClean="0">
                <a:solidFill>
                  <a:schemeClr val="tx1"/>
                </a:solidFill>
              </a:rPr>
              <a:t>KanBan</a:t>
            </a:r>
            <a:r>
              <a:rPr lang="en-GB" sz="1400" dirty="0" smtClean="0">
                <a:solidFill>
                  <a:schemeClr val="tx1"/>
                </a:solidFill>
              </a:rPr>
              <a:t> Card </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609600" y="2057400"/>
            <a:ext cx="4848225" cy="38412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Printing Cards</a:t>
            </a:r>
            <a:endParaRPr lang="en-US" dirty="0"/>
          </a:p>
        </p:txBody>
      </p:sp>
      <p:sp>
        <p:nvSpPr>
          <p:cNvPr id="9" name="TextBox 8"/>
          <p:cNvSpPr txBox="1"/>
          <p:nvPr/>
        </p:nvSpPr>
        <p:spPr>
          <a:xfrm>
            <a:off x="4724400" y="3124200"/>
            <a:ext cx="28956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To print a Card select the print </a:t>
            </a:r>
            <a:r>
              <a:rPr lang="en-GB" sz="1400" dirty="0" err="1" smtClean="0">
                <a:solidFill>
                  <a:schemeClr val="tx1"/>
                </a:solidFill>
              </a:rPr>
              <a:t>KanBan</a:t>
            </a:r>
            <a:r>
              <a:rPr lang="en-GB" sz="1400" dirty="0" smtClean="0">
                <a:solidFill>
                  <a:schemeClr val="tx1"/>
                </a:solidFill>
              </a:rPr>
              <a:t> Card, this will generate a Card used to control replenishment on the shop floor. </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barcode can be set-up with the card so the card can be scanned.  </a:t>
            </a:r>
          </a:p>
          <a:p>
            <a:pPr>
              <a:buFont typeface="Arial" pitchFamily="34" charset="0"/>
              <a:buChar char="•"/>
            </a:pPr>
            <a:endParaRPr lang="en-US" sz="1400" dirty="0" smtClean="0">
              <a:solidFill>
                <a:schemeClr val="tx1"/>
              </a:solidFill>
            </a:endParaRPr>
          </a:p>
        </p:txBody>
      </p:sp>
      <p:pic>
        <p:nvPicPr>
          <p:cNvPr id="6146" name="Picture 2"/>
          <p:cNvPicPr>
            <a:picLocks noChangeAspect="1" noChangeArrowheads="1"/>
          </p:cNvPicPr>
          <p:nvPr/>
        </p:nvPicPr>
        <p:blipFill>
          <a:blip r:embed="rId2"/>
          <a:srcRect l="625" t="25840" r="80000" b="16279"/>
          <a:stretch>
            <a:fillRect/>
          </a:stretch>
        </p:blipFill>
        <p:spPr bwMode="auto">
          <a:xfrm>
            <a:off x="990600" y="1905000"/>
            <a:ext cx="23622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Creating Demand</a:t>
            </a:r>
            <a:endParaRPr lang="en-US" dirty="0"/>
          </a:p>
        </p:txBody>
      </p:sp>
      <p:sp>
        <p:nvSpPr>
          <p:cNvPr id="9" name="TextBox 8"/>
          <p:cNvSpPr txBox="1"/>
          <p:nvPr/>
        </p:nvSpPr>
        <p:spPr>
          <a:xfrm>
            <a:off x="5486400" y="1905000"/>
            <a:ext cx="28956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To create demand for a product based on a card, select the “Enter </a:t>
            </a:r>
            <a:r>
              <a:rPr lang="en-GB" sz="1400" dirty="0" err="1" smtClean="0">
                <a:solidFill>
                  <a:schemeClr val="tx1"/>
                </a:solidFill>
              </a:rPr>
              <a:t>KanBan</a:t>
            </a:r>
            <a:r>
              <a:rPr lang="en-GB" sz="1400" dirty="0" smtClean="0">
                <a:solidFill>
                  <a:schemeClr val="tx1"/>
                </a:solidFill>
              </a:rPr>
              <a:t>” action.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This will let you enter a series of cards by scanning the card number or entering it manually then selecting Add.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Select Finish to process the demand and it will tell you which cards were entered successfully. </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send the purchase order, select the Print </a:t>
            </a:r>
            <a:r>
              <a:rPr lang="en-US" sz="1400" dirty="0" err="1" smtClean="0">
                <a:solidFill>
                  <a:schemeClr val="tx1"/>
                </a:solidFill>
              </a:rPr>
              <a:t>Kanban</a:t>
            </a:r>
            <a:r>
              <a:rPr lang="en-US" sz="1400" dirty="0" smtClean="0">
                <a:solidFill>
                  <a:schemeClr val="tx1"/>
                </a:solidFill>
              </a:rPr>
              <a:t> Purchase Orders.  The purchase order will have all line items for the supplier that have not yet been printed for the part.</a:t>
            </a:r>
          </a:p>
        </p:txBody>
      </p:sp>
      <p:pic>
        <p:nvPicPr>
          <p:cNvPr id="7170" name="Picture 2"/>
          <p:cNvPicPr>
            <a:picLocks noChangeAspect="1" noChangeArrowheads="1"/>
          </p:cNvPicPr>
          <p:nvPr/>
        </p:nvPicPr>
        <p:blipFill>
          <a:blip r:embed="rId2"/>
          <a:srcRect/>
          <a:stretch>
            <a:fillRect/>
          </a:stretch>
        </p:blipFill>
        <p:spPr bwMode="auto">
          <a:xfrm>
            <a:off x="533400" y="22098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Receiving </a:t>
            </a:r>
            <a:r>
              <a:rPr lang="en-US" dirty="0" err="1" smtClean="0"/>
              <a:t>Kanban</a:t>
            </a:r>
            <a:endParaRPr lang="en-US" dirty="0"/>
          </a:p>
        </p:txBody>
      </p:sp>
      <p:sp>
        <p:nvSpPr>
          <p:cNvPr id="9" name="TextBox 8"/>
          <p:cNvSpPr txBox="1"/>
          <p:nvPr/>
        </p:nvSpPr>
        <p:spPr>
          <a:xfrm>
            <a:off x="5791200" y="1905000"/>
            <a:ext cx="28956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To receive a card select the  Receive action.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Enter the card number, quantity, and delivery note number and any notes if applicable.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The Quantity Outstanding on the contract in Supplier Cross Reference will be decreased by the amount received.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a:t>
            </a:r>
            <a:r>
              <a:rPr lang="en-GB" sz="1400" dirty="0" err="1" smtClean="0">
                <a:solidFill>
                  <a:schemeClr val="tx1"/>
                </a:solidFill>
              </a:rPr>
              <a:t>Kanban</a:t>
            </a:r>
            <a:r>
              <a:rPr lang="en-GB" sz="1400" dirty="0" smtClean="0">
                <a:solidFill>
                  <a:schemeClr val="tx1"/>
                </a:solidFill>
              </a:rPr>
              <a:t> quantities can be received if the contract quantity outstanding is 0, but will not decrease to a negative number</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457201" y="1981200"/>
            <a:ext cx="3581400" cy="2862243"/>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905000" y="3581400"/>
            <a:ext cx="3527792"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err="1" smtClean="0">
                <a:solidFill>
                  <a:schemeClr val="bg1"/>
                </a:solidFill>
              </a:rPr>
              <a:t>Kanban</a:t>
            </a:r>
            <a:r>
              <a:rPr lang="en-US" dirty="0" smtClean="0">
                <a:solidFill>
                  <a:schemeClr val="bg1"/>
                </a:solidFill>
              </a:rPr>
              <a:t>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7777"/>
          </a:xfrm>
          <a:prstGeom prst="rect">
            <a:avLst/>
          </a:prstGeom>
          <a:noFill/>
        </p:spPr>
        <p:txBody>
          <a:bodyPr wrap="square" rtlCol="0">
            <a:spAutoFit/>
          </a:bodyPr>
          <a:lstStyle/>
          <a:p>
            <a:r>
              <a:rPr lang="en-US" sz="1400" dirty="0" smtClean="0">
                <a:solidFill>
                  <a:schemeClr val="tx1"/>
                </a:solidFill>
              </a:rPr>
              <a:t> </a:t>
            </a:r>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Accounting</a:t>
            </a:r>
            <a:endParaRPr lang="en-US" dirty="0"/>
          </a:p>
        </p:txBody>
      </p:sp>
      <p:sp>
        <p:nvSpPr>
          <p:cNvPr id="9" name="TextBox 8"/>
          <p:cNvSpPr txBox="1"/>
          <p:nvPr/>
        </p:nvSpPr>
        <p:spPr>
          <a:xfrm>
            <a:off x="533400" y="1905000"/>
            <a:ext cx="81534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Once the </a:t>
            </a:r>
            <a:r>
              <a:rPr lang="en-US" sz="1400" dirty="0" err="1" smtClean="0">
                <a:solidFill>
                  <a:schemeClr val="tx1"/>
                </a:solidFill>
              </a:rPr>
              <a:t>Kanban</a:t>
            </a:r>
            <a:r>
              <a:rPr lang="en-US" sz="1400" dirty="0" smtClean="0">
                <a:solidFill>
                  <a:schemeClr val="tx1"/>
                </a:solidFill>
              </a:rPr>
              <a:t> has been received it will be in inventory just as if it was a regular PO.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
            </a:r>
            <a:r>
              <a:rPr lang="en-US" sz="1400" dirty="0" err="1" smtClean="0">
                <a:solidFill>
                  <a:schemeClr val="tx1"/>
                </a:solidFill>
              </a:rPr>
              <a:t>Kanban</a:t>
            </a:r>
            <a:r>
              <a:rPr lang="en-US" sz="1400" dirty="0" smtClean="0">
                <a:solidFill>
                  <a:schemeClr val="tx1"/>
                </a:solidFill>
              </a:rPr>
              <a:t> purchases then need to be invoiced and paid like any other Goods Receipts.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
            </a:r>
            <a:r>
              <a:rPr lang="en-GB" sz="1400" dirty="0" smtClean="0">
                <a:solidFill>
                  <a:schemeClr val="tx1"/>
                </a:solidFill>
              </a:rPr>
              <a:t>Since </a:t>
            </a:r>
            <a:r>
              <a:rPr lang="en-GB" sz="1400" dirty="0" err="1" smtClean="0">
                <a:solidFill>
                  <a:schemeClr val="tx1"/>
                </a:solidFill>
              </a:rPr>
              <a:t>Kanban</a:t>
            </a:r>
            <a:r>
              <a:rPr lang="en-GB" sz="1400" dirty="0" smtClean="0">
                <a:solidFill>
                  <a:schemeClr val="tx1"/>
                </a:solidFill>
              </a:rPr>
              <a:t> uses a fixed price and quantities are consistent, it is an excellent opportunity to use the Self-billing invoice option for invoice generation. </a:t>
            </a:r>
            <a:endParaRPr lang="en-US" sz="1400" dirty="0" smtClean="0">
              <a:solidFill>
                <a:schemeClr val="tx1"/>
              </a:solidFill>
            </a:endParaRP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Consignment Inventory</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785652"/>
          </a:xfrm>
          <a:prstGeom prst="rect">
            <a:avLst/>
          </a:prstGeom>
          <a:noFill/>
        </p:spPr>
        <p:txBody>
          <a:bodyPr wrap="square" rtlCol="0">
            <a:spAutoFit/>
          </a:bodyPr>
          <a:lstStyle/>
          <a:p>
            <a:r>
              <a:rPr lang="en-US" sz="2400" dirty="0" smtClean="0">
                <a:solidFill>
                  <a:schemeClr val="tx1"/>
                </a:solidFill>
              </a:rPr>
              <a:t>Consignment inventory can be used for both customers and suppliers.</a:t>
            </a:r>
          </a:p>
          <a:p>
            <a:endParaRPr lang="en-US" sz="2400" dirty="0" smtClean="0">
              <a:solidFill>
                <a:schemeClr val="tx1"/>
              </a:solidFill>
            </a:endParaRPr>
          </a:p>
          <a:p>
            <a:r>
              <a:rPr lang="en-US" sz="2400" dirty="0" smtClean="0">
                <a:solidFill>
                  <a:schemeClr val="tx1"/>
                </a:solidFill>
              </a:rPr>
              <a:t>Consignment inventory for customers is used for inventory that is shipped to customers but is not invoiced until the items are consumed.  Items remain as inventory in WinMan.</a:t>
            </a:r>
          </a:p>
          <a:p>
            <a:endParaRPr lang="en-US" sz="2400" dirty="0" smtClean="0">
              <a:solidFill>
                <a:schemeClr val="tx1"/>
              </a:solidFill>
            </a:endParaRPr>
          </a:p>
          <a:p>
            <a:r>
              <a:rPr lang="en-US" sz="2400" dirty="0" smtClean="0">
                <a:solidFill>
                  <a:schemeClr val="tx1"/>
                </a:solidFill>
              </a:rPr>
              <a:t>Consignment Inventory for suppliers is used for inventory held on site, but still owned by the supplier.  Ownership is transferred when the item(s) are consumed.</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1447800" y="3352800"/>
            <a:ext cx="5791200" cy="646331"/>
          </a:xfrm>
          <a:prstGeom prst="rect">
            <a:avLst/>
          </a:prstGeom>
          <a:noFill/>
        </p:spPr>
        <p:txBody>
          <a:bodyPr wrap="square" rtlCol="0">
            <a:spAutoFit/>
          </a:bodyPr>
          <a:lstStyle/>
          <a:p>
            <a:r>
              <a:rPr lang="en-US" dirty="0" smtClean="0"/>
              <a:t>Consignment - Sales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Stock Tab</a:t>
            </a:r>
            <a:endParaRPr lang="en-US" dirty="0"/>
          </a:p>
        </p:txBody>
      </p:sp>
      <p:sp>
        <p:nvSpPr>
          <p:cNvPr id="9" name="TextBox 8"/>
          <p:cNvSpPr txBox="1"/>
          <p:nvPr/>
        </p:nvSpPr>
        <p:spPr>
          <a:xfrm>
            <a:off x="457200" y="5715000"/>
            <a:ext cx="79248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stock works exactly the same as the Transaction Tab, however it has an additional filter that only shows transactions that have a quantity outstanding greater than 0.</a:t>
            </a:r>
          </a:p>
        </p:txBody>
      </p:sp>
      <p:pic>
        <p:nvPicPr>
          <p:cNvPr id="9218" name="Picture 2"/>
          <p:cNvPicPr>
            <a:picLocks noChangeAspect="1" noChangeArrowheads="1"/>
          </p:cNvPicPr>
          <p:nvPr/>
        </p:nvPicPr>
        <p:blipFill>
          <a:blip r:embed="rId2"/>
          <a:srcRect t="9302" r="18750" b="28682"/>
          <a:stretch>
            <a:fillRect/>
          </a:stretch>
        </p:blipFill>
        <p:spPr bwMode="auto">
          <a:xfrm>
            <a:off x="533400" y="1752600"/>
            <a:ext cx="8153400" cy="37631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Customer Master</a:t>
            </a:r>
            <a:endParaRPr lang="en-US" dirty="0"/>
          </a:p>
        </p:txBody>
      </p:sp>
      <p:pic>
        <p:nvPicPr>
          <p:cNvPr id="1026" name="Picture 2"/>
          <p:cNvPicPr>
            <a:picLocks noChangeAspect="1" noChangeArrowheads="1"/>
          </p:cNvPicPr>
          <p:nvPr/>
        </p:nvPicPr>
        <p:blipFill>
          <a:blip r:embed="rId2"/>
          <a:srcRect t="12403" r="69375" b="32817"/>
          <a:stretch>
            <a:fillRect/>
          </a:stretch>
        </p:blipFill>
        <p:spPr bwMode="auto">
          <a:xfrm>
            <a:off x="457200" y="1828800"/>
            <a:ext cx="3733800" cy="4038600"/>
          </a:xfrm>
          <a:prstGeom prst="rect">
            <a:avLst/>
          </a:prstGeom>
          <a:noFill/>
          <a:ln w="9525">
            <a:noFill/>
            <a:miter lim="800000"/>
            <a:headEnd/>
            <a:tailEnd/>
          </a:ln>
          <a:effectLst/>
        </p:spPr>
      </p:pic>
      <p:cxnSp>
        <p:nvCxnSpPr>
          <p:cNvPr id="9" name="Straight Arrow Connector 8"/>
          <p:cNvCxnSpPr/>
          <p:nvPr/>
        </p:nvCxnSpPr>
        <p:spPr>
          <a:xfrm rot="10800000" flipV="1">
            <a:off x="3657600" y="4648200"/>
            <a:ext cx="1143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953000" y="2209800"/>
            <a:ext cx="3733800" cy="28931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Customers that are to have goods sent to them must have a consignment location in their customer master (found on the Details tab).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It is recommended that each customer having consignment inventory have a location specific to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Any availability can be used with the customer location.  Consignment inventory will always be designated as Not Available.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Order Prefix</a:t>
            </a:r>
            <a:endParaRPr lang="en-US" dirty="0"/>
          </a:p>
        </p:txBody>
      </p:sp>
      <p:cxnSp>
        <p:nvCxnSpPr>
          <p:cNvPr id="9" name="Straight Arrow Connector 8"/>
          <p:cNvCxnSpPr/>
          <p:nvPr/>
        </p:nvCxnSpPr>
        <p:spPr>
          <a:xfrm rot="10800000" flipV="1">
            <a:off x="3657600" y="4648200"/>
            <a:ext cx="1143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257800" y="2209800"/>
            <a:ext cx="3429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Sales Order prefix can be set up for consignment orders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check box for Consignment Sale can be selected and will default the Consignment sale option for the sales order </a:t>
            </a:r>
          </a:p>
          <a:p>
            <a:endParaRPr lang="en-US" sz="1400" dirty="0" smtClean="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304801" y="1905000"/>
            <a:ext cx="4572000" cy="36224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Order Header</a:t>
            </a:r>
            <a:endParaRPr lang="en-US" dirty="0"/>
          </a:p>
        </p:txBody>
      </p:sp>
      <p:sp>
        <p:nvSpPr>
          <p:cNvPr id="11" name="TextBox 10"/>
          <p:cNvSpPr txBox="1"/>
          <p:nvPr/>
        </p:nvSpPr>
        <p:spPr>
          <a:xfrm>
            <a:off x="5257800" y="2209800"/>
            <a:ext cx="34290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Consignment Sale check box in the sales order header is the default for the sales order lines.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can be defaulted from a sales order prefix, or manually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Consignment Sale can be found on the Additional Tab of the Sales Order header</a:t>
            </a:r>
          </a:p>
        </p:txBody>
      </p:sp>
      <p:pic>
        <p:nvPicPr>
          <p:cNvPr id="3074" name="Picture 2"/>
          <p:cNvPicPr>
            <a:picLocks noChangeAspect="1" noChangeArrowheads="1"/>
          </p:cNvPicPr>
          <p:nvPr/>
        </p:nvPicPr>
        <p:blipFill>
          <a:blip r:embed="rId2"/>
          <a:srcRect/>
          <a:stretch>
            <a:fillRect/>
          </a:stretch>
        </p:blipFill>
        <p:spPr bwMode="auto">
          <a:xfrm>
            <a:off x="304801" y="1828801"/>
            <a:ext cx="4419599" cy="3501682"/>
          </a:xfrm>
          <a:prstGeom prst="rect">
            <a:avLst/>
          </a:prstGeom>
          <a:noFill/>
          <a:ln w="9525">
            <a:noFill/>
            <a:miter lim="800000"/>
            <a:headEnd/>
            <a:tailEnd/>
          </a:ln>
          <a:effectLst/>
        </p:spPr>
      </p:pic>
      <p:cxnSp>
        <p:nvCxnSpPr>
          <p:cNvPr id="9" name="Straight Arrow Connector 8"/>
          <p:cNvCxnSpPr/>
          <p:nvPr/>
        </p:nvCxnSpPr>
        <p:spPr>
          <a:xfrm rot="10800000" flipV="1">
            <a:off x="1524000" y="3505200"/>
            <a:ext cx="2514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Order Lines</a:t>
            </a:r>
            <a:endParaRPr lang="en-US" dirty="0"/>
          </a:p>
        </p:txBody>
      </p:sp>
      <p:sp>
        <p:nvSpPr>
          <p:cNvPr id="11" name="TextBox 10"/>
          <p:cNvSpPr txBox="1"/>
          <p:nvPr/>
        </p:nvSpPr>
        <p:spPr>
          <a:xfrm>
            <a:off x="5257800" y="2209800"/>
            <a:ext cx="3429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Consignment Sale check box will designate if the sales order line is a consignment sale.  An order can have mixed items that are consignment and not consignment.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Note:  For reporting, it is easiest not to mix consignment/non-consignment and have a prefix for consignment orders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is defaulted from the sales order header, or manually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Consignment Sale can be found on the Additional Tab of the Sales Order item</a:t>
            </a:r>
          </a:p>
        </p:txBody>
      </p:sp>
      <p:pic>
        <p:nvPicPr>
          <p:cNvPr id="4098" name="Picture 2"/>
          <p:cNvPicPr>
            <a:picLocks noChangeAspect="1" noChangeArrowheads="1"/>
          </p:cNvPicPr>
          <p:nvPr/>
        </p:nvPicPr>
        <p:blipFill>
          <a:blip r:embed="rId2"/>
          <a:srcRect r="24437"/>
          <a:stretch>
            <a:fillRect/>
          </a:stretch>
        </p:blipFill>
        <p:spPr bwMode="auto">
          <a:xfrm>
            <a:off x="457200" y="2057400"/>
            <a:ext cx="4289478" cy="3748086"/>
          </a:xfrm>
          <a:prstGeom prst="rect">
            <a:avLst/>
          </a:prstGeom>
          <a:noFill/>
          <a:ln w="9525">
            <a:noFill/>
            <a:miter lim="800000"/>
            <a:headEnd/>
            <a:tailEnd/>
          </a:ln>
          <a:effectLst/>
        </p:spPr>
      </p:pic>
      <p:cxnSp>
        <p:nvCxnSpPr>
          <p:cNvPr id="9" name="Straight Arrow Connector 8"/>
          <p:cNvCxnSpPr/>
          <p:nvPr/>
        </p:nvCxnSpPr>
        <p:spPr>
          <a:xfrm rot="10800000" flipV="1">
            <a:off x="1752600" y="4267200"/>
            <a:ext cx="2514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Shipment</a:t>
            </a:r>
            <a:endParaRPr lang="en-US" dirty="0"/>
          </a:p>
        </p:txBody>
      </p:sp>
      <p:sp>
        <p:nvSpPr>
          <p:cNvPr id="11" name="TextBox 10"/>
          <p:cNvSpPr txBox="1"/>
          <p:nvPr/>
        </p:nvSpPr>
        <p:spPr>
          <a:xfrm>
            <a:off x="6553200" y="1752600"/>
            <a:ext cx="21336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Consignment Sales Orders are shipped the same way as regular sales orders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the shipment is finalized the items are moved to the consignment location found in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Consignment Inventory has an Availability of “N” and has a quantity outstanding of the quantity shipped.  </a:t>
            </a:r>
          </a:p>
        </p:txBody>
      </p:sp>
      <p:pic>
        <p:nvPicPr>
          <p:cNvPr id="5122" name="Picture 2"/>
          <p:cNvPicPr>
            <a:picLocks noChangeAspect="1" noChangeArrowheads="1"/>
          </p:cNvPicPr>
          <p:nvPr/>
        </p:nvPicPr>
        <p:blipFill>
          <a:blip r:embed="rId2"/>
          <a:srcRect t="11848" r="18125" b="9044"/>
          <a:stretch>
            <a:fillRect/>
          </a:stretch>
        </p:blipFill>
        <p:spPr bwMode="auto">
          <a:xfrm>
            <a:off x="152400" y="1905000"/>
            <a:ext cx="6096000" cy="3561622"/>
          </a:xfrm>
          <a:prstGeom prst="rect">
            <a:avLst/>
          </a:prstGeom>
          <a:noFill/>
          <a:ln w="9525">
            <a:noFill/>
            <a:miter lim="800000"/>
            <a:headEnd/>
            <a:tailEnd/>
          </a:ln>
          <a:effectLst/>
        </p:spPr>
      </p:pic>
      <p:cxnSp>
        <p:nvCxnSpPr>
          <p:cNvPr id="12" name="Straight Arrow Connector 11"/>
          <p:cNvCxnSpPr/>
          <p:nvPr/>
        </p:nvCxnSpPr>
        <p:spPr>
          <a:xfrm rot="10800000">
            <a:off x="5334000" y="3200400"/>
            <a:ext cx="1143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Invoicing</a:t>
            </a:r>
            <a:endParaRPr lang="en-US" dirty="0"/>
          </a:p>
        </p:txBody>
      </p:sp>
      <p:sp>
        <p:nvSpPr>
          <p:cNvPr id="11" name="TextBox 10"/>
          <p:cNvSpPr txBox="1"/>
          <p:nvPr/>
        </p:nvSpPr>
        <p:spPr>
          <a:xfrm>
            <a:off x="6477000" y="1600200"/>
            <a:ext cx="24384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To manual invoice in the Sales Invoices module must be created to create the invoice for the consignment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add the item, select a Shipped Item.  All un-invoiced items will display.  Select the items to be invoiced.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the items has been invoiced, it will be removed from Stock.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partial quantity is to be invoiced, simply change the quantity in the grid for the amount to be invoices</a:t>
            </a:r>
          </a:p>
        </p:txBody>
      </p:sp>
      <p:pic>
        <p:nvPicPr>
          <p:cNvPr id="6146" name="Picture 2"/>
          <p:cNvPicPr>
            <a:picLocks noChangeAspect="1" noChangeArrowheads="1"/>
          </p:cNvPicPr>
          <p:nvPr/>
        </p:nvPicPr>
        <p:blipFill>
          <a:blip r:embed="rId2"/>
          <a:srcRect/>
          <a:stretch>
            <a:fillRect/>
          </a:stretch>
        </p:blipFill>
        <p:spPr bwMode="auto">
          <a:xfrm>
            <a:off x="304800" y="2133600"/>
            <a:ext cx="5462420" cy="3114675"/>
          </a:xfrm>
          <a:prstGeom prst="rect">
            <a:avLst/>
          </a:prstGeom>
          <a:noFill/>
          <a:ln w="9525">
            <a:noFill/>
            <a:miter lim="800000"/>
            <a:headEnd/>
            <a:tailEnd/>
          </a:ln>
          <a:effectLst/>
        </p:spPr>
      </p:pic>
      <p:cxnSp>
        <p:nvCxnSpPr>
          <p:cNvPr id="12" name="Straight Arrow Connector 11"/>
          <p:cNvCxnSpPr/>
          <p:nvPr/>
        </p:nvCxnSpPr>
        <p:spPr>
          <a:xfrm rot="10800000">
            <a:off x="5638800" y="3429000"/>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1447800" y="3352800"/>
            <a:ext cx="5791200" cy="646331"/>
          </a:xfrm>
          <a:prstGeom prst="rect">
            <a:avLst/>
          </a:prstGeom>
          <a:noFill/>
        </p:spPr>
        <p:txBody>
          <a:bodyPr wrap="square" rtlCol="0">
            <a:spAutoFit/>
          </a:bodyPr>
          <a:lstStyle/>
          <a:p>
            <a:r>
              <a:rPr lang="en-US" dirty="0" smtClean="0"/>
              <a:t>Consignment - Purchasing</a:t>
            </a:r>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Areas and Locations</a:t>
            </a:r>
            <a:endParaRPr lang="en-US" dirty="0"/>
          </a:p>
        </p:txBody>
      </p:sp>
      <p:cxnSp>
        <p:nvCxnSpPr>
          <p:cNvPr id="9" name="Straight Arrow Connector 8"/>
          <p:cNvCxnSpPr/>
          <p:nvPr/>
        </p:nvCxnSpPr>
        <p:spPr>
          <a:xfrm rot="10800000" flipV="1">
            <a:off x="3657600" y="4648200"/>
            <a:ext cx="1143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7170" name="Picture 2"/>
          <p:cNvPicPr>
            <a:picLocks noChangeAspect="1" noChangeArrowheads="1"/>
          </p:cNvPicPr>
          <p:nvPr/>
        </p:nvPicPr>
        <p:blipFill>
          <a:blip r:embed="rId2"/>
          <a:srcRect/>
          <a:stretch>
            <a:fillRect/>
          </a:stretch>
        </p:blipFill>
        <p:spPr bwMode="auto">
          <a:xfrm>
            <a:off x="1676400" y="1981200"/>
            <a:ext cx="5410200" cy="4286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Consignment - 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315200" cy="646331"/>
          </a:xfrm>
          <a:prstGeom prst="rect">
            <a:avLst/>
          </a:prstGeom>
          <a:noFill/>
        </p:spPr>
        <p:txBody>
          <a:bodyPr wrap="square" rtlCol="0">
            <a:spAutoFit/>
          </a:bodyPr>
          <a:lstStyle/>
          <a:p>
            <a:r>
              <a:rPr lang="en-US" dirty="0" smtClean="0"/>
              <a:t>Purchased Consignment items</a:t>
            </a:r>
            <a:endParaRPr lang="en-US" dirty="0"/>
          </a:p>
        </p:txBody>
      </p:sp>
      <p:sp>
        <p:nvSpPr>
          <p:cNvPr id="11" name="TextBox 10"/>
          <p:cNvSpPr txBox="1"/>
          <p:nvPr/>
        </p:nvSpPr>
        <p:spPr>
          <a:xfrm>
            <a:off x="457200" y="2209800"/>
            <a:ext cx="82296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Purchased items are considered consignment items if they are received into a location with an availability of Consignment.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location an item will be received into is as follows;</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Supplier Cross Reference Location</a:t>
            </a:r>
          </a:p>
          <a:p>
            <a:pPr lvl="1">
              <a:buFont typeface="Arial" pitchFamily="34" charset="0"/>
              <a:buChar char="•"/>
            </a:pPr>
            <a:r>
              <a:rPr lang="en-US" sz="1400" dirty="0" smtClean="0">
                <a:solidFill>
                  <a:schemeClr val="tx1"/>
                </a:solidFill>
              </a:rPr>
              <a:t> Location from Goods Receipt Header (which can be defaulted using the location in Suppliers)</a:t>
            </a:r>
          </a:p>
          <a:p>
            <a:pPr lvl="1">
              <a:buFont typeface="Arial" pitchFamily="34" charset="0"/>
              <a:buChar char="•"/>
            </a:pPr>
            <a:r>
              <a:rPr lang="en-US" sz="1400" dirty="0" smtClean="0">
                <a:solidFill>
                  <a:schemeClr val="tx1"/>
                </a:solidFill>
              </a:rPr>
              <a:t> Location from Product Master</a:t>
            </a:r>
          </a:p>
          <a:p>
            <a:r>
              <a:rPr lang="en-US" sz="1400" dirty="0" smtClean="0">
                <a:solidFill>
                  <a:schemeClr val="tx1"/>
                </a:solidFill>
              </a:rPr>
              <a:t> </a:t>
            </a:r>
          </a:p>
          <a:p>
            <a:pPr>
              <a:buFont typeface="Arial" pitchFamily="34" charset="0"/>
              <a:buChar char="•"/>
            </a:pPr>
            <a:r>
              <a:rPr lang="en-US" sz="1400" dirty="0" smtClean="0">
                <a:solidFill>
                  <a:schemeClr val="tx1"/>
                </a:solidFill>
              </a:rPr>
              <a:t> Items that are received into a consignment location will show an on-hand balance.  However no accounting transactions are generated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an item is moved from a consignment location to a non-consignment location it can be consumed and a GRNI transaction will </a:t>
            </a:r>
            <a:r>
              <a:rPr lang="en-US" sz="1400" smtClean="0">
                <a:solidFill>
                  <a:schemeClr val="tx1"/>
                </a:solidFill>
              </a:rPr>
              <a:t>be generated.</a:t>
            </a:r>
            <a:endParaRPr lang="en-US" sz="1400" dirty="0" smtClean="0">
              <a:solidFill>
                <a:schemeClr val="tx1"/>
              </a:solidFill>
            </a:endParaRP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Sales Invoices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Requirements Tab</a:t>
            </a:r>
            <a:endParaRPr lang="en-US" dirty="0"/>
          </a:p>
        </p:txBody>
      </p:sp>
      <p:sp>
        <p:nvSpPr>
          <p:cNvPr id="9" name="TextBox 8"/>
          <p:cNvSpPr txBox="1"/>
          <p:nvPr/>
        </p:nvSpPr>
        <p:spPr>
          <a:xfrm>
            <a:off x="304800" y="4419600"/>
            <a:ext cx="83820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requirements tab shows all the supply and demand for the item in real time.  Note that there are 2 columns that show aggregate totals.  The Aggregate column shows only transactions that are firm, while the Aggregate All column shows all transactions including proposed items.</a:t>
            </a:r>
          </a:p>
        </p:txBody>
      </p:sp>
      <p:pic>
        <p:nvPicPr>
          <p:cNvPr id="10243" name="Picture 3"/>
          <p:cNvPicPr>
            <a:picLocks noChangeAspect="1" noChangeArrowheads="1"/>
          </p:cNvPicPr>
          <p:nvPr/>
        </p:nvPicPr>
        <p:blipFill>
          <a:blip r:embed="rId2"/>
          <a:srcRect t="9690" r="19375" b="43798"/>
          <a:stretch>
            <a:fillRect/>
          </a:stretch>
        </p:blipFill>
        <p:spPr bwMode="auto">
          <a:xfrm>
            <a:off x="609600" y="1828800"/>
            <a:ext cx="7467600" cy="2604977"/>
          </a:xfrm>
          <a:prstGeom prst="rect">
            <a:avLst/>
          </a:prstGeom>
          <a:noFill/>
          <a:ln w="9525">
            <a:noFill/>
            <a:miter lim="800000"/>
            <a:headEnd/>
            <a:tailEnd/>
          </a:ln>
          <a:effectLst/>
        </p:spPr>
      </p:pic>
      <p:sp>
        <p:nvSpPr>
          <p:cNvPr id="10" name="TextBox 9"/>
          <p:cNvSpPr txBox="1"/>
          <p:nvPr/>
        </p:nvSpPr>
        <p:spPr>
          <a:xfrm>
            <a:off x="304800" y="5257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stock record does not include items in locations that are set to </a:t>
            </a:r>
            <a:r>
              <a:rPr lang="en-US" sz="1400" i="1" dirty="0" smtClean="0">
                <a:solidFill>
                  <a:schemeClr val="tx1"/>
                </a:solidFill>
              </a:rPr>
              <a:t>Exclude from MRP</a:t>
            </a:r>
            <a:r>
              <a:rPr lang="en-US" sz="1400" dirty="0" smtClean="0">
                <a:solidFill>
                  <a:schemeClr val="tx1"/>
                </a:solidFill>
              </a:rPr>
              <a:t>.  If items in locations that are designated </a:t>
            </a:r>
            <a:r>
              <a:rPr lang="en-US" sz="1400" i="1" dirty="0" smtClean="0">
                <a:solidFill>
                  <a:schemeClr val="tx1"/>
                </a:solidFill>
              </a:rPr>
              <a:t>Exclude from MRP</a:t>
            </a:r>
            <a:r>
              <a:rPr lang="en-US" sz="1400" dirty="0" smtClean="0">
                <a:solidFill>
                  <a:schemeClr val="tx1"/>
                </a:solidFill>
              </a:rPr>
              <a:t> should be included in the stock total, use the Inventory Review system option </a:t>
            </a:r>
            <a:r>
              <a:rPr lang="en-US" sz="1400" b="1" dirty="0" smtClean="0">
                <a:solidFill>
                  <a:schemeClr val="tx1"/>
                </a:solidFill>
              </a:rPr>
              <a:t>Include MRP excluded locations in requirements tab</a:t>
            </a:r>
            <a:r>
              <a:rPr lang="en-US" sz="1400" dirty="0" smtClean="0">
                <a:solidFill>
                  <a:schemeClr val="tx1"/>
                </a:solidFill>
              </a:rPr>
              <a:t>.  Enable the option and set the value to Y to include these items. </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2" name="Oval 11"/>
          <p:cNvSpPr/>
          <p:nvPr/>
        </p:nvSpPr>
        <p:spPr>
          <a:xfrm>
            <a:off x="228600" y="1524000"/>
            <a:ext cx="1905000" cy="762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Quote</a:t>
            </a:r>
            <a:endParaRPr lang="en-US" sz="2800" dirty="0"/>
          </a:p>
        </p:txBody>
      </p:sp>
      <p:sp>
        <p:nvSpPr>
          <p:cNvPr id="13" name="Rectangle 12"/>
          <p:cNvSpPr/>
          <p:nvPr/>
        </p:nvSpPr>
        <p:spPr>
          <a:xfrm>
            <a:off x="2895600" y="1524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Sales Order</a:t>
            </a:r>
            <a:endParaRPr lang="en-US" sz="2800" dirty="0"/>
          </a:p>
        </p:txBody>
      </p:sp>
      <p:cxnSp>
        <p:nvCxnSpPr>
          <p:cNvPr id="15" name="Straight Arrow Connector 14"/>
          <p:cNvCxnSpPr>
            <a:stCxn id="12" idx="6"/>
            <a:endCxn id="13" idx="1"/>
          </p:cNvCxnSpPr>
          <p:nvPr/>
        </p:nvCxnSpPr>
        <p:spPr>
          <a:xfrm>
            <a:off x="2133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895600" y="3048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Shipment</a:t>
            </a:r>
            <a:endParaRPr lang="en-US" sz="2800" dirty="0"/>
          </a:p>
        </p:txBody>
      </p:sp>
      <p:sp>
        <p:nvSpPr>
          <p:cNvPr id="23" name="Rectangle 22"/>
          <p:cNvSpPr/>
          <p:nvPr/>
        </p:nvSpPr>
        <p:spPr>
          <a:xfrm>
            <a:off x="2895600" y="4572000"/>
            <a:ext cx="2667000" cy="762000"/>
          </a:xfrm>
          <a:prstGeom prst="rect">
            <a:avLst/>
          </a:prstGeom>
          <a:solidFill>
            <a:srgbClr val="6699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Sales Invoice</a:t>
            </a:r>
            <a:endParaRPr lang="en-US" sz="2800" dirty="0"/>
          </a:p>
        </p:txBody>
      </p:sp>
      <p:cxnSp>
        <p:nvCxnSpPr>
          <p:cNvPr id="25" name="Straight Arrow Connector 24"/>
          <p:cNvCxnSpPr>
            <a:stCxn id="13" idx="2"/>
            <a:endCxn id="20" idx="0"/>
          </p:cNvCxnSpPr>
          <p:nvPr/>
        </p:nvCxnSpPr>
        <p:spPr>
          <a:xfrm rot="5400000">
            <a:off x="38481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38481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4524315"/>
          </a:xfrm>
          <a:prstGeom prst="rect">
            <a:avLst/>
          </a:prstGeom>
          <a:noFill/>
        </p:spPr>
        <p:txBody>
          <a:bodyPr wrap="square" rtlCol="0">
            <a:spAutoFit/>
          </a:bodyPr>
          <a:lstStyle/>
          <a:p>
            <a:r>
              <a:rPr lang="en-US" sz="2400" dirty="0" smtClean="0">
                <a:solidFill>
                  <a:schemeClr val="tx1"/>
                </a:solidFill>
              </a:rPr>
              <a:t>A sales invoice can be completed for a shipment, sales order or a manual sales invoice.  A finalized sales invoice will move items from GSNI to COGS and post AR and revenue value.  A finalized sales invoice will also be available to receive cash and can be seen on the customer’s account</a:t>
            </a:r>
          </a:p>
          <a:p>
            <a:endParaRPr lang="en-US" sz="2400" dirty="0" smtClean="0">
              <a:solidFill>
                <a:schemeClr val="tx1"/>
              </a:solidFill>
            </a:endParaRPr>
          </a:p>
          <a:p>
            <a:r>
              <a:rPr lang="en-US" sz="2400" dirty="0" smtClean="0">
                <a:solidFill>
                  <a:schemeClr val="tx1"/>
                </a:solidFill>
              </a:rPr>
              <a:t>Sales Invoices consist of one sales invoice header and at least 1 line item.  The sales invoice header contains information for the entire invoice such as the customer or invoice date.  The lines contain information for each item on the sales invoice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828800"/>
            <a:ext cx="8382000" cy="461664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Invoicing can be completed using the automatic invoicing functions in WinMan</a:t>
            </a:r>
          </a:p>
          <a:p>
            <a:pPr>
              <a:buFont typeface="Arial" pitchFamily="34" charset="0"/>
              <a:buChar char="•"/>
            </a:pPr>
            <a:endParaRPr lang="en-US" sz="1400" dirty="0">
              <a:solidFill>
                <a:schemeClr val="tx1"/>
              </a:solidFill>
            </a:endParaRPr>
          </a:p>
          <a:p>
            <a:pPr>
              <a:buFont typeface="Arial" pitchFamily="34" charset="0"/>
              <a:buChar char="•"/>
            </a:pPr>
            <a:r>
              <a:rPr lang="en-US" sz="1400" dirty="0" smtClean="0">
                <a:solidFill>
                  <a:schemeClr val="tx1"/>
                </a:solidFill>
              </a:rPr>
              <a:t> The settings tab in the System Options module has the system default automatic invoicing options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Settings can be over-ridden per customer in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Options include creating an invoice for every [S]</a:t>
            </a:r>
            <a:r>
              <a:rPr lang="en-US" sz="1400" dirty="0" err="1" smtClean="0">
                <a:solidFill>
                  <a:schemeClr val="tx1"/>
                </a:solidFill>
              </a:rPr>
              <a:t>hipment</a:t>
            </a:r>
            <a:r>
              <a:rPr lang="en-US" sz="1400" dirty="0" smtClean="0">
                <a:solidFill>
                  <a:schemeClr val="tx1"/>
                </a:solidFill>
              </a:rPr>
              <a:t>, [M]</a:t>
            </a:r>
            <a:r>
              <a:rPr lang="en-US" sz="1400" dirty="0" err="1" smtClean="0">
                <a:solidFill>
                  <a:schemeClr val="tx1"/>
                </a:solidFill>
              </a:rPr>
              <a:t>onthly</a:t>
            </a:r>
            <a:r>
              <a:rPr lang="en-US" sz="1400" dirty="0" smtClean="0">
                <a:solidFill>
                  <a:schemeClr val="tx1"/>
                </a:solidFill>
              </a:rPr>
              <a:t>, [Weekly] or [N]one.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Invoices can be created as finalized or un-finalized.</a:t>
            </a:r>
          </a:p>
          <a:p>
            <a:pPr lvl="1">
              <a:buFont typeface="Arial" pitchFamily="34" charset="0"/>
              <a:buChar char="•"/>
            </a:pPr>
            <a:r>
              <a:rPr lang="en-US" sz="1400" dirty="0" smtClean="0">
                <a:solidFill>
                  <a:schemeClr val="tx1"/>
                </a:solidFill>
              </a:rPr>
              <a:t> Un-finalized invoices can have values modified or additional non-inventoried items added to the invoice.</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Finalized invoices can not have any items or changes completed</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Invoices can be created using the Generate Invoice action from within the Shipment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Invoices can be created manually in the Sales Invoicing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Only 1 Invoice can be generated for a shipment, regardless of where it is created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Invoices are always created for the Billing address.</a:t>
            </a: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Automatic Invoicing</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10242" name="Picture 2"/>
          <p:cNvPicPr>
            <a:picLocks noChangeAspect="1" noChangeArrowheads="1"/>
          </p:cNvPicPr>
          <p:nvPr/>
        </p:nvPicPr>
        <p:blipFill>
          <a:blip r:embed="rId2"/>
          <a:srcRect/>
          <a:stretch>
            <a:fillRect/>
          </a:stretch>
        </p:blipFill>
        <p:spPr bwMode="auto">
          <a:xfrm>
            <a:off x="1371600" y="1905000"/>
            <a:ext cx="5381625" cy="4263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Invoice Number – The invoice number that WinMan automatically generates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Customer – The customer for the invoice or credit.  Enter either the customer name or customer number when selecting a customer</a:t>
            </a:r>
          </a:p>
          <a:p>
            <a:endParaRPr lang="en-US" sz="1400" dirty="0" smtClean="0">
              <a:solidFill>
                <a:schemeClr val="tx1"/>
              </a:solidFill>
            </a:endParaRPr>
          </a:p>
          <a:p>
            <a:pPr>
              <a:buFont typeface="Arial" pitchFamily="34" charset="0"/>
              <a:buChar char="•"/>
            </a:pPr>
            <a:r>
              <a:rPr lang="en-US" sz="1400" dirty="0" smtClean="0">
                <a:solidFill>
                  <a:schemeClr val="tx1"/>
                </a:solidFill>
              </a:rPr>
              <a:t> Invoice date – The date of the invoice which is from the shipment, or the day the invoice is created.  This is used to calculate early pay discounts and the due date of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Due date – When the invoice is due from the customer.  This is automatically calculated using the terms of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Sales Order number – The sales order number that is related to the invoice if creating the invoice by shipment.  Otherwise is left blank.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Shipment – The shipment that the invoice was created for if creating the invoice by shipment.  Otherwise is left blank.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Source Invoice – An internal reference field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Target Invoice – An internal reference field</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Financial Tab</a:t>
            </a:r>
            <a:endParaRPr lang="en-US" dirty="0"/>
          </a:p>
        </p:txBody>
      </p:sp>
      <p:pic>
        <p:nvPicPr>
          <p:cNvPr id="1027" name="Picture 3"/>
          <p:cNvPicPr>
            <a:picLocks noChangeAspect="1" noChangeArrowheads="1"/>
          </p:cNvPicPr>
          <p:nvPr/>
        </p:nvPicPr>
        <p:blipFill>
          <a:blip r:embed="rId2"/>
          <a:srcRect/>
          <a:stretch>
            <a:fillRect/>
          </a:stretch>
        </p:blipFill>
        <p:spPr bwMode="auto">
          <a:xfrm>
            <a:off x="1676400" y="1905000"/>
            <a:ext cx="5457825" cy="4324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Settlement terms – The settlement terms for the invoice.   If the invoice is created from a shipment, the settlement terms are from the sales order, otherwise it will be from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Terms - The credit terms for the invoice.   If the invoice is created from a shipment, the credit terms are from the sales order, otherwise it will be from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Currency – The currency of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Exchange rate – The exchange rate of the invoice.  This will default from the sales order if an invoice is created for a shipment, otherwise it will be the standard rate from the customer.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Printed – If the sales invoice print has been printed, marked automatically by WinMan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 The tax code for the invoice.  The default tax code for sales invoice lines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secondary – The secondary tax code for the invoice.  The default secondary tax code for added line items </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Values Tab</a:t>
            </a:r>
            <a:endParaRPr lang="en-US" dirty="0"/>
          </a:p>
        </p:txBody>
      </p:sp>
      <p:sp>
        <p:nvSpPr>
          <p:cNvPr id="8" name="TextBox 7"/>
          <p:cNvSpPr txBox="1"/>
          <p:nvPr/>
        </p:nvSpPr>
        <p:spPr>
          <a:xfrm>
            <a:off x="6096000" y="2895600"/>
            <a:ext cx="2667000" cy="954107"/>
          </a:xfrm>
          <a:prstGeom prst="rect">
            <a:avLst/>
          </a:prstGeom>
          <a:noFill/>
        </p:spPr>
        <p:txBody>
          <a:bodyPr wrap="square" rtlCol="0">
            <a:spAutoFit/>
          </a:bodyPr>
          <a:lstStyle/>
          <a:p>
            <a:r>
              <a:rPr lang="en-US" sz="1400" dirty="0" smtClean="0">
                <a:solidFill>
                  <a:schemeClr val="tx1"/>
                </a:solidFill>
              </a:rPr>
              <a:t>The original value of the invoice and the value of the invoice still outstanding from the customer</a:t>
            </a:r>
            <a:endParaRPr lang="en-US" sz="1400" dirty="0">
              <a:solidFill>
                <a:schemeClr val="tx1"/>
              </a:solidFill>
            </a:endParaRPr>
          </a:p>
        </p:txBody>
      </p:sp>
      <p:pic>
        <p:nvPicPr>
          <p:cNvPr id="2051" name="Picture 3"/>
          <p:cNvPicPr>
            <a:picLocks noChangeAspect="1" noChangeArrowheads="1"/>
          </p:cNvPicPr>
          <p:nvPr/>
        </p:nvPicPr>
        <p:blipFill>
          <a:blip r:embed="rId2"/>
          <a:srcRect/>
          <a:stretch>
            <a:fillRect/>
          </a:stretch>
        </p:blipFill>
        <p:spPr bwMode="auto">
          <a:xfrm>
            <a:off x="533400" y="1905000"/>
            <a:ext cx="5381625" cy="4263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Accounting Tab</a:t>
            </a:r>
            <a:endParaRPr lang="en-US" dirty="0"/>
          </a:p>
        </p:txBody>
      </p:sp>
      <p:sp>
        <p:nvSpPr>
          <p:cNvPr id="8" name="TextBox 7"/>
          <p:cNvSpPr txBox="1"/>
          <p:nvPr/>
        </p:nvSpPr>
        <p:spPr>
          <a:xfrm>
            <a:off x="6096000" y="2895600"/>
            <a:ext cx="2667000" cy="2031325"/>
          </a:xfrm>
          <a:prstGeom prst="rect">
            <a:avLst/>
          </a:prstGeom>
          <a:noFill/>
        </p:spPr>
        <p:txBody>
          <a:bodyPr wrap="square" rtlCol="0">
            <a:spAutoFit/>
          </a:bodyPr>
          <a:lstStyle/>
          <a:p>
            <a:r>
              <a:rPr lang="en-US" sz="1400" dirty="0" smtClean="0">
                <a:solidFill>
                  <a:schemeClr val="tx1"/>
                </a:solidFill>
              </a:rPr>
              <a:t>The AR account for the transaction.  This is the division and account from the customer master</a:t>
            </a:r>
          </a:p>
          <a:p>
            <a:endParaRPr lang="en-US" sz="1400" dirty="0" smtClean="0">
              <a:solidFill>
                <a:schemeClr val="tx1"/>
              </a:solidFill>
            </a:endParaRPr>
          </a:p>
          <a:p>
            <a:r>
              <a:rPr lang="en-US" sz="1400" dirty="0" smtClean="0">
                <a:solidFill>
                  <a:schemeClr val="tx1"/>
                </a:solidFill>
              </a:rPr>
              <a:t>The GL Year Period is the period that the invoice/credit will post to.  This is determined by the effective date selected.</a:t>
            </a:r>
            <a:endParaRPr lang="en-US" sz="1400" dirty="0">
              <a:solidFill>
                <a:schemeClr val="tx1"/>
              </a:solidFill>
            </a:endParaRPr>
          </a:p>
        </p:txBody>
      </p:sp>
      <p:pic>
        <p:nvPicPr>
          <p:cNvPr id="3075" name="Picture 3"/>
          <p:cNvPicPr>
            <a:picLocks noChangeAspect="1" noChangeArrowheads="1"/>
          </p:cNvPicPr>
          <p:nvPr/>
        </p:nvPicPr>
        <p:blipFill>
          <a:blip r:embed="rId2"/>
          <a:srcRect/>
          <a:stretch>
            <a:fillRect/>
          </a:stretch>
        </p:blipFill>
        <p:spPr bwMode="auto">
          <a:xfrm>
            <a:off x="609600" y="1905000"/>
            <a:ext cx="5334000" cy="42261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6096000" y="2895600"/>
            <a:ext cx="2667000" cy="1600438"/>
          </a:xfrm>
          <a:prstGeom prst="rect">
            <a:avLst/>
          </a:prstGeom>
          <a:noFill/>
        </p:spPr>
        <p:txBody>
          <a:bodyPr wrap="square" rtlCol="0">
            <a:spAutoFit/>
          </a:bodyPr>
          <a:lstStyle/>
          <a:p>
            <a:r>
              <a:rPr lang="en-US" sz="1400" dirty="0" smtClean="0">
                <a:solidFill>
                  <a:schemeClr val="tx1"/>
                </a:solidFill>
              </a:rPr>
              <a:t>Notes are for the invoice used for internal reference only.</a:t>
            </a:r>
          </a:p>
          <a:p>
            <a:endParaRPr lang="en-US" sz="1400" dirty="0" smtClean="0">
              <a:solidFill>
                <a:schemeClr val="tx1"/>
              </a:solidFill>
            </a:endParaRPr>
          </a:p>
          <a:p>
            <a:r>
              <a:rPr lang="en-US" sz="1400" dirty="0" smtClean="0">
                <a:solidFill>
                  <a:schemeClr val="tx1"/>
                </a:solidFill>
              </a:rPr>
              <a:t>Messages are used for the sales invoice print and are a communication tool to the customer</a:t>
            </a:r>
            <a:endParaRPr lang="en-US" sz="14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685800" y="1981200"/>
            <a:ext cx="5115294" cy="4052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Actions</a:t>
            </a:r>
            <a:endParaRPr lang="en-US" dirty="0"/>
          </a:p>
        </p:txBody>
      </p:sp>
      <p:sp>
        <p:nvSpPr>
          <p:cNvPr id="11" name="TextBox 10"/>
          <p:cNvSpPr txBox="1"/>
          <p:nvPr/>
        </p:nvSpPr>
        <p:spPr>
          <a:xfrm>
            <a:off x="457200" y="18288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Search dialog allows you to search for a part.  The drop down selection below it allows you to pick the version of the product. </a:t>
            </a:r>
          </a:p>
          <a:p>
            <a:endParaRPr lang="en-US" sz="1400" dirty="0" smtClean="0">
              <a:solidFill>
                <a:schemeClr val="tx1"/>
              </a:solidFill>
            </a:endParaRPr>
          </a:p>
          <a:p>
            <a:pPr>
              <a:buFont typeface="Arial" pitchFamily="34" charset="0"/>
              <a:buChar char="•"/>
            </a:pPr>
            <a:r>
              <a:rPr lang="en-US" sz="1400" dirty="0" smtClean="0">
                <a:solidFill>
                  <a:schemeClr val="tx1"/>
                </a:solidFill>
              </a:rPr>
              <a:t> Increase Inventory – Will allow you to create a stock adjustment to increase the quantity of the item on hand.  The value of the item will default to the total standard cost.  A stock adjustment reason code must be selected before the transaction can be completed.</a:t>
            </a:r>
          </a:p>
          <a:p>
            <a:endParaRPr lang="en-US" sz="1400" dirty="0" smtClean="0">
              <a:solidFill>
                <a:schemeClr val="tx1"/>
              </a:solidFill>
            </a:endParaRPr>
          </a:p>
          <a:p>
            <a:pPr>
              <a:buFont typeface="Arial" pitchFamily="34" charset="0"/>
              <a:buChar char="•"/>
            </a:pPr>
            <a:r>
              <a:rPr lang="en-US" sz="1400" dirty="0" smtClean="0">
                <a:solidFill>
                  <a:schemeClr val="tx1"/>
                </a:solidFill>
              </a:rPr>
              <a:t> Tools </a:t>
            </a:r>
            <a:r>
              <a:rPr lang="en-US" sz="1400" dirty="0" smtClean="0">
                <a:solidFill>
                  <a:schemeClr val="tx1"/>
                </a:solidFill>
                <a:sym typeface="Wingdings"/>
              </a:rPr>
              <a:t></a:t>
            </a:r>
            <a:r>
              <a:rPr lang="en-US" sz="1400" dirty="0" smtClean="0">
                <a:solidFill>
                  <a:schemeClr val="tx1"/>
                </a:solidFill>
              </a:rPr>
              <a:t> Inventory Creation </a:t>
            </a:r>
            <a:r>
              <a:rPr lang="en-US" sz="1400" dirty="0" smtClean="0">
                <a:solidFill>
                  <a:schemeClr val="tx1"/>
                </a:solidFill>
                <a:sym typeface="Wingdings"/>
              </a:rPr>
              <a:t></a:t>
            </a:r>
            <a:r>
              <a:rPr lang="en-US" sz="1400" dirty="0" smtClean="0">
                <a:solidFill>
                  <a:schemeClr val="tx1"/>
                </a:solidFill>
              </a:rPr>
              <a:t> Import– A spreadsheet can be used to import inventory as part of a large stock adjustment.  This is used when another company is purchased and the inventory must be added to WinMan.  </a:t>
            </a:r>
          </a:p>
          <a:p>
            <a:endParaRPr lang="en-US" sz="1400" dirty="0" smtClean="0">
              <a:solidFill>
                <a:schemeClr val="tx1"/>
              </a:solidFill>
            </a:endParaRPr>
          </a:p>
          <a:p>
            <a:pPr>
              <a:buFont typeface="Arial" pitchFamily="34" charset="0"/>
              <a:buChar char="•"/>
            </a:pPr>
            <a:r>
              <a:rPr lang="en-US" sz="1400" dirty="0" smtClean="0">
                <a:solidFill>
                  <a:schemeClr val="tx1"/>
                </a:solidFill>
              </a:rPr>
              <a:t> Tools </a:t>
            </a:r>
            <a:r>
              <a:rPr lang="en-US" sz="1400" dirty="0" smtClean="0">
                <a:solidFill>
                  <a:schemeClr val="tx1"/>
                </a:solidFill>
                <a:sym typeface="Wingdings"/>
              </a:rPr>
              <a:t></a:t>
            </a:r>
            <a:r>
              <a:rPr lang="en-US" sz="1400" dirty="0" smtClean="0">
                <a:solidFill>
                  <a:schemeClr val="tx1"/>
                </a:solidFill>
              </a:rPr>
              <a:t> Inventory </a:t>
            </a:r>
            <a:r>
              <a:rPr lang="en-US" sz="1400" dirty="0" err="1" smtClean="0">
                <a:solidFill>
                  <a:schemeClr val="tx1"/>
                </a:solidFill>
              </a:rPr>
              <a:t>Maintenance</a:t>
            </a:r>
            <a:r>
              <a:rPr lang="en-US" sz="1400" dirty="0" err="1" smtClean="0">
                <a:solidFill>
                  <a:schemeClr val="tx1"/>
                </a:solidFill>
                <a:sym typeface="Wingdings"/>
              </a:rPr>
              <a:t></a:t>
            </a:r>
            <a:r>
              <a:rPr lang="en-US" sz="1400" dirty="0" err="1" smtClean="0">
                <a:solidFill>
                  <a:schemeClr val="tx1"/>
                </a:solidFill>
              </a:rPr>
              <a:t>Bulk</a:t>
            </a:r>
            <a:r>
              <a:rPr lang="en-US" sz="1400" dirty="0" smtClean="0">
                <a:solidFill>
                  <a:schemeClr val="tx1"/>
                </a:solidFill>
              </a:rPr>
              <a:t> location Transfer – If a large quantity of items from multiple batches from a location need to be moved to another location the Bulk location transfer can be used.  This will use FIFO and move items from a location to another location.  If the item is in a single batch, the Right Click option to Change Location will do the same thing.</a:t>
            </a:r>
          </a:p>
        </p:txBody>
      </p:sp>
      <p:sp>
        <p:nvSpPr>
          <p:cNvPr id="8" name="TextBox 7"/>
          <p:cNvSpPr txBox="1"/>
          <p:nvPr/>
        </p:nvSpPr>
        <p:spPr>
          <a:xfrm>
            <a:off x="304800" y="5257800"/>
            <a:ext cx="83058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when stock is increased the default value is the Material cost ONLY.  Use the Inventory Review system option </a:t>
            </a:r>
            <a:r>
              <a:rPr lang="en-US" sz="1400" b="1" dirty="0" smtClean="0">
                <a:solidFill>
                  <a:schemeClr val="tx1"/>
                </a:solidFill>
              </a:rPr>
              <a:t>Use total cost for default unit value when increasing inventory</a:t>
            </a:r>
            <a:r>
              <a:rPr lang="en-US" sz="1400" dirty="0" smtClean="0">
                <a:solidFill>
                  <a:schemeClr val="tx1"/>
                </a:solidFill>
              </a:rPr>
              <a:t> to have a default value of the total standard cost.  Enable the option and set the value to Y</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New Credit Note</a:t>
            </a:r>
            <a:endParaRPr lang="en-US" dirty="0"/>
          </a:p>
        </p:txBody>
      </p:sp>
      <p:pic>
        <p:nvPicPr>
          <p:cNvPr id="8196" name="Picture 4"/>
          <p:cNvPicPr>
            <a:picLocks noChangeAspect="1" noChangeArrowheads="1"/>
          </p:cNvPicPr>
          <p:nvPr/>
        </p:nvPicPr>
        <p:blipFill>
          <a:blip r:embed="rId2"/>
          <a:srcRect/>
          <a:stretch>
            <a:fillRect/>
          </a:stretch>
        </p:blipFill>
        <p:spPr bwMode="auto">
          <a:xfrm>
            <a:off x="1295400" y="20574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Credits can be related to an invoice or have no relationship to an invoice.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Credits that are related to an invoice will automatically match to the related invoice when the credit note is finalized.  Line items on a credit must be a free text item or an item from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that are created with no relationship to an invoice will post to the customer’s account and can be matched to an invoice in the Customer Review module.  Only free-text items can be added to credit that is not related to an invoice </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3970318"/>
          </a:xfrm>
          <a:prstGeom prst="rect">
            <a:avLst/>
          </a:prstGeom>
          <a:noFill/>
        </p:spPr>
        <p:txBody>
          <a:bodyPr wrap="square" rtlCol="0">
            <a:spAutoFit/>
          </a:bodyPr>
          <a:lstStyle/>
          <a:p>
            <a:r>
              <a:rPr lang="en-US" dirty="0" smtClean="0">
                <a:solidFill>
                  <a:schemeClr val="tx1"/>
                </a:solidFill>
              </a:rPr>
              <a:t>Multiple sales invoice items can be added to a single sales invoice.  Multiple sales orders or shipments can be selected for the same sales invoice.  Sales invoice items are added to a purchase invoice by selecting the action Add Item.</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pic>
        <p:nvPicPr>
          <p:cNvPr id="5" name="Picture 3"/>
          <p:cNvPicPr>
            <a:picLocks noChangeAspect="1" noChangeArrowheads="1"/>
          </p:cNvPicPr>
          <p:nvPr/>
        </p:nvPicPr>
        <p:blipFill>
          <a:blip r:embed="rId2"/>
          <a:srcRect/>
          <a:stretch>
            <a:fillRect/>
          </a:stretch>
        </p:blipFill>
        <p:spPr bwMode="auto">
          <a:xfrm>
            <a:off x="1219200" y="1905000"/>
            <a:ext cx="6648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3970318"/>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Shipped Item – All open shipments from the customer can be selected.  To include shipped items for invoicing, expand or collapse the shipment details, click on the include check box to include/exclude any shipment.  This option should be selected for any products being invoiced. </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Shipped items assume that the price the item was shipped at is the same as the invoice value.  If a value needs to be changed, the line must be created, and then modified.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Sales Order Item – All open sales order items that are not required to be shipped into the system can be selected.  All sales order items that have a quantity outstanding greater than zero can be selected.  Make sure that items that are selected are not to be shipped.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NOTE:  Stock items can not be used with the sales order item selection</a:t>
            </a:r>
          </a:p>
          <a:p>
            <a:pPr marL="457200" lvl="4"/>
            <a:r>
              <a:rPr lang="en-US" sz="1400" dirty="0" smtClean="0">
                <a:solidFill>
                  <a:schemeClr val="tx1"/>
                </a:solidFill>
              </a:rPr>
              <a:t> </a:t>
            </a:r>
          </a:p>
          <a:p>
            <a:pPr marL="457200" lvl="4">
              <a:buFont typeface="Arial" pitchFamily="34" charset="0"/>
              <a:buChar char="•"/>
            </a:pPr>
            <a:r>
              <a:rPr lang="en-US" sz="1400" dirty="0" smtClean="0">
                <a:solidFill>
                  <a:schemeClr val="tx1"/>
                </a:solidFill>
              </a:rPr>
              <a:t> To include sales order items for invoicing, expand or collapse the sales order details, click on the include check box to include/exclude any sales orders items.  This will reduce the quantity outstanding on the sales order as if the items were shipped.</a:t>
            </a:r>
          </a:p>
          <a:p>
            <a:pPr marL="0" lvl="3">
              <a:buFont typeface="Arial" pitchFamily="34" charset="0"/>
              <a:buChar char="•"/>
            </a:pPr>
            <a:endParaRPr lang="en-US" sz="1400" dirty="0" smtClean="0"/>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4185761"/>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Sundry Item – A list of all sundries can be selected from.  </a:t>
            </a:r>
          </a:p>
          <a:p>
            <a:pPr marL="0" lvl="3">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After choosing a sundry, click Next and enter the quantity and price.  </a:t>
            </a:r>
          </a:p>
          <a:p>
            <a:pPr marL="457200" lvl="4"/>
            <a:r>
              <a:rPr lang="en-US" sz="1400" dirty="0" smtClean="0">
                <a:solidFill>
                  <a:schemeClr val="tx1"/>
                </a:solidFill>
              </a:rPr>
              <a:t> </a:t>
            </a:r>
          </a:p>
          <a:p>
            <a:pPr marL="457200" lvl="4">
              <a:buFont typeface="Arial" pitchFamily="34" charset="0"/>
              <a:buChar char="•"/>
            </a:pPr>
            <a:r>
              <a:rPr lang="en-US" sz="1400" dirty="0" smtClean="0">
                <a:solidFill>
                  <a:schemeClr val="tx1"/>
                </a:solidFill>
              </a:rPr>
              <a:t> Continue to click Next until you enter a valid GL Account for the sundry revenue.</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Free Text Item – A item and description must be manually entered by the user.</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After entering a free text item, click Next and enter the quantity and price.</a:t>
            </a:r>
          </a:p>
          <a:p>
            <a:pPr marL="457200" lvl="4"/>
            <a:r>
              <a:rPr lang="en-US" sz="1400" dirty="0" smtClean="0">
                <a:solidFill>
                  <a:schemeClr val="tx1"/>
                </a:solidFill>
              </a:rPr>
              <a:t> </a:t>
            </a:r>
          </a:p>
          <a:p>
            <a:pPr marL="457200" lvl="4">
              <a:buFont typeface="Arial" pitchFamily="34" charset="0"/>
              <a:buChar char="•"/>
            </a:pPr>
            <a:r>
              <a:rPr lang="en-US" sz="1400" dirty="0" smtClean="0">
                <a:solidFill>
                  <a:schemeClr val="tx1"/>
                </a:solidFill>
              </a:rPr>
              <a:t> Continue to click Next until you enter a valid GL Account for the free text revenue.</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Freight Item – A list of all freight items can be selected from</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After choosing a freight method, click Next and enter the quantity and price.</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Continue to click Next until you enter a valid GL Account for the freight revenue.</a:t>
            </a:r>
          </a:p>
          <a:p>
            <a:pPr>
              <a:buFont typeface="Arial" pitchFamily="34" charset="0"/>
              <a:buChar char="•"/>
            </a:pPr>
            <a:endParaRPr lang="en-US" sz="1400" dirty="0" smtClean="0">
              <a:solidFill>
                <a:schemeClr val="tx1"/>
              </a:solidFill>
            </a:endParaRPr>
          </a:p>
          <a:p>
            <a:r>
              <a:rPr lang="en-US" sz="1400" dirty="0" smtClean="0">
                <a:solidFill>
                  <a:schemeClr val="tx1"/>
                </a:solidFill>
              </a:rPr>
              <a:t>NOTE:  When adding a line item for a credit, the value should be negative</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pic>
        <p:nvPicPr>
          <p:cNvPr id="5124" name="Picture 4"/>
          <p:cNvPicPr>
            <a:picLocks noChangeAspect="1" noChangeArrowheads="1"/>
          </p:cNvPicPr>
          <p:nvPr/>
        </p:nvPicPr>
        <p:blipFill>
          <a:blip r:embed="rId2"/>
          <a:srcRect/>
          <a:stretch>
            <a:fillRect/>
          </a:stretch>
        </p:blipFill>
        <p:spPr bwMode="auto">
          <a:xfrm>
            <a:off x="381000" y="1752600"/>
            <a:ext cx="4153547" cy="3290887"/>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a:srcRect/>
          <a:stretch>
            <a:fillRect/>
          </a:stretch>
        </p:blipFill>
        <p:spPr bwMode="auto">
          <a:xfrm>
            <a:off x="2438400" y="2514600"/>
            <a:ext cx="4135515" cy="3276600"/>
          </a:xfrm>
          <a:prstGeom prst="rect">
            <a:avLst/>
          </a:prstGeom>
          <a:noFill/>
          <a:ln w="9525">
            <a:noFill/>
            <a:miter lim="800000"/>
            <a:headEnd/>
            <a:tailEnd/>
          </a:ln>
          <a:effectLst/>
        </p:spPr>
      </p:pic>
      <p:pic>
        <p:nvPicPr>
          <p:cNvPr id="5126" name="Picture 6"/>
          <p:cNvPicPr>
            <a:picLocks noChangeAspect="1" noChangeArrowheads="1"/>
          </p:cNvPicPr>
          <p:nvPr/>
        </p:nvPicPr>
        <p:blipFill>
          <a:blip r:embed="rId4"/>
          <a:srcRect/>
          <a:stretch>
            <a:fillRect/>
          </a:stretch>
        </p:blipFill>
        <p:spPr bwMode="auto">
          <a:xfrm>
            <a:off x="4724400" y="3048000"/>
            <a:ext cx="4135514"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Quantity Required – The quantity of the item sold.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Shipment – the shipment that the invoice line was created from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Sales order – The sales order that the invoice line was created from </a:t>
            </a: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For sales order items and shipped items, the quantity and value will default from the transaction.  To change either quantity or value, modify the line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quantity is decreased for a sales order item, the quantity not invoiced will remain outstanding.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quantity is decreased for a shipped item, the remaining value to be invoiced will remain outstanding on the line item of the shipment.</a:t>
            </a:r>
          </a:p>
          <a:p>
            <a:endParaRPr lang="en-US" sz="1400" dirty="0" smtClean="0">
              <a:solidFill>
                <a:schemeClr val="tx1"/>
              </a:solidFill>
            </a:endParaRPr>
          </a:p>
          <a:p>
            <a:r>
              <a:rPr lang="en-US" sz="1400" dirty="0" smtClean="0">
                <a:solidFill>
                  <a:schemeClr val="tx1"/>
                </a:solidFill>
              </a:rPr>
              <a:t>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General Tab</a:t>
            </a: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Price – The price of the item.  If the item has come from a shipment it will be the value from the sales order.  Manually items will be keyed in by the user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Extended Price – The price X the quantity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Discount – The discount from the sales order if a shipment item.   Manual items will default to the discount from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Discount – The discount value as determined by the discount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Value – The extended value minus the discount value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 The primary taxing authority for the line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 The tax value.  The value multiplied by they percent as found in the tax code.  The user can not override this value.</a:t>
            </a:r>
          </a:p>
          <a:p>
            <a:r>
              <a:rPr lang="en-US" sz="1400" dirty="0" smtClean="0">
                <a:solidFill>
                  <a:schemeClr val="tx1"/>
                </a:solidFill>
              </a:rPr>
              <a:t>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Values Tab</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Distribution Account – The account that the item is expensed to.  When products are used this will be the GRNI account.</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For non-inventoried items that are received or are from a purchase order the expense account will default from the purchase order line, but can be changed</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It non-inventoried items are to be accrued, the NRNI account will be used</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Variance Account – The variance account will be used when a difference in value exists between the value of the receipt and the value on the invoice.  The variance account is from the system set-up and can not be amended by the user.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Variance Value – The difference in value from the receipt and the invoice.  This can not be changed by the user and is calculated automatically from the value entered on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The description for the line item.  This can be amended by the user if required.</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Values Tab</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Trace</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11" name="TextBox 10"/>
          <p:cNvSpPr txBox="1"/>
          <p:nvPr/>
        </p:nvSpPr>
        <p:spPr>
          <a:xfrm>
            <a:off x="457200" y="1828800"/>
            <a:ext cx="8001000" cy="3046988"/>
          </a:xfrm>
          <a:prstGeom prst="rect">
            <a:avLst/>
          </a:prstGeom>
          <a:noFill/>
        </p:spPr>
        <p:txBody>
          <a:bodyPr wrap="square" rtlCol="0">
            <a:spAutoFit/>
          </a:bodyPr>
          <a:lstStyle/>
          <a:p>
            <a:r>
              <a:rPr lang="en-US" sz="3200" dirty="0" smtClean="0">
                <a:solidFill>
                  <a:schemeClr val="tx1"/>
                </a:solidFill>
              </a:rPr>
              <a:t>The inventory trace program is a way to track the history of a lot number.  To use the program enter the lot number into the search dialog.  The header will display the original quantity of the batch, the location as well as the quantity outstanding.</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GL account – The revenue account for the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year Period – The period that the accounting transaction will take place in.  The effective date will determine the accounting period from the accounting calendar</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Accounting Tab</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685800" y="2895600"/>
            <a:ext cx="76962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finalize action will set the sales invoice ready to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amendments can be made once the invoice has been finalized.</a:t>
            </a:r>
            <a:br>
              <a:rPr lang="en-US" sz="1400" dirty="0" smtClean="0">
                <a:solidFill>
                  <a:schemeClr val="tx1"/>
                </a:solidFill>
              </a:rPr>
            </a:br>
            <a:endParaRPr lang="en-US" sz="1400" dirty="0" smtClean="0">
              <a:solidFill>
                <a:schemeClr val="tx1"/>
              </a:solidFill>
            </a:endParaRPr>
          </a:p>
          <a:p>
            <a:pPr>
              <a:buFont typeface="Arial" pitchFamily="34" charset="0"/>
              <a:buChar char="•"/>
            </a:pPr>
            <a:r>
              <a:rPr lang="en-US" sz="1400" dirty="0" smtClean="0">
                <a:solidFill>
                  <a:schemeClr val="tx1"/>
                </a:solidFill>
              </a:rPr>
              <a:t> The action to Apply Credits will automatically come up if selected on the finalize dialog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Message</a:t>
            </a:r>
            <a:endParaRPr lang="en-US" dirty="0"/>
          </a:p>
        </p:txBody>
      </p:sp>
      <p:sp>
        <p:nvSpPr>
          <p:cNvPr id="6" name="TextBox 5"/>
          <p:cNvSpPr txBox="1"/>
          <p:nvPr/>
        </p:nvSpPr>
        <p:spPr>
          <a:xfrm>
            <a:off x="5791200" y="2895600"/>
            <a:ext cx="28956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Standard messages can be added to the sales invoice.  These will print on the sales invoice print for the customer</a:t>
            </a:r>
          </a:p>
        </p:txBody>
      </p:sp>
      <p:pic>
        <p:nvPicPr>
          <p:cNvPr id="12290" name="Picture 2"/>
          <p:cNvPicPr>
            <a:picLocks noChangeAspect="1" noChangeArrowheads="1"/>
          </p:cNvPicPr>
          <p:nvPr/>
        </p:nvPicPr>
        <p:blipFill>
          <a:blip r:embed="rId2"/>
          <a:srcRect/>
          <a:stretch>
            <a:fillRect/>
          </a:stretch>
        </p:blipFill>
        <p:spPr bwMode="auto">
          <a:xfrm>
            <a:off x="685801" y="2286000"/>
            <a:ext cx="480060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Apply Credits</a:t>
            </a:r>
            <a:endParaRPr lang="en-US" dirty="0"/>
          </a:p>
        </p:txBody>
      </p:sp>
      <p:pic>
        <p:nvPicPr>
          <p:cNvPr id="13314" name="Picture 2"/>
          <p:cNvPicPr>
            <a:picLocks noChangeAspect="1" noChangeArrowheads="1"/>
          </p:cNvPicPr>
          <p:nvPr/>
        </p:nvPicPr>
        <p:blipFill>
          <a:blip r:embed="rId2"/>
          <a:srcRect/>
          <a:stretch>
            <a:fillRect/>
          </a:stretch>
        </p:blipFill>
        <p:spPr bwMode="auto">
          <a:xfrm>
            <a:off x="1219200" y="2057400"/>
            <a:ext cx="6648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685800" y="2362200"/>
            <a:ext cx="76962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Unapplied cash or applied credits can be applied to an invoice using Apply Credits.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open cash and credits will display and can be selected for matching to the selected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Specify the value to be matched in the </a:t>
            </a:r>
            <a:r>
              <a:rPr lang="en-US" sz="1400" dirty="0" err="1" smtClean="0">
                <a:solidFill>
                  <a:schemeClr val="tx1"/>
                </a:solidFill>
              </a:rPr>
              <a:t>CurInvoiceValueAllocated</a:t>
            </a:r>
            <a:r>
              <a:rPr lang="en-US" sz="1400" dirty="0" smtClean="0">
                <a:solidFill>
                  <a:schemeClr val="tx1"/>
                </a:solidFill>
              </a:rPr>
              <a:t> column.  Values cannot exceed the value outstanding for the credit or cash receipt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Apply credits can also be done using the Customer Review module.</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Relations Tab</a:t>
            </a:r>
            <a:endParaRPr lang="en-US" dirty="0"/>
          </a:p>
        </p:txBody>
      </p:sp>
      <p:pic>
        <p:nvPicPr>
          <p:cNvPr id="7171" name="Picture 3"/>
          <p:cNvPicPr>
            <a:picLocks noChangeAspect="1" noChangeArrowheads="1"/>
          </p:cNvPicPr>
          <p:nvPr/>
        </p:nvPicPr>
        <p:blipFill>
          <a:blip r:embed="rId2"/>
          <a:srcRect r="18125" b="16279"/>
          <a:stretch>
            <a:fillRect/>
          </a:stretch>
        </p:blipFill>
        <p:spPr bwMode="auto">
          <a:xfrm>
            <a:off x="1295400" y="1828800"/>
            <a:ext cx="6781800" cy="41933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relations tab displays sales orders and shipments that have been created for the sales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relations tab also shows cash allocations for the sales invoice.  This includes any receipts for the invoice or credits that were matched to the invoice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Right click on line item to drill down to related transaction</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Progress Payments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14338" name="Picture 2"/>
          <p:cNvPicPr>
            <a:picLocks noChangeAspect="1" noChangeArrowheads="1"/>
          </p:cNvPicPr>
          <p:nvPr/>
        </p:nvPicPr>
        <p:blipFill>
          <a:blip r:embed="rId2"/>
          <a:srcRect r="18750" b="6977"/>
          <a:stretch>
            <a:fillRect/>
          </a:stretch>
        </p:blipFill>
        <p:spPr bwMode="auto">
          <a:xfrm>
            <a:off x="762000" y="1295400"/>
            <a:ext cx="6629400" cy="45895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Progress Payments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Progress Payments are used as a way to set up a billing cycle for items that have long lead times or that have large prices.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Progress Payments are generated in the sales order module.  They can be viewed on the Commissions Tab. </a:t>
            </a:r>
          </a:p>
          <a:p>
            <a:endParaRPr lang="en-US" sz="1400" dirty="0" smtClean="0">
              <a:solidFill>
                <a:schemeClr val="tx1"/>
              </a:solidFill>
            </a:endParaRPr>
          </a:p>
          <a:p>
            <a:pPr>
              <a:buFont typeface="Arial" pitchFamily="34" charset="0"/>
              <a:buChar char="•"/>
            </a:pPr>
            <a:r>
              <a:rPr lang="en-US" sz="1400" dirty="0" smtClean="0">
                <a:solidFill>
                  <a:schemeClr val="tx1"/>
                </a:solidFill>
              </a:rPr>
              <a:t> The progress payment invoices that are generated are then viewed in the sales invoice module.</a:t>
            </a:r>
          </a:p>
          <a:p>
            <a:r>
              <a:rPr lang="en-US" sz="1400" dirty="0" smtClean="0">
                <a:solidFill>
                  <a:schemeClr val="tx1"/>
                </a:solidFill>
              </a:rPr>
              <a:t> </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Progress Payments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467600" cy="646331"/>
          </a:xfrm>
          <a:prstGeom prst="rect">
            <a:avLst/>
          </a:prstGeom>
          <a:noFill/>
        </p:spPr>
        <p:txBody>
          <a:bodyPr wrap="square" rtlCol="0">
            <a:spAutoFit/>
          </a:bodyPr>
          <a:lstStyle/>
          <a:p>
            <a:r>
              <a:rPr lang="en-US" dirty="0" smtClean="0"/>
              <a:t>Adding a Progress Payment</a:t>
            </a:r>
            <a:endParaRPr lang="en-US" dirty="0"/>
          </a:p>
        </p:txBody>
      </p:sp>
      <p:pic>
        <p:nvPicPr>
          <p:cNvPr id="15362" name="Picture 2"/>
          <p:cNvPicPr>
            <a:picLocks noChangeAspect="1" noChangeArrowheads="1"/>
          </p:cNvPicPr>
          <p:nvPr/>
        </p:nvPicPr>
        <p:blipFill>
          <a:blip r:embed="rId2"/>
          <a:srcRect/>
          <a:stretch>
            <a:fillRect/>
          </a:stretch>
        </p:blipFill>
        <p:spPr bwMode="auto">
          <a:xfrm>
            <a:off x="1676400" y="19050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Trace</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Where From Tab</a:t>
            </a:r>
            <a:endParaRPr lang="en-US" dirty="0"/>
          </a:p>
        </p:txBody>
      </p:sp>
      <p:pic>
        <p:nvPicPr>
          <p:cNvPr id="48130" name="Picture 2"/>
          <p:cNvPicPr>
            <a:picLocks noChangeAspect="1" noChangeArrowheads="1"/>
          </p:cNvPicPr>
          <p:nvPr/>
        </p:nvPicPr>
        <p:blipFill>
          <a:blip r:embed="rId2"/>
          <a:srcRect t="9302" r="18750" b="41085"/>
          <a:stretch>
            <a:fillRect/>
          </a:stretch>
        </p:blipFill>
        <p:spPr bwMode="auto">
          <a:xfrm>
            <a:off x="152400" y="1828800"/>
            <a:ext cx="8001000" cy="2954215"/>
          </a:xfrm>
          <a:prstGeom prst="rect">
            <a:avLst/>
          </a:prstGeom>
          <a:noFill/>
          <a:ln w="9525">
            <a:noFill/>
            <a:miter lim="800000"/>
            <a:headEnd/>
            <a:tailEnd/>
          </a:ln>
          <a:effectLst/>
        </p:spPr>
      </p:pic>
      <p:sp>
        <p:nvSpPr>
          <p:cNvPr id="7" name="TextBox 6"/>
          <p:cNvSpPr txBox="1"/>
          <p:nvPr/>
        </p:nvSpPr>
        <p:spPr>
          <a:xfrm>
            <a:off x="228600" y="5105400"/>
            <a:ext cx="83820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Where From dialog will show for manufactured parts, the lot numbers that went into the item.  The Where From dialog will not show any data for purchased Parts.</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Progress Payments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457200" y="1371600"/>
            <a:ext cx="8382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Adding a progress payment can be completed by using the Add Progress Payment action in the Sales Order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progress payment can be set up to be a percentage of the order or a fixed value.  The value used for the percentage calculation is the value of the sales order when the progress payments are processed.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date of the invoice can be a fixed date or when the order is firmed.  Fixed dates can be used when an agreed payment plan has been set-up before items are shipped.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Multiple progress payments can be set up for the same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modify existing progress payment invoices right click and select modify on the progress payment found on the commissions tab of the sales order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action Process Progress Payments when invoice are to be generated.  Automatic invoicing will generate invoices required on future dates.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progress payments have been processed, right click on the line in sales orders to drill down to the invoice.</a:t>
            </a:r>
          </a:p>
          <a:p>
            <a:r>
              <a:rPr lang="en-US" sz="1400" dirty="0" smtClean="0">
                <a:solidFill>
                  <a:schemeClr val="tx1"/>
                </a:solidFill>
              </a:rPr>
              <a:t> </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Progress Payments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457200" y="1371600"/>
            <a:ext cx="8382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Invoices will be created with free text items called Progress Payment with the sales order specified in the description.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default revenue account should be set-up in the system set-up for the revenue account used in progress payment line items.  This may or may not be treated as deferred revenue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the sales order has shipped, it will determine the outstanding value by subtracting any progress payment invoices to determine the value outstanding. </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Customer Review</a:t>
            </a:r>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3200400"/>
            <a:ext cx="8382000" cy="1200329"/>
          </a:xfrm>
          <a:prstGeom prst="rect">
            <a:avLst/>
          </a:prstGeom>
          <a:noFill/>
        </p:spPr>
        <p:txBody>
          <a:bodyPr wrap="square" rtlCol="0">
            <a:spAutoFit/>
          </a:bodyPr>
          <a:lstStyle/>
          <a:p>
            <a:r>
              <a:rPr lang="en-US" sz="2400" dirty="0" smtClean="0">
                <a:solidFill>
                  <a:schemeClr val="tx1"/>
                </a:solidFill>
              </a:rPr>
              <a:t>Customer Review is used to see an overview of a customer account.  AR transactions as well as sales orders can be viewed from Customer Review</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5715000" y="1600200"/>
            <a:ext cx="3048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The Summary tab will display an overview of the account.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Current Balance – The outstanding balance on the customer account minus any unallocated funds.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Total Outstanding – Total of all outstanding AR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Limit – The credit limit of the customer as found in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Unallocated Funds – Any unapplied cash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Aged Analysis – A graph showing the outstanding invoice transactions and their aging buckets</a:t>
            </a:r>
          </a:p>
        </p:txBody>
      </p:sp>
      <p:pic>
        <p:nvPicPr>
          <p:cNvPr id="4" name="Picture 2"/>
          <p:cNvPicPr>
            <a:picLocks noChangeAspect="1" noChangeArrowheads="1"/>
          </p:cNvPicPr>
          <p:nvPr/>
        </p:nvPicPr>
        <p:blipFill>
          <a:blip r:embed="rId2"/>
          <a:srcRect l="1113" t="9302" r="20976" b="9044"/>
          <a:stretch>
            <a:fillRect/>
          </a:stretch>
        </p:blipFill>
        <p:spPr bwMode="auto">
          <a:xfrm>
            <a:off x="152400" y="2133600"/>
            <a:ext cx="5334000" cy="338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762000" y="5486400"/>
            <a:ext cx="77724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Payment History can be viewed below the Aged Analysis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Payment history shows payments for the last year</a:t>
            </a:r>
          </a:p>
        </p:txBody>
      </p:sp>
      <p:pic>
        <p:nvPicPr>
          <p:cNvPr id="2050" name="Picture 2"/>
          <p:cNvPicPr>
            <a:picLocks noChangeAspect="1" noChangeArrowheads="1"/>
          </p:cNvPicPr>
          <p:nvPr/>
        </p:nvPicPr>
        <p:blipFill>
          <a:blip r:embed="rId2"/>
          <a:srcRect l="901" t="9302" r="23377" b="13178"/>
          <a:stretch>
            <a:fillRect/>
          </a:stretch>
        </p:blipFill>
        <p:spPr bwMode="auto">
          <a:xfrm>
            <a:off x="762000" y="1752600"/>
            <a:ext cx="5638800" cy="34906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762000" y="5486400"/>
            <a:ext cx="77724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Turnover graph can be found below the payment history graph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Graph displays invoice values for the last 3 years by GL periods</a:t>
            </a:r>
          </a:p>
        </p:txBody>
      </p:sp>
      <p:pic>
        <p:nvPicPr>
          <p:cNvPr id="3074" name="Picture 2"/>
          <p:cNvPicPr>
            <a:picLocks noChangeAspect="1" noChangeArrowheads="1"/>
          </p:cNvPicPr>
          <p:nvPr/>
        </p:nvPicPr>
        <p:blipFill>
          <a:blip r:embed="rId2"/>
          <a:srcRect l="1250" t="9302" r="23125" b="10078"/>
          <a:stretch>
            <a:fillRect/>
          </a:stretch>
        </p:blipFill>
        <p:spPr bwMode="auto">
          <a:xfrm>
            <a:off x="1066800" y="1905000"/>
            <a:ext cx="5181600" cy="33402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533400" y="5105400"/>
            <a:ext cx="77724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transactions can be found below the Turnover graph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Last Movements, Order history, Shipment History and Invoice history can all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Click on a transaction to drill down for more detail.</a:t>
            </a:r>
          </a:p>
        </p:txBody>
      </p:sp>
      <p:pic>
        <p:nvPicPr>
          <p:cNvPr id="4098" name="Picture 2"/>
          <p:cNvPicPr>
            <a:picLocks noChangeAspect="1" noChangeArrowheads="1"/>
          </p:cNvPicPr>
          <p:nvPr/>
        </p:nvPicPr>
        <p:blipFill>
          <a:blip r:embed="rId2"/>
          <a:srcRect l="1250" t="9302" r="18750" b="36951"/>
          <a:stretch>
            <a:fillRect/>
          </a:stretch>
        </p:blipFill>
        <p:spPr bwMode="auto">
          <a:xfrm>
            <a:off x="533400" y="1828800"/>
            <a:ext cx="7620000" cy="3095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Debtors Tab</a:t>
            </a:r>
            <a:endParaRPr lang="en-US" dirty="0"/>
          </a:p>
        </p:txBody>
      </p:sp>
      <p:pic>
        <p:nvPicPr>
          <p:cNvPr id="5122" name="Picture 2"/>
          <p:cNvPicPr>
            <a:picLocks noChangeAspect="1" noChangeArrowheads="1"/>
          </p:cNvPicPr>
          <p:nvPr/>
        </p:nvPicPr>
        <p:blipFill>
          <a:blip r:embed="rId2"/>
          <a:srcRect t="9302" r="18750" b="33850"/>
          <a:stretch>
            <a:fillRect/>
          </a:stretch>
        </p:blipFill>
        <p:spPr bwMode="auto">
          <a:xfrm>
            <a:off x="457200" y="1981200"/>
            <a:ext cx="8285018" cy="3505200"/>
          </a:xfrm>
          <a:prstGeom prst="rect">
            <a:avLst/>
          </a:prstGeom>
          <a:noFill/>
          <a:ln w="9525">
            <a:noFill/>
            <a:miter lim="800000"/>
            <a:headEnd/>
            <a:tailEnd/>
          </a:ln>
          <a:effectLst/>
        </p:spPr>
      </p:pic>
      <p:cxnSp>
        <p:nvCxnSpPr>
          <p:cNvPr id="9" name="Straight Arrow Connector 8"/>
          <p:cNvCxnSpPr/>
          <p:nvPr/>
        </p:nvCxnSpPr>
        <p:spPr>
          <a:xfrm rot="5400000">
            <a:off x="8191500" y="2628900"/>
            <a:ext cx="838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Debtors Tab</a:t>
            </a:r>
            <a:endParaRPr lang="en-US" dirty="0"/>
          </a:p>
        </p:txBody>
      </p:sp>
      <p:sp>
        <p:nvSpPr>
          <p:cNvPr id="11" name="TextBox 10"/>
          <p:cNvSpPr txBox="1"/>
          <p:nvPr/>
        </p:nvSpPr>
        <p:spPr>
          <a:xfrm>
            <a:off x="533400" y="1905000"/>
            <a:ext cx="81534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AR transactions including Sales Invoices, Credits, Cash Receipts, and Payments to Customers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open AR transactions will be displayed as well as closed transactions that are less than 20 days old.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Right click on transaction to move the transaction to another customer</a:t>
            </a:r>
          </a:p>
        </p:txBody>
      </p:sp>
      <p:sp>
        <p:nvSpPr>
          <p:cNvPr id="8" name="TextBox 7"/>
          <p:cNvSpPr txBox="1"/>
          <p:nvPr/>
        </p:nvSpPr>
        <p:spPr>
          <a:xfrm>
            <a:off x="381000" y="36576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closed transactions older than 20 days will not be displayed on the debtors tab.  To increase the number of days of closed transactions use the Customer Review system option </a:t>
            </a:r>
            <a:r>
              <a:rPr lang="en-US" sz="1400" b="1" dirty="0" smtClean="0">
                <a:solidFill>
                  <a:schemeClr val="tx1"/>
                </a:solidFill>
              </a:rPr>
              <a:t>Days to look back for sales invoices and receipts</a:t>
            </a:r>
            <a:r>
              <a:rPr lang="en-US" sz="1400" dirty="0" smtClean="0">
                <a:solidFill>
                  <a:schemeClr val="tx1"/>
                </a:solidFill>
              </a:rPr>
              <a:t>.  Enable the option and set the value to the number of days to look back for closed transactions.  The higher the number the longer it may take for the screen to retrieve data from the server. </a:t>
            </a:r>
          </a:p>
        </p:txBody>
      </p:sp>
      <p:sp>
        <p:nvSpPr>
          <p:cNvPr id="9" name="TextBox 8"/>
          <p:cNvSpPr txBox="1"/>
          <p:nvPr/>
        </p:nvSpPr>
        <p:spPr>
          <a:xfrm>
            <a:off x="381000" y="50292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Invoices with a value outstanding can be written off by right clicking on the invoice and selecting the menu item Write this item off.  A maximum write off value can be set so that transactions exceeding the value may not be written off.  Use the Customer Review system option </a:t>
            </a:r>
            <a:r>
              <a:rPr lang="en-US" sz="1400" b="1" dirty="0" smtClean="0">
                <a:solidFill>
                  <a:schemeClr val="tx1"/>
                </a:solidFill>
              </a:rPr>
              <a:t>Sales invoice write off threshold.  </a:t>
            </a:r>
            <a:r>
              <a:rPr lang="en-US" sz="1400" dirty="0" smtClean="0">
                <a:solidFill>
                  <a:schemeClr val="tx1"/>
                </a:solidFill>
              </a:rPr>
              <a:t>  Enable the option and set the value to the maximum write off value.</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Trace</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Where Used Tab</a:t>
            </a:r>
            <a:endParaRPr lang="en-US" dirty="0"/>
          </a:p>
        </p:txBody>
      </p:sp>
      <p:sp>
        <p:nvSpPr>
          <p:cNvPr id="7" name="TextBox 6"/>
          <p:cNvSpPr txBox="1"/>
          <p:nvPr/>
        </p:nvSpPr>
        <p:spPr>
          <a:xfrm>
            <a:off x="228600" y="5105400"/>
            <a:ext cx="83820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Where Used Tab will show where the item was consumed.  This could be a manufacturing order, or a shipment.</a:t>
            </a:r>
          </a:p>
        </p:txBody>
      </p:sp>
      <p:pic>
        <p:nvPicPr>
          <p:cNvPr id="49154" name="Picture 2"/>
          <p:cNvPicPr>
            <a:picLocks noChangeAspect="1" noChangeArrowheads="1"/>
          </p:cNvPicPr>
          <p:nvPr/>
        </p:nvPicPr>
        <p:blipFill>
          <a:blip r:embed="rId2"/>
          <a:srcRect t="9302" r="18125" b="41085"/>
          <a:stretch>
            <a:fillRect/>
          </a:stretch>
        </p:blipFill>
        <p:spPr bwMode="auto">
          <a:xfrm>
            <a:off x="228600" y="1752600"/>
            <a:ext cx="8153400" cy="29875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Orders Tab</a:t>
            </a:r>
            <a:endParaRPr lang="en-US" dirty="0"/>
          </a:p>
        </p:txBody>
      </p:sp>
      <p:pic>
        <p:nvPicPr>
          <p:cNvPr id="6146" name="Picture 2"/>
          <p:cNvPicPr>
            <a:picLocks noChangeAspect="1" noChangeArrowheads="1"/>
          </p:cNvPicPr>
          <p:nvPr/>
        </p:nvPicPr>
        <p:blipFill>
          <a:blip r:embed="rId2"/>
          <a:srcRect t="9302" r="18750" b="4910"/>
          <a:stretch>
            <a:fillRect/>
          </a:stretch>
        </p:blipFill>
        <p:spPr bwMode="auto">
          <a:xfrm>
            <a:off x="304800" y="2209800"/>
            <a:ext cx="5410200" cy="3454205"/>
          </a:xfrm>
          <a:prstGeom prst="rect">
            <a:avLst/>
          </a:prstGeom>
          <a:noFill/>
          <a:ln w="9525">
            <a:noFill/>
            <a:miter lim="800000"/>
            <a:headEnd/>
            <a:tailEnd/>
          </a:ln>
          <a:effectLst/>
        </p:spPr>
      </p:pic>
      <p:sp>
        <p:nvSpPr>
          <p:cNvPr id="8" name="TextBox 7"/>
          <p:cNvSpPr txBox="1"/>
          <p:nvPr/>
        </p:nvSpPr>
        <p:spPr>
          <a:xfrm>
            <a:off x="5867400" y="3200400"/>
            <a:ext cx="30480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Orders for the customer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or click on an order to view shipments and shipment line items for the selected order </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Credit Cards Tab</a:t>
            </a:r>
            <a:endParaRPr lang="en-US" dirty="0"/>
          </a:p>
        </p:txBody>
      </p:sp>
      <p:sp>
        <p:nvSpPr>
          <p:cNvPr id="8" name="TextBox 7"/>
          <p:cNvSpPr txBox="1"/>
          <p:nvPr/>
        </p:nvSpPr>
        <p:spPr>
          <a:xfrm>
            <a:off x="457200" y="5105400"/>
            <a:ext cx="79248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Credit Cards on file and all credit card receipts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Cards will display only the last 4 digits of the card number for security purposes. </a:t>
            </a:r>
          </a:p>
        </p:txBody>
      </p:sp>
      <p:pic>
        <p:nvPicPr>
          <p:cNvPr id="7170" name="Picture 2"/>
          <p:cNvPicPr>
            <a:picLocks noChangeAspect="1" noChangeArrowheads="1"/>
          </p:cNvPicPr>
          <p:nvPr/>
        </p:nvPicPr>
        <p:blipFill>
          <a:blip r:embed="rId2"/>
          <a:srcRect t="9302" r="18125" b="40052"/>
          <a:stretch>
            <a:fillRect/>
          </a:stretch>
        </p:blipFill>
        <p:spPr bwMode="auto">
          <a:xfrm>
            <a:off x="304800" y="1828800"/>
            <a:ext cx="8001000" cy="29927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Details Tab</a:t>
            </a:r>
            <a:endParaRPr lang="en-US" dirty="0"/>
          </a:p>
        </p:txBody>
      </p:sp>
      <p:sp>
        <p:nvSpPr>
          <p:cNvPr id="8" name="TextBox 7"/>
          <p:cNvSpPr txBox="1"/>
          <p:nvPr/>
        </p:nvSpPr>
        <p:spPr>
          <a:xfrm>
            <a:off x="457200" y="5105400"/>
            <a:ext cx="79248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information on the details tab and notes on the notes tab can be viewed ONLY on the details tab.  Modifications must be made from the Customer module </a:t>
            </a:r>
          </a:p>
        </p:txBody>
      </p:sp>
      <p:pic>
        <p:nvPicPr>
          <p:cNvPr id="8194" name="Picture 2"/>
          <p:cNvPicPr>
            <a:picLocks noChangeAspect="1" noChangeArrowheads="1"/>
          </p:cNvPicPr>
          <p:nvPr/>
        </p:nvPicPr>
        <p:blipFill>
          <a:blip r:embed="rId2"/>
          <a:srcRect t="9302" r="18125" b="40052"/>
          <a:stretch>
            <a:fillRect/>
          </a:stretch>
        </p:blipFill>
        <p:spPr bwMode="auto">
          <a:xfrm>
            <a:off x="381000" y="1828800"/>
            <a:ext cx="7467600" cy="27932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Actions – Change Trading Status</a:t>
            </a:r>
            <a:endParaRPr lang="en-US" dirty="0"/>
          </a:p>
        </p:txBody>
      </p:sp>
      <p:sp>
        <p:nvSpPr>
          <p:cNvPr id="8" name="TextBox 7"/>
          <p:cNvSpPr txBox="1"/>
          <p:nvPr/>
        </p:nvSpPr>
        <p:spPr>
          <a:xfrm>
            <a:off x="4648200" y="2819400"/>
            <a:ext cx="36576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customers trading status can be changed using the Change Trading Status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Trading status can be;</a:t>
            </a:r>
          </a:p>
          <a:p>
            <a:pPr lvl="1">
              <a:buFont typeface="Arial" pitchFamily="34" charset="0"/>
              <a:buChar char="•"/>
            </a:pPr>
            <a:r>
              <a:rPr lang="en-US" sz="1400" dirty="0" smtClean="0">
                <a:solidFill>
                  <a:schemeClr val="tx1"/>
                </a:solidFill>
              </a:rPr>
              <a:t> Trading</a:t>
            </a:r>
          </a:p>
          <a:p>
            <a:pPr lvl="1">
              <a:buFont typeface="Arial" pitchFamily="34" charset="0"/>
              <a:buChar char="•"/>
            </a:pPr>
            <a:r>
              <a:rPr lang="en-US" sz="1400" dirty="0" smtClean="0">
                <a:solidFill>
                  <a:schemeClr val="tx1"/>
                </a:solidFill>
              </a:rPr>
              <a:t> Held</a:t>
            </a:r>
          </a:p>
          <a:p>
            <a:pPr lvl="1">
              <a:buFont typeface="Arial" pitchFamily="34" charset="0"/>
              <a:buChar char="•"/>
            </a:pPr>
            <a:r>
              <a:rPr lang="en-US" sz="1400" dirty="0" smtClean="0">
                <a:solidFill>
                  <a:schemeClr val="tx1"/>
                </a:solidFill>
              </a:rPr>
              <a:t> Stop</a:t>
            </a:r>
          </a:p>
        </p:txBody>
      </p:sp>
      <p:pic>
        <p:nvPicPr>
          <p:cNvPr id="9218" name="Picture 2"/>
          <p:cNvPicPr>
            <a:picLocks noChangeAspect="1" noChangeArrowheads="1"/>
          </p:cNvPicPr>
          <p:nvPr/>
        </p:nvPicPr>
        <p:blipFill>
          <a:blip r:embed="rId2"/>
          <a:srcRect/>
          <a:stretch>
            <a:fillRect/>
          </a:stretch>
        </p:blipFill>
        <p:spPr bwMode="auto">
          <a:xfrm>
            <a:off x="457200" y="3124200"/>
            <a:ext cx="3409950" cy="1190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Actions – Pay Customer</a:t>
            </a:r>
            <a:endParaRPr lang="en-US" dirty="0"/>
          </a:p>
        </p:txBody>
      </p:sp>
      <p:sp>
        <p:nvSpPr>
          <p:cNvPr id="8" name="TextBox 7"/>
          <p:cNvSpPr txBox="1"/>
          <p:nvPr/>
        </p:nvSpPr>
        <p:spPr>
          <a:xfrm>
            <a:off x="5486400" y="1981200"/>
            <a:ext cx="32766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customer can be paid in cases where a credit is not suitable.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amount to pay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Enter a cash description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bank that the payment will come from.  The check number will default to the next check number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Enter the date of the transaction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print a check, use the report Remittance Advice – Customers found in the Cash reports folder</a:t>
            </a:r>
          </a:p>
        </p:txBody>
      </p:sp>
      <p:pic>
        <p:nvPicPr>
          <p:cNvPr id="10243" name="Picture 3"/>
          <p:cNvPicPr>
            <a:picLocks noChangeAspect="1" noChangeArrowheads="1"/>
          </p:cNvPicPr>
          <p:nvPr/>
        </p:nvPicPr>
        <p:blipFill>
          <a:blip r:embed="rId2"/>
          <a:srcRect t="37940" b="37940"/>
          <a:stretch>
            <a:fillRect/>
          </a:stretch>
        </p:blipFill>
        <p:spPr bwMode="auto">
          <a:xfrm>
            <a:off x="457200" y="1828800"/>
            <a:ext cx="4743450" cy="91440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3"/>
          <a:srcRect t="35930" b="25879"/>
          <a:stretch>
            <a:fillRect/>
          </a:stretch>
        </p:blipFill>
        <p:spPr bwMode="auto">
          <a:xfrm>
            <a:off x="457200" y="2743200"/>
            <a:ext cx="4743450" cy="144780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4"/>
          <a:srcRect t="35929" b="39950"/>
          <a:stretch>
            <a:fillRect/>
          </a:stretch>
        </p:blipFill>
        <p:spPr bwMode="auto">
          <a:xfrm>
            <a:off x="457200" y="4191000"/>
            <a:ext cx="4743450" cy="914400"/>
          </a:xfrm>
          <a:prstGeom prst="rect">
            <a:avLst/>
          </a:prstGeom>
          <a:noFill/>
          <a:ln w="9525">
            <a:noFill/>
            <a:miter lim="800000"/>
            <a:headEnd/>
            <a:tailEnd/>
          </a:ln>
          <a:effectLst/>
        </p:spPr>
      </p:pic>
      <p:pic>
        <p:nvPicPr>
          <p:cNvPr id="10246" name="Picture 6"/>
          <p:cNvPicPr>
            <a:picLocks noChangeAspect="1" noChangeArrowheads="1"/>
          </p:cNvPicPr>
          <p:nvPr/>
        </p:nvPicPr>
        <p:blipFill>
          <a:blip r:embed="rId5"/>
          <a:srcRect t="37940" b="45980"/>
          <a:stretch>
            <a:fillRect/>
          </a:stretch>
        </p:blipFill>
        <p:spPr bwMode="auto">
          <a:xfrm>
            <a:off x="457200" y="5029200"/>
            <a:ext cx="4743450" cy="60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Customer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Actions – View Credit Status</a:t>
            </a:r>
            <a:endParaRPr lang="en-US" dirty="0"/>
          </a:p>
        </p:txBody>
      </p:sp>
      <p:sp>
        <p:nvSpPr>
          <p:cNvPr id="8" name="TextBox 7"/>
          <p:cNvSpPr txBox="1"/>
          <p:nvPr/>
        </p:nvSpPr>
        <p:spPr>
          <a:xfrm>
            <a:off x="4648200" y="2819400"/>
            <a:ext cx="36576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credit status of the customer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view detail information about the credit status dialog, please see the Credit Checks document.</a:t>
            </a:r>
          </a:p>
        </p:txBody>
      </p:sp>
      <p:pic>
        <p:nvPicPr>
          <p:cNvPr id="11266" name="Picture 2"/>
          <p:cNvPicPr>
            <a:picLocks noChangeAspect="1" noChangeArrowheads="1"/>
          </p:cNvPicPr>
          <p:nvPr/>
        </p:nvPicPr>
        <p:blipFill>
          <a:blip r:embed="rId2"/>
          <a:srcRect/>
          <a:stretch>
            <a:fillRect/>
          </a:stretch>
        </p:blipFill>
        <p:spPr bwMode="auto">
          <a:xfrm>
            <a:off x="457200" y="1981200"/>
            <a:ext cx="3790950"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Purchase Invoices</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2" name="Oval 11"/>
          <p:cNvSpPr/>
          <p:nvPr/>
        </p:nvSpPr>
        <p:spPr>
          <a:xfrm>
            <a:off x="228600" y="1524000"/>
            <a:ext cx="1905000" cy="762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Quote</a:t>
            </a:r>
            <a:endParaRPr lang="en-US" sz="2800" dirty="0"/>
          </a:p>
        </p:txBody>
      </p:sp>
      <p:sp>
        <p:nvSpPr>
          <p:cNvPr id="13" name="Rectangle 12"/>
          <p:cNvSpPr/>
          <p:nvPr/>
        </p:nvSpPr>
        <p:spPr>
          <a:xfrm>
            <a:off x="2895600" y="1524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Purchase Order</a:t>
            </a:r>
            <a:endParaRPr lang="en-US" sz="2800" dirty="0"/>
          </a:p>
        </p:txBody>
      </p:sp>
      <p:cxnSp>
        <p:nvCxnSpPr>
          <p:cNvPr id="15" name="Straight Arrow Connector 14"/>
          <p:cNvCxnSpPr>
            <a:stCxn id="12" idx="6"/>
            <a:endCxn id="13" idx="1"/>
          </p:cNvCxnSpPr>
          <p:nvPr/>
        </p:nvCxnSpPr>
        <p:spPr>
          <a:xfrm>
            <a:off x="2133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895600" y="3048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Receipt</a:t>
            </a:r>
            <a:endParaRPr lang="en-US" sz="2800" dirty="0"/>
          </a:p>
        </p:txBody>
      </p:sp>
      <p:sp>
        <p:nvSpPr>
          <p:cNvPr id="23" name="Rectangle 22"/>
          <p:cNvSpPr/>
          <p:nvPr/>
        </p:nvSpPr>
        <p:spPr>
          <a:xfrm>
            <a:off x="2895600" y="4572000"/>
            <a:ext cx="2667000" cy="762000"/>
          </a:xfrm>
          <a:prstGeom prst="rect">
            <a:avLst/>
          </a:prstGeom>
          <a:solidFill>
            <a:srgbClr val="6699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Purchase Invoice</a:t>
            </a:r>
            <a:endParaRPr lang="en-US" sz="2800" dirty="0"/>
          </a:p>
        </p:txBody>
      </p:sp>
      <p:cxnSp>
        <p:nvCxnSpPr>
          <p:cNvPr id="25" name="Straight Arrow Connector 24"/>
          <p:cNvCxnSpPr>
            <a:stCxn id="13" idx="2"/>
            <a:endCxn id="20" idx="0"/>
          </p:cNvCxnSpPr>
          <p:nvPr/>
        </p:nvCxnSpPr>
        <p:spPr>
          <a:xfrm rot="5400000">
            <a:off x="38481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38481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324600" y="1524000"/>
            <a:ext cx="2590800" cy="762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Requisition</a:t>
            </a:r>
            <a:endParaRPr lang="en-US" sz="2800" dirty="0"/>
          </a:p>
        </p:txBody>
      </p:sp>
      <p:cxnSp>
        <p:nvCxnSpPr>
          <p:cNvPr id="38" name="Straight Arrow Connector 37"/>
          <p:cNvCxnSpPr>
            <a:stCxn id="21" idx="2"/>
            <a:endCxn id="13" idx="3"/>
          </p:cNvCxnSpPr>
          <p:nvPr/>
        </p:nvCxnSpPr>
        <p:spPr>
          <a:xfrm rot="10800000">
            <a:off x="5562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4524315"/>
          </a:xfrm>
          <a:prstGeom prst="rect">
            <a:avLst/>
          </a:prstGeom>
          <a:noFill/>
        </p:spPr>
        <p:txBody>
          <a:bodyPr wrap="square" rtlCol="0">
            <a:spAutoFit/>
          </a:bodyPr>
          <a:lstStyle/>
          <a:p>
            <a:r>
              <a:rPr lang="en-US" sz="2400" dirty="0" smtClean="0">
                <a:solidFill>
                  <a:schemeClr val="tx1"/>
                </a:solidFill>
              </a:rPr>
              <a:t>A purchase invoice can be completed for a goods receipt, purchase order or a manual purchase.  A finalized purchase invoice will remove items from GRNI or expense items.  A finalized purchase invoice will also be available for payment and can be seen on the supplier’s account</a:t>
            </a:r>
          </a:p>
          <a:p>
            <a:endParaRPr lang="en-US" sz="2400" dirty="0" smtClean="0">
              <a:solidFill>
                <a:schemeClr val="tx1"/>
              </a:solidFill>
            </a:endParaRPr>
          </a:p>
          <a:p>
            <a:r>
              <a:rPr lang="en-US" sz="2400" dirty="0" smtClean="0">
                <a:solidFill>
                  <a:schemeClr val="tx1"/>
                </a:solidFill>
              </a:rPr>
              <a:t>Purchase Invoices consist of one purchase invoice header and at least 1 line item.  The purchase invoice header contains information for the entire invoice such as the supplier or invoice date.  The lines contain information for each item on the purchase invoice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4" name="Picture 2"/>
          <p:cNvPicPr>
            <a:picLocks noChangeAspect="1" noChangeArrowheads="1"/>
          </p:cNvPicPr>
          <p:nvPr/>
        </p:nvPicPr>
        <p:blipFill>
          <a:blip r:embed="rId2"/>
          <a:srcRect/>
          <a:stretch>
            <a:fillRect/>
          </a:stretch>
        </p:blipFill>
        <p:spPr bwMode="auto">
          <a:xfrm>
            <a:off x="1371600" y="1905000"/>
            <a:ext cx="5610225" cy="4445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dirty="0">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dirty="0"/>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Inventory Transactions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Trace</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8" name="TextBox 7"/>
          <p:cNvSpPr txBox="1"/>
          <p:nvPr/>
        </p:nvSpPr>
        <p:spPr>
          <a:xfrm>
            <a:off x="533400" y="2590800"/>
            <a:ext cx="7010400" cy="646331"/>
          </a:xfrm>
          <a:prstGeom prst="rect">
            <a:avLst/>
          </a:prstGeom>
          <a:noFill/>
        </p:spPr>
        <p:txBody>
          <a:bodyPr wrap="square" rtlCol="0">
            <a:spAutoFit/>
          </a:bodyPr>
          <a:lstStyle/>
          <a:p>
            <a:r>
              <a:rPr lang="en-US" dirty="0" smtClean="0"/>
              <a:t>Action – Select Information</a:t>
            </a:r>
            <a:endParaRPr lang="en-US" dirty="0"/>
          </a:p>
        </p:txBody>
      </p:sp>
      <p:sp>
        <p:nvSpPr>
          <p:cNvPr id="7" name="TextBox 6"/>
          <p:cNvSpPr txBox="1"/>
          <p:nvPr/>
        </p:nvSpPr>
        <p:spPr>
          <a:xfrm>
            <a:off x="4800600" y="4419600"/>
            <a:ext cx="36576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Users can select from the following fields to display for batches found in the Where Used or Where From tabs</a:t>
            </a:r>
          </a:p>
        </p:txBody>
      </p:sp>
      <p:pic>
        <p:nvPicPr>
          <p:cNvPr id="50178" name="Picture 2"/>
          <p:cNvPicPr>
            <a:picLocks noChangeAspect="1" noChangeArrowheads="1"/>
          </p:cNvPicPr>
          <p:nvPr/>
        </p:nvPicPr>
        <p:blipFill>
          <a:blip r:embed="rId2"/>
          <a:srcRect/>
          <a:stretch>
            <a:fillRect/>
          </a:stretch>
        </p:blipFill>
        <p:spPr bwMode="auto">
          <a:xfrm>
            <a:off x="533400" y="3429000"/>
            <a:ext cx="3790950" cy="2838450"/>
          </a:xfrm>
          <a:prstGeom prst="rect">
            <a:avLst/>
          </a:prstGeom>
          <a:noFill/>
          <a:ln w="9525">
            <a:noFill/>
            <a:miter lim="800000"/>
            <a:headEnd/>
            <a:tailEnd/>
          </a:ln>
          <a:effectLst/>
        </p:spPr>
      </p:pic>
      <p:sp>
        <p:nvSpPr>
          <p:cNvPr id="9" name="TextBox 8"/>
          <p:cNvSpPr txBox="1"/>
          <p:nvPr/>
        </p:nvSpPr>
        <p:spPr>
          <a:xfrm>
            <a:off x="457200" y="1143000"/>
            <a:ext cx="83058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To view entire detail of a batch in the Where From or Where Used tab, right click on the line and select the option Set as Base Record.  This will become the new header and all detail can be reviewed for the batch.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To view the transaction, right click on the item in the Where Used or Where From tab and select Go to… and select the program to view the transaction. </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Invoice Type – Can be an invoice or credit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Supplier – The supplier for the invoice or credit.  Enter either the supplier name or supplier number when selecting a supplier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Invoice – The invoice number from the supplier’s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Invoice date – The date on the invoice from the supplier.  This is used to calculate early pay discounts and the due date of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Accounting date – The date used to determine the posting period of the invoice or credit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Due date – When the invoice is due for payment.  This is automatically calculated using the terms of the supplier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File Reference – A field for an internal filing reference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GL account – The AP account that the transaction will post to.  This is creating using the supplier control account, and supplier division.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Stop Payment – If stop payment is selected, the invoice is not available for payment in cash transactions</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Values Tab</a:t>
            </a:r>
            <a:endParaRPr lang="en-US" dirty="0"/>
          </a:p>
        </p:txBody>
      </p:sp>
      <p:pic>
        <p:nvPicPr>
          <p:cNvPr id="1026" name="Picture 2"/>
          <p:cNvPicPr>
            <a:picLocks noChangeAspect="1" noChangeArrowheads="1"/>
          </p:cNvPicPr>
          <p:nvPr/>
        </p:nvPicPr>
        <p:blipFill>
          <a:blip r:embed="rId2"/>
          <a:srcRect/>
          <a:stretch>
            <a:fillRect/>
          </a:stretch>
        </p:blipFill>
        <p:spPr bwMode="auto">
          <a:xfrm>
            <a:off x="1219200" y="1905001"/>
            <a:ext cx="5105400" cy="40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Gross Value – The total value of the invoice including any tax value.  If a value is entered, it will be used as a control total.  When an invoice is finalized, the control total will be checked against the value of all lines entered on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Value – The tax value of the primary tax code.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value secondary – The tax value of the secondary tax code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Net value – The value of the invoice MINUS any tax calculated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Exchange rate – The exchange rate for the invoice transaction.  This is defaulted from the standard rate in the currency table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Tax code – The primary tax code used for the invoice.  This is defaulted from the supplier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Tax code secondary – The secondary tax code for the invoice.  This is defaulted from the supplier master.</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Supplier Tab</a:t>
            </a:r>
            <a:endParaRPr lang="en-US" dirty="0"/>
          </a:p>
        </p:txBody>
      </p:sp>
      <p:pic>
        <p:nvPicPr>
          <p:cNvPr id="2050" name="Picture 2"/>
          <p:cNvPicPr>
            <a:picLocks noChangeAspect="1" noChangeArrowheads="1"/>
          </p:cNvPicPr>
          <p:nvPr/>
        </p:nvPicPr>
        <p:blipFill>
          <a:blip r:embed="rId2"/>
          <a:srcRect/>
          <a:stretch>
            <a:fillRect/>
          </a:stretch>
        </p:blipFill>
        <p:spPr bwMode="auto">
          <a:xfrm>
            <a:off x="609600" y="1905000"/>
            <a:ext cx="5153025" cy="4082781"/>
          </a:xfrm>
          <a:prstGeom prst="rect">
            <a:avLst/>
          </a:prstGeom>
          <a:noFill/>
          <a:ln w="9525">
            <a:noFill/>
            <a:miter lim="800000"/>
            <a:headEnd/>
            <a:tailEnd/>
          </a:ln>
          <a:effectLst/>
        </p:spPr>
      </p:pic>
      <p:sp>
        <p:nvSpPr>
          <p:cNvPr id="8" name="TextBox 7"/>
          <p:cNvSpPr txBox="1"/>
          <p:nvPr/>
        </p:nvSpPr>
        <p:spPr>
          <a:xfrm>
            <a:off x="6096000" y="2895600"/>
            <a:ext cx="2667000" cy="1600438"/>
          </a:xfrm>
          <a:prstGeom prst="rect">
            <a:avLst/>
          </a:prstGeom>
          <a:noFill/>
        </p:spPr>
        <p:txBody>
          <a:bodyPr wrap="square" rtlCol="0">
            <a:spAutoFit/>
          </a:bodyPr>
          <a:lstStyle/>
          <a:p>
            <a:r>
              <a:rPr lang="en-US" sz="1400" dirty="0" smtClean="0">
                <a:solidFill>
                  <a:schemeClr val="tx1"/>
                </a:solidFill>
              </a:rPr>
              <a:t>Supplier information for the selected supplier.  This is used for reference only.</a:t>
            </a:r>
          </a:p>
          <a:p>
            <a:endParaRPr lang="en-US" sz="1400" dirty="0" smtClean="0">
              <a:solidFill>
                <a:schemeClr val="tx1"/>
              </a:solidFill>
            </a:endParaRPr>
          </a:p>
          <a:p>
            <a:r>
              <a:rPr lang="en-US" sz="1400" dirty="0" smtClean="0">
                <a:solidFill>
                  <a:schemeClr val="tx1"/>
                </a:solidFill>
              </a:rPr>
              <a:t>If supplier information needs to be changed, it must be done in the supplier master.</a:t>
            </a:r>
            <a:endParaRPr lang="en-US" sz="1400" dirty="0">
              <a:solidFill>
                <a:schemeClr val="tx1"/>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6096000" y="2895600"/>
            <a:ext cx="2667000" cy="523220"/>
          </a:xfrm>
          <a:prstGeom prst="rect">
            <a:avLst/>
          </a:prstGeom>
          <a:noFill/>
        </p:spPr>
        <p:txBody>
          <a:bodyPr wrap="square" rtlCol="0">
            <a:spAutoFit/>
          </a:bodyPr>
          <a:lstStyle/>
          <a:p>
            <a:r>
              <a:rPr lang="en-US" sz="1400" dirty="0" smtClean="0">
                <a:solidFill>
                  <a:schemeClr val="tx1"/>
                </a:solidFill>
              </a:rPr>
              <a:t>Notes for the invoice used for internal reference only.</a:t>
            </a:r>
            <a:endParaRPr lang="en-US" sz="14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609600" y="1981200"/>
            <a:ext cx="5307644" cy="4205287"/>
          </a:xfrm>
          <a:prstGeom prst="rect">
            <a:avLst/>
          </a:prstGeom>
          <a:noFill/>
          <a:ln w="9525">
            <a:noFill/>
            <a:miter lim="800000"/>
            <a:headEnd/>
            <a:tailEnd/>
          </a:ln>
          <a:effec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6096000" y="2895600"/>
            <a:ext cx="2667000" cy="523220"/>
          </a:xfrm>
          <a:prstGeom prst="rect">
            <a:avLst/>
          </a:prstGeom>
          <a:noFill/>
        </p:spPr>
        <p:txBody>
          <a:bodyPr wrap="square" rtlCol="0">
            <a:spAutoFit/>
          </a:bodyPr>
          <a:lstStyle/>
          <a:p>
            <a:r>
              <a:rPr lang="en-US" sz="1400" dirty="0" smtClean="0">
                <a:solidFill>
                  <a:schemeClr val="tx1"/>
                </a:solidFill>
              </a:rPr>
              <a:t>Notes for the invoice used for internal reference only.</a:t>
            </a:r>
            <a:endParaRPr lang="en-US" sz="14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609600" y="1981200"/>
            <a:ext cx="5307644" cy="4205287"/>
          </a:xfrm>
          <a:prstGeom prst="rect">
            <a:avLst/>
          </a:prstGeom>
          <a:noFill/>
          <a:ln w="9525">
            <a:noFill/>
            <a:miter lim="800000"/>
            <a:headEnd/>
            <a:tailEnd/>
          </a:ln>
          <a:effec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New Credit Note</a:t>
            </a:r>
            <a:endParaRPr lang="en-US" dirty="0"/>
          </a:p>
        </p:txBody>
      </p:sp>
      <p:pic>
        <p:nvPicPr>
          <p:cNvPr id="8194" name="Picture 2"/>
          <p:cNvPicPr>
            <a:picLocks noChangeAspect="1" noChangeArrowheads="1"/>
          </p:cNvPicPr>
          <p:nvPr/>
        </p:nvPicPr>
        <p:blipFill>
          <a:blip r:embed="rId2"/>
          <a:srcRect/>
          <a:stretch>
            <a:fillRect/>
          </a:stretch>
        </p:blipFill>
        <p:spPr bwMode="auto">
          <a:xfrm>
            <a:off x="304800" y="1828800"/>
            <a:ext cx="3895725" cy="3113451"/>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3429000" y="3429000"/>
            <a:ext cx="3819525" cy="3052552"/>
          </a:xfrm>
          <a:prstGeom prst="rect">
            <a:avLst/>
          </a:prstGeom>
          <a:noFill/>
          <a:ln w="9525">
            <a:noFill/>
            <a:miter lim="800000"/>
            <a:headEnd/>
            <a:tailEnd/>
          </a:ln>
          <a:effec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new credit note can either be created manually or converted from a debit note created in the supplier returns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Credits created manually can be related to an invoice or have no relationship to an invoice.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Credits that are related to an invoice will automatically match to the related invoice when the credit note is finalized.  Line items on a credit must be a free text item or an item from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that are created with no relationship to an invoice will post to the supplier’s account and can be matched to an invoice in the Supplier Review module.  Only free-text items can be added to credit that is not related to an invoice </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3970318"/>
          </a:xfrm>
          <a:prstGeom prst="rect">
            <a:avLst/>
          </a:prstGeom>
          <a:noFill/>
        </p:spPr>
        <p:txBody>
          <a:bodyPr wrap="square" rtlCol="0">
            <a:spAutoFit/>
          </a:bodyPr>
          <a:lstStyle/>
          <a:p>
            <a:r>
              <a:rPr lang="en-US" dirty="0" smtClean="0">
                <a:solidFill>
                  <a:schemeClr val="tx1"/>
                </a:solidFill>
              </a:rPr>
              <a:t>Multiple purchase invoice items can be added to a single purchase invoice.  Multiple purchase orders or goods receipts can be selected for the same purchase invoice.  Purchase invoice items are added to a purchase invoice by selecting the action Add Item.</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pic>
        <p:nvPicPr>
          <p:cNvPr id="4" name="Picture 2"/>
          <p:cNvPicPr>
            <a:picLocks noChangeAspect="1" noChangeArrowheads="1"/>
          </p:cNvPicPr>
          <p:nvPr/>
        </p:nvPicPr>
        <p:blipFill>
          <a:blip r:embed="rId2"/>
          <a:srcRect/>
          <a:stretch>
            <a:fillRect/>
          </a:stretch>
        </p:blipFill>
        <p:spPr bwMode="auto">
          <a:xfrm>
            <a:off x="990600" y="1981200"/>
            <a:ext cx="6629400" cy="378008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algn="ctr" eaLnBrk="1" hangingPunct="1"/>
            <a:r>
              <a:rPr lang="en-US" dirty="0" smtClean="0"/>
              <a:t>Product Training</a:t>
            </a:r>
            <a:br>
              <a:rPr lang="en-US" dirty="0" smtClean="0"/>
            </a:br>
            <a:r>
              <a:rPr lang="en-US" dirty="0" smtClean="0"/>
              <a:t>Stock Counting</a:t>
            </a:r>
            <a:br>
              <a:rPr lang="en-US" dirty="0" smtClean="0"/>
            </a:br>
            <a:endParaRPr lang="en-US" b="1" dirty="0" smtClean="0"/>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dirty="0">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dirty="0"/>
              <a:t>Where “Lean” principles are considered common sense and are implemented with a passion!</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3970318"/>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Received Item – All open receipts from the supplier can be selected.  To include received items for invoicing, expand or collapse the goods receipts details, click on the include check box to include/exclude any receipts.  This option should be selected for any products being invoiced.  </a:t>
            </a:r>
          </a:p>
          <a:p>
            <a:pPr marL="0" lvl="3">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Received items assume that the price the item was received at is the same as the invoice value.  If a value needs to be changed, the line must be created, and then modified.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Purchase Order Item – All open purchase order items that are not required to be received into the system can be selected.  All purchase order items that have a quantity outstanding greater than zero can be selected.  Make sure that items that are selected are not to be received in.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NOTE:  Stock items can not be used with the purchase order item selection</a:t>
            </a:r>
          </a:p>
          <a:p>
            <a:pPr marL="457200" lvl="4"/>
            <a:r>
              <a:rPr lang="en-US" sz="1400" dirty="0" smtClean="0">
                <a:solidFill>
                  <a:schemeClr val="tx1"/>
                </a:solidFill>
              </a:rPr>
              <a:t> </a:t>
            </a:r>
          </a:p>
          <a:p>
            <a:pPr marL="457200" lvl="4">
              <a:buFont typeface="Arial" pitchFamily="34" charset="0"/>
              <a:buChar char="•"/>
            </a:pPr>
            <a:r>
              <a:rPr lang="en-US" sz="1400" dirty="0" smtClean="0">
                <a:solidFill>
                  <a:schemeClr val="tx1"/>
                </a:solidFill>
              </a:rPr>
              <a:t>To include purchase order items for invoicing, expand or collapse the purchase order details, click on the include check box to include/exclude any purchase orders items.  This will reduce the quantity outstanding on the purchase order as if the items were received.</a:t>
            </a:r>
          </a:p>
          <a:p>
            <a:pPr marL="0" lvl="3">
              <a:buFont typeface="Arial" pitchFamily="34" charset="0"/>
              <a:buChar char="•"/>
            </a:pPr>
            <a:endParaRPr lang="en-US" sz="1400" dirty="0" smtClean="0"/>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4185761"/>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Sundry Item – A list of all sundries can be selected from.  </a:t>
            </a:r>
          </a:p>
          <a:p>
            <a:pPr marL="0" lvl="3">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After choosing a sundry, click Next and enter the quantity and price.  </a:t>
            </a:r>
          </a:p>
          <a:p>
            <a:pPr marL="457200" lvl="4"/>
            <a:r>
              <a:rPr lang="en-US" sz="1400" dirty="0" smtClean="0">
                <a:solidFill>
                  <a:schemeClr val="tx1"/>
                </a:solidFill>
              </a:rPr>
              <a:t> </a:t>
            </a:r>
          </a:p>
          <a:p>
            <a:pPr marL="457200" lvl="4">
              <a:buFont typeface="Arial" pitchFamily="34" charset="0"/>
              <a:buChar char="•"/>
            </a:pPr>
            <a:r>
              <a:rPr lang="en-US" sz="1400" dirty="0" smtClean="0">
                <a:solidFill>
                  <a:schemeClr val="tx1"/>
                </a:solidFill>
              </a:rPr>
              <a:t>Continue to click Next until you enter a valid GL Account that the sundry will be expensed to.</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Free Text Item – A item and description must be manually entered by the user.</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After entering a free text item, click Next and enter the quantity and price.</a:t>
            </a:r>
          </a:p>
          <a:p>
            <a:pPr marL="457200" lvl="4"/>
            <a:r>
              <a:rPr lang="en-US" sz="1400" dirty="0" smtClean="0">
                <a:solidFill>
                  <a:schemeClr val="tx1"/>
                </a:solidFill>
              </a:rPr>
              <a:t> </a:t>
            </a:r>
          </a:p>
          <a:p>
            <a:pPr marL="457200" lvl="4">
              <a:buFont typeface="Arial" pitchFamily="34" charset="0"/>
              <a:buChar char="•"/>
            </a:pPr>
            <a:r>
              <a:rPr lang="en-US" sz="1400" dirty="0" smtClean="0">
                <a:solidFill>
                  <a:schemeClr val="tx1"/>
                </a:solidFill>
              </a:rPr>
              <a:t>Continue to click Next until you enter a valid GL Account that the line will be expensed to.</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Freight Item – A list of all freight items can be selected from</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After choosing a sundry, click Next and enter the quantity and price.</a:t>
            </a:r>
          </a:p>
          <a:p>
            <a:pPr marL="457200" lvl="4">
              <a:buFont typeface="Arial" pitchFamily="34" charset="0"/>
              <a:buChar char="•"/>
            </a:pPr>
            <a:endParaRPr lang="en-US" sz="1400" dirty="0" smtClean="0">
              <a:solidFill>
                <a:schemeClr val="tx1"/>
              </a:solidFill>
            </a:endParaRPr>
          </a:p>
          <a:p>
            <a:pPr marL="457200" lvl="4">
              <a:buFont typeface="Arial" pitchFamily="34" charset="0"/>
              <a:buChar char="•"/>
            </a:pPr>
            <a:r>
              <a:rPr lang="en-US" sz="1400" dirty="0" smtClean="0">
                <a:solidFill>
                  <a:schemeClr val="tx1"/>
                </a:solidFill>
              </a:rPr>
              <a:t> Continue to click Next until you enter a valid GL Account.</a:t>
            </a:r>
          </a:p>
          <a:p>
            <a:pPr>
              <a:buFont typeface="Arial" pitchFamily="34" charset="0"/>
              <a:buChar char="•"/>
            </a:pPr>
            <a:endParaRPr lang="en-US" sz="1400" dirty="0" smtClean="0">
              <a:solidFill>
                <a:schemeClr val="tx1"/>
              </a:solidFill>
            </a:endParaRPr>
          </a:p>
          <a:p>
            <a:r>
              <a:rPr lang="en-US" sz="1400" dirty="0" smtClean="0">
                <a:solidFill>
                  <a:schemeClr val="tx1"/>
                </a:solidFill>
              </a:rPr>
              <a:t>NOTE:  When adding a line item for a credit, the value should be negative</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pic>
        <p:nvPicPr>
          <p:cNvPr id="5122" name="Picture 2"/>
          <p:cNvPicPr>
            <a:picLocks noChangeAspect="1" noChangeArrowheads="1"/>
          </p:cNvPicPr>
          <p:nvPr/>
        </p:nvPicPr>
        <p:blipFill>
          <a:blip r:embed="rId2"/>
          <a:srcRect/>
          <a:stretch>
            <a:fillRect/>
          </a:stretch>
        </p:blipFill>
        <p:spPr bwMode="auto">
          <a:xfrm>
            <a:off x="533400" y="1905001"/>
            <a:ext cx="4876800" cy="3863926"/>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276600" y="2514600"/>
            <a:ext cx="4876800" cy="3863926"/>
          </a:xfrm>
          <a:prstGeom prst="rect">
            <a:avLst/>
          </a:prstGeom>
          <a:noFill/>
          <a:ln w="9525">
            <a:noFill/>
            <a:miter lim="800000"/>
            <a:headEnd/>
            <a:tailEnd/>
          </a:ln>
          <a:effec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Quantity Required – The quantity of the item that is to be expensed.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Value – The value of the item being expensed</a:t>
            </a: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For purchase order items and received items, the quantity and value will default from the transaction.  To change either quantity or value, modify the line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quantity is decreased for a purchase order item, the quantity not invoiced will remain outstanding.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quantity is decreased for a received item, the remaining value to be invoiced will remain outstanding on the line item of the receipt.</a:t>
            </a:r>
          </a:p>
          <a:p>
            <a:endParaRPr lang="en-US" sz="1400" dirty="0" smtClean="0">
              <a:solidFill>
                <a:schemeClr val="tx1"/>
              </a:solidFill>
            </a:endParaRPr>
          </a:p>
          <a:p>
            <a:r>
              <a:rPr lang="en-US" sz="1400" dirty="0" smtClean="0">
                <a:solidFill>
                  <a:schemeClr val="tx1"/>
                </a:solidFill>
              </a:rPr>
              <a:t>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General Tab</a:t>
            </a:r>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Distribution Account – The account that the item is expensed to.  When products are used this will be the GRNI account.</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For non-inventoried items that are received or are from a purchase order the expense account will default from the purchase order line, but can be changed</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It non-inventoried items are to be accrued, the NRNI account will be used</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Variance Account – The variance account will be used when a difference in value exists between the value of the receipt and the value on the invoice.  The variance account is from the system set-up and can not be amended by the user.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Variance Value – The difference in value from the receipt and the invoice.  This can not be changed by the user and is calculated automatically from the value entered on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Description – The description for the line item.  This can be amended by the user if required.</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Additional Tab</a:t>
            </a:r>
            <a:endParaRPr 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685800" y="2895600"/>
            <a:ext cx="76962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finalize action will set the purchase invoice ready to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amendments can be made once the invoice has been finalized.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If a control total was entered into the header, and the line items have a different total, the user is prompted.  The user can go back and modify the line items so that the totals will match, or proceed and have WinMan automatically update the header values</a:t>
            </a:r>
            <a:endParaRPr lang="en-US" sz="1400" dirty="0">
              <a:solidFill>
                <a:schemeClr val="tx1"/>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Relations Tab</a:t>
            </a:r>
            <a:endParaRPr lang="en-US" dirty="0"/>
          </a:p>
        </p:txBody>
      </p:sp>
      <p:pic>
        <p:nvPicPr>
          <p:cNvPr id="7170" name="Picture 2"/>
          <p:cNvPicPr>
            <a:picLocks noChangeAspect="1" noChangeArrowheads="1"/>
          </p:cNvPicPr>
          <p:nvPr/>
        </p:nvPicPr>
        <p:blipFill>
          <a:blip r:embed="rId2"/>
          <a:srcRect r="18125" b="6977"/>
          <a:stretch>
            <a:fillRect/>
          </a:stretch>
        </p:blipFill>
        <p:spPr bwMode="auto">
          <a:xfrm>
            <a:off x="1752600" y="1905000"/>
            <a:ext cx="6543887" cy="4495800"/>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relations tab displays purchase orders and goods receipts that have been created for the purchase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relations tab also shows cash allocations for the purchase invoice.  This includes any payments for the invoice or credits that were matched to the invoice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Right click on line item to drill down to related transaction</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Self Billing Tab</a:t>
            </a:r>
            <a:endParaRPr lang="en-US" dirty="0"/>
          </a:p>
        </p:txBody>
      </p:sp>
      <p:pic>
        <p:nvPicPr>
          <p:cNvPr id="9218" name="Picture 2"/>
          <p:cNvPicPr>
            <a:picLocks noChangeAspect="1" noChangeArrowheads="1"/>
          </p:cNvPicPr>
          <p:nvPr/>
        </p:nvPicPr>
        <p:blipFill>
          <a:blip r:embed="rId2"/>
          <a:srcRect t="2067" r="18125" b="34884"/>
          <a:stretch>
            <a:fillRect/>
          </a:stretch>
        </p:blipFill>
        <p:spPr bwMode="auto">
          <a:xfrm>
            <a:off x="762000" y="1981200"/>
            <a:ext cx="7924800" cy="3690174"/>
          </a:xfrm>
          <a:prstGeom prst="rect">
            <a:avLst/>
          </a:prstGeom>
          <a:noFill/>
          <a:ln w="9525">
            <a:noFill/>
            <a:miter lim="800000"/>
            <a:headEnd/>
            <a:tailEnd/>
          </a:ln>
          <a:effec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Self Billing invoice is a lean tool used to automate the invoice matching process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lean tool that can have big savings in time from time saved doing invoice matching.  With time saved in invoice matching process it is much more feasible to take advantage of early pay discounts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Self-Billing Invoice is used best with suppliers that can provide cost certainty and a receiving department that is accurate.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Self Billing Invoice is determined by supplier.  A supplier is designated as self billing if the field Include in SBI on the Details Tab is selected </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Suppliers that are set to be Included in SBI can still have items invoice matched.  However, it a supplier is not Included in SBI, an invoice can be created using Self Billing.</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suppliers that are set up for SBI can be viewed on the self billing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Expand each supplier to view and select open items that an invoice can be created for.</a:t>
            </a:r>
          </a:p>
          <a:p>
            <a:pPr>
              <a:buFont typeface="Arial" pitchFamily="34" charset="0"/>
              <a:buChar char="•"/>
            </a:pPr>
            <a:endParaRPr lang="en-US" sz="1400" dirty="0" smtClean="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Inventory</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533400" y="2286000"/>
            <a:ext cx="8229600" cy="1569660"/>
          </a:xfrm>
          <a:prstGeom prst="rect">
            <a:avLst/>
          </a:prstGeom>
          <a:noFill/>
        </p:spPr>
        <p:txBody>
          <a:bodyPr wrap="square" rtlCol="0">
            <a:spAutoFit/>
          </a:bodyPr>
          <a:lstStyle/>
          <a:p>
            <a:r>
              <a:rPr lang="en-US" sz="3200" dirty="0" smtClean="0">
                <a:solidFill>
                  <a:schemeClr val="tx1"/>
                </a:solidFill>
              </a:rPr>
              <a:t>The procedures and processes to ensure that perpetual inventory levels are accurate and remain accurate.</a:t>
            </a:r>
            <a:endParaRPr lang="en-US" sz="3200" dirty="0">
              <a:solidFill>
                <a:schemeClr val="tx1"/>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Invoice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Once items are selected for creation right click on the supplier and select Process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default Invoice number starting with SBI will be generated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dates for the invoice will default to the day it is created and the due date is calculated using the terms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Use the search feature Last 10 System records to find the SBI invoice and finalize the invoice.</a:t>
            </a: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smtClean="0">
              <a:solidFill>
                <a:schemeClr val="tx1"/>
              </a:solidFill>
            </a:endParaRPr>
          </a:p>
          <a:p>
            <a:r>
              <a:rPr lang="en-US" sz="1400" dirty="0" smtClean="0">
                <a:solidFill>
                  <a:schemeClr val="tx1"/>
                </a:solidFill>
              </a:rPr>
              <a:t>NOTE 1: If accurate pricing is not established either with the supplier or through accurate prices on purchase orders, many credits will need to be created and productivity gains will be lost.</a:t>
            </a:r>
          </a:p>
          <a:p>
            <a:endParaRPr lang="en-US" sz="1400" dirty="0" smtClean="0">
              <a:solidFill>
                <a:schemeClr val="tx1"/>
              </a:solidFill>
            </a:endParaRPr>
          </a:p>
          <a:p>
            <a:r>
              <a:rPr lang="en-US" sz="1400" dirty="0" smtClean="0">
                <a:solidFill>
                  <a:schemeClr val="tx1"/>
                </a:solidFill>
              </a:rPr>
              <a:t>NOTE 2: Self billing can be used to transition suppliers on a per part basis.  Select parts can be selected for SBI while other parts are invoice matched.</a:t>
            </a:r>
          </a:p>
          <a:p>
            <a:endParaRPr lang="en-US" sz="1400" dirty="0" smtClean="0">
              <a:solidFill>
                <a:schemeClr val="tx1"/>
              </a:solidFill>
            </a:endParaRPr>
          </a:p>
          <a:p>
            <a:r>
              <a:rPr lang="en-US" sz="1400" dirty="0" smtClean="0">
                <a:solidFill>
                  <a:schemeClr val="tx1"/>
                </a:solidFill>
              </a:rPr>
              <a:t>NOTE 3:  </a:t>
            </a:r>
            <a:r>
              <a:rPr lang="en-US" sz="1400" dirty="0" err="1" smtClean="0">
                <a:solidFill>
                  <a:schemeClr val="tx1"/>
                </a:solidFill>
              </a:rPr>
              <a:t>Kanban</a:t>
            </a:r>
            <a:r>
              <a:rPr lang="en-US" sz="1400" dirty="0" smtClean="0">
                <a:solidFill>
                  <a:schemeClr val="tx1"/>
                </a:solidFill>
              </a:rPr>
              <a:t> parts work extremely well with Self Billing as prices and quantities </a:t>
            </a:r>
            <a:r>
              <a:rPr lang="en-US" sz="1400" smtClean="0">
                <a:solidFill>
                  <a:schemeClr val="tx1"/>
                </a:solidFill>
              </a:rPr>
              <a:t>are fixed  </a:t>
            </a:r>
            <a:endParaRPr lang="en-US" sz="1400" dirty="0" smtClean="0">
              <a:solidFill>
                <a:schemeClr val="tx1"/>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Supplier Review</a:t>
            </a:r>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3200400"/>
            <a:ext cx="8382000" cy="1200329"/>
          </a:xfrm>
          <a:prstGeom prst="rect">
            <a:avLst/>
          </a:prstGeom>
          <a:noFill/>
        </p:spPr>
        <p:txBody>
          <a:bodyPr wrap="square" rtlCol="0">
            <a:spAutoFit/>
          </a:bodyPr>
          <a:lstStyle/>
          <a:p>
            <a:r>
              <a:rPr lang="en-US" sz="2400" dirty="0" smtClean="0">
                <a:solidFill>
                  <a:schemeClr val="tx1"/>
                </a:solidFill>
              </a:rPr>
              <a:t>Supplier Review is used to see an overview of a supplier account.  AP transactions as well as purchase orders can be viewed from Supplier Review</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5715000" y="1600200"/>
            <a:ext cx="3048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The Summary tab will display an overview of the account.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Current Balance – The outstanding balance on the supplier account minus any unallocated funds.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Total Outstanding – Total of all outstanding AP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Limit – The credit limit of the supplier as found in the supplier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Unallocated Funds – Any unapplied cash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Aged Analysis – A graph showing the outstanding invoice transactions and their aging buckets</a:t>
            </a:r>
          </a:p>
        </p:txBody>
      </p:sp>
      <p:pic>
        <p:nvPicPr>
          <p:cNvPr id="1027" name="Picture 3"/>
          <p:cNvPicPr>
            <a:picLocks noChangeAspect="1" noChangeArrowheads="1"/>
          </p:cNvPicPr>
          <p:nvPr/>
        </p:nvPicPr>
        <p:blipFill>
          <a:blip r:embed="rId2"/>
          <a:srcRect l="1250" t="9302" r="20625" b="9044"/>
          <a:stretch>
            <a:fillRect/>
          </a:stretch>
        </p:blipFill>
        <p:spPr bwMode="auto">
          <a:xfrm>
            <a:off x="304800" y="2057400"/>
            <a:ext cx="5181600" cy="32747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762000" y="5486400"/>
            <a:ext cx="77724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Payment History can be viewed below the Aged Analysis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Payment history shows payments for the last year</a:t>
            </a:r>
          </a:p>
        </p:txBody>
      </p:sp>
      <p:pic>
        <p:nvPicPr>
          <p:cNvPr id="2051" name="Picture 3"/>
          <p:cNvPicPr>
            <a:picLocks noChangeAspect="1" noChangeArrowheads="1"/>
          </p:cNvPicPr>
          <p:nvPr/>
        </p:nvPicPr>
        <p:blipFill>
          <a:blip r:embed="rId2"/>
          <a:srcRect l="1250" t="9302" r="22500" b="13178"/>
          <a:stretch>
            <a:fillRect/>
          </a:stretch>
        </p:blipFill>
        <p:spPr bwMode="auto">
          <a:xfrm>
            <a:off x="762000" y="1905000"/>
            <a:ext cx="5486400" cy="3372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762000" y="5486400"/>
            <a:ext cx="77724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Spend Analysis graph can be found below the payment history graph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Graph displays invoice values for the last 3 years by GL periods</a:t>
            </a:r>
          </a:p>
        </p:txBody>
      </p:sp>
      <p:pic>
        <p:nvPicPr>
          <p:cNvPr id="3075" name="Picture 3"/>
          <p:cNvPicPr>
            <a:picLocks noChangeAspect="1" noChangeArrowheads="1"/>
          </p:cNvPicPr>
          <p:nvPr/>
        </p:nvPicPr>
        <p:blipFill>
          <a:blip r:embed="rId2"/>
          <a:srcRect l="1250" t="9302" r="23125" b="11111"/>
          <a:stretch>
            <a:fillRect/>
          </a:stretch>
        </p:blipFill>
        <p:spPr bwMode="auto">
          <a:xfrm>
            <a:off x="914400" y="1828800"/>
            <a:ext cx="5257800" cy="33458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11" name="TextBox 10"/>
          <p:cNvSpPr txBox="1"/>
          <p:nvPr/>
        </p:nvSpPr>
        <p:spPr>
          <a:xfrm>
            <a:off x="381000" y="4953000"/>
            <a:ext cx="77724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Supplier transactions can be found below the Spend Analysis graph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Last Movements, Order history, Goods Receipts History, Invoice history and Payment history can all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Click on a transaction to drill down for more detail.</a:t>
            </a:r>
          </a:p>
        </p:txBody>
      </p:sp>
      <p:pic>
        <p:nvPicPr>
          <p:cNvPr id="4099" name="Picture 3"/>
          <p:cNvPicPr>
            <a:picLocks noChangeAspect="1" noChangeArrowheads="1"/>
          </p:cNvPicPr>
          <p:nvPr/>
        </p:nvPicPr>
        <p:blipFill>
          <a:blip r:embed="rId2"/>
          <a:srcRect t="9302" r="18125" b="31783"/>
          <a:stretch>
            <a:fillRect/>
          </a:stretch>
        </p:blipFill>
        <p:spPr bwMode="auto">
          <a:xfrm>
            <a:off x="304800" y="1752600"/>
            <a:ext cx="7315200" cy="31829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Invoices Tab</a:t>
            </a:r>
            <a:endParaRPr lang="en-US" dirty="0"/>
          </a:p>
        </p:txBody>
      </p:sp>
      <p:pic>
        <p:nvPicPr>
          <p:cNvPr id="5123" name="Picture 3"/>
          <p:cNvPicPr>
            <a:picLocks noChangeAspect="1" noChangeArrowheads="1"/>
          </p:cNvPicPr>
          <p:nvPr/>
        </p:nvPicPr>
        <p:blipFill>
          <a:blip r:embed="rId2"/>
          <a:srcRect t="9302" r="18750" b="50388"/>
          <a:stretch>
            <a:fillRect/>
          </a:stretch>
        </p:blipFill>
        <p:spPr bwMode="auto">
          <a:xfrm>
            <a:off x="457200" y="2057400"/>
            <a:ext cx="7696200" cy="23088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Invoices Tab</a:t>
            </a:r>
            <a:endParaRPr lang="en-US" dirty="0"/>
          </a:p>
        </p:txBody>
      </p:sp>
      <p:sp>
        <p:nvSpPr>
          <p:cNvPr id="11" name="TextBox 10"/>
          <p:cNvSpPr txBox="1"/>
          <p:nvPr/>
        </p:nvSpPr>
        <p:spPr>
          <a:xfrm>
            <a:off x="533400" y="1905000"/>
            <a:ext cx="81534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Supplier AP transactions including Purchase Invoices, Credits, Cash Payments, and Cash Receipts from Suppliers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open AP transactions will be displayed as well as closed transactions that are less than 20 days old.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Right click on a transaction to move the transaction to another customer</a:t>
            </a:r>
          </a:p>
        </p:txBody>
      </p:sp>
      <p:sp>
        <p:nvSpPr>
          <p:cNvPr id="8" name="TextBox 7"/>
          <p:cNvSpPr txBox="1"/>
          <p:nvPr/>
        </p:nvSpPr>
        <p:spPr>
          <a:xfrm>
            <a:off x="381000" y="3657600"/>
            <a:ext cx="85344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closed transactions older than 20 days will not be displayed on the Invoices tab.  To increase the number of days of closed transactions use the Supplier Review system option </a:t>
            </a:r>
            <a:r>
              <a:rPr lang="en-US" sz="1400" b="1" dirty="0" smtClean="0">
                <a:solidFill>
                  <a:schemeClr val="tx1"/>
                </a:solidFill>
              </a:rPr>
              <a:t>Days to look back for supplier review</a:t>
            </a:r>
            <a:r>
              <a:rPr lang="en-US" sz="1400" dirty="0" smtClean="0">
                <a:solidFill>
                  <a:schemeClr val="tx1"/>
                </a:solidFill>
              </a:rPr>
              <a:t>.  Enable the option and set the value to the number of days to look back for closed transactions.  The higher the number the longer it may take for the screen to retrieve data from the server. </a:t>
            </a:r>
          </a:p>
        </p:txBody>
      </p:sp>
      <p:sp>
        <p:nvSpPr>
          <p:cNvPr id="9" name="TextBox 8"/>
          <p:cNvSpPr txBox="1"/>
          <p:nvPr/>
        </p:nvSpPr>
        <p:spPr>
          <a:xfrm>
            <a:off x="381000" y="5029200"/>
            <a:ext cx="85344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Invoices with a value outstanding can be written off by right clicking on the invoice and selecting the menu item Write this item off.  A maximum write off value can be set so that transactions exceeding the value may not be written off.  Use the Supplier Review system option </a:t>
            </a:r>
            <a:r>
              <a:rPr lang="en-US" sz="1400" b="1" dirty="0" smtClean="0">
                <a:solidFill>
                  <a:schemeClr val="tx1"/>
                </a:solidFill>
              </a:rPr>
              <a:t>Purchase invoice write off threshold.  </a:t>
            </a:r>
            <a:r>
              <a:rPr lang="en-US" sz="1400" dirty="0" smtClean="0">
                <a:solidFill>
                  <a:schemeClr val="tx1"/>
                </a:solidFill>
              </a:rPr>
              <a:t>  Enable the option and set the value to the maximum write off value.</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Orders Tab</a:t>
            </a:r>
            <a:endParaRPr lang="en-US" dirty="0"/>
          </a:p>
        </p:txBody>
      </p:sp>
      <p:sp>
        <p:nvSpPr>
          <p:cNvPr id="8" name="TextBox 7"/>
          <p:cNvSpPr txBox="1"/>
          <p:nvPr/>
        </p:nvSpPr>
        <p:spPr>
          <a:xfrm>
            <a:off x="6248400" y="3200400"/>
            <a:ext cx="26670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Orders for the supplier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or click on an order to view goods receipts and goods </a:t>
            </a:r>
            <a:r>
              <a:rPr lang="en-US" sz="1400" dirty="0" err="1" smtClean="0">
                <a:solidFill>
                  <a:schemeClr val="tx1"/>
                </a:solidFill>
              </a:rPr>
              <a:t>reciepts</a:t>
            </a:r>
            <a:r>
              <a:rPr lang="en-US" sz="1400" dirty="0" smtClean="0">
                <a:solidFill>
                  <a:schemeClr val="tx1"/>
                </a:solidFill>
              </a:rPr>
              <a:t> line items for the selected order </a:t>
            </a:r>
          </a:p>
        </p:txBody>
      </p:sp>
      <p:pic>
        <p:nvPicPr>
          <p:cNvPr id="6147" name="Picture 3"/>
          <p:cNvPicPr>
            <a:picLocks noChangeAspect="1" noChangeArrowheads="1"/>
          </p:cNvPicPr>
          <p:nvPr/>
        </p:nvPicPr>
        <p:blipFill>
          <a:blip r:embed="rId2"/>
          <a:srcRect l="1250" t="9302" r="20625" b="4910"/>
          <a:stretch>
            <a:fillRect/>
          </a:stretch>
        </p:blipFill>
        <p:spPr bwMode="auto">
          <a:xfrm>
            <a:off x="152400" y="1981200"/>
            <a:ext cx="5867400" cy="3895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Inventory</a:t>
            </a:r>
            <a:endParaRPr lang="en-US" dirty="0"/>
          </a:p>
        </p:txBody>
      </p:sp>
      <p:sp>
        <p:nvSpPr>
          <p:cNvPr id="3" name="Content Placeholder 2"/>
          <p:cNvSpPr>
            <a:spLocks noGrp="1"/>
          </p:cNvSpPr>
          <p:nvPr>
            <p:ph idx="1"/>
          </p:nvPr>
        </p:nvSpPr>
        <p:spPr/>
        <p:txBody>
          <a:bodyPr/>
          <a:lstStyle/>
          <a:p>
            <a:r>
              <a:rPr lang="en-US" dirty="0" smtClean="0"/>
              <a:t>ABC Classifications</a:t>
            </a:r>
          </a:p>
          <a:p>
            <a:r>
              <a:rPr lang="en-US" dirty="0" smtClean="0"/>
              <a:t>Cycle Counting</a:t>
            </a:r>
          </a:p>
          <a:p>
            <a:r>
              <a:rPr lang="en-US" dirty="0" smtClean="0"/>
              <a:t>Physical Inventory</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Details Tab</a:t>
            </a:r>
            <a:endParaRPr lang="en-US" dirty="0"/>
          </a:p>
        </p:txBody>
      </p:sp>
      <p:sp>
        <p:nvSpPr>
          <p:cNvPr id="8" name="TextBox 7"/>
          <p:cNvSpPr txBox="1"/>
          <p:nvPr/>
        </p:nvSpPr>
        <p:spPr>
          <a:xfrm>
            <a:off x="457200" y="5105400"/>
            <a:ext cx="79248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Supplier information on the details tab and notes on the notes tab can be viewed ONLY on the details tab.  Modifications must be made from the Supplier module </a:t>
            </a:r>
          </a:p>
        </p:txBody>
      </p:sp>
      <p:pic>
        <p:nvPicPr>
          <p:cNvPr id="8195" name="Picture 3"/>
          <p:cNvPicPr>
            <a:picLocks noChangeAspect="1" noChangeArrowheads="1"/>
          </p:cNvPicPr>
          <p:nvPr/>
        </p:nvPicPr>
        <p:blipFill>
          <a:blip r:embed="rId2"/>
          <a:srcRect t="9302" r="18125" b="42119"/>
          <a:stretch>
            <a:fillRect/>
          </a:stretch>
        </p:blipFill>
        <p:spPr bwMode="auto">
          <a:xfrm>
            <a:off x="304800" y="1828800"/>
            <a:ext cx="7620000" cy="2733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Actions – Receive from Supplier</a:t>
            </a:r>
            <a:endParaRPr lang="en-US" dirty="0"/>
          </a:p>
        </p:txBody>
      </p:sp>
      <p:sp>
        <p:nvSpPr>
          <p:cNvPr id="8" name="TextBox 7"/>
          <p:cNvSpPr txBox="1"/>
          <p:nvPr/>
        </p:nvSpPr>
        <p:spPr>
          <a:xfrm>
            <a:off x="5486400" y="2438400"/>
            <a:ext cx="32766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Cash can be received from suppliers where a credit will not work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amount to receive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Enter a cash description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bank that the cash will be received to.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Enter the date of the transaction</a:t>
            </a:r>
          </a:p>
        </p:txBody>
      </p:sp>
      <p:pic>
        <p:nvPicPr>
          <p:cNvPr id="10244" name="Picture 4"/>
          <p:cNvPicPr>
            <a:picLocks noChangeAspect="1" noChangeArrowheads="1"/>
          </p:cNvPicPr>
          <p:nvPr/>
        </p:nvPicPr>
        <p:blipFill>
          <a:blip r:embed="rId2"/>
          <a:srcRect t="35930" b="25879"/>
          <a:stretch>
            <a:fillRect/>
          </a:stretch>
        </p:blipFill>
        <p:spPr bwMode="auto">
          <a:xfrm>
            <a:off x="457200" y="2743200"/>
            <a:ext cx="4743450" cy="1447800"/>
          </a:xfrm>
          <a:prstGeom prst="rect">
            <a:avLst/>
          </a:prstGeom>
          <a:noFill/>
          <a:ln w="9525">
            <a:noFill/>
            <a:miter lim="800000"/>
            <a:headEnd/>
            <a:tailEnd/>
          </a:ln>
          <a:effectLst/>
        </p:spPr>
      </p:pic>
      <p:pic>
        <p:nvPicPr>
          <p:cNvPr id="10246" name="Picture 6"/>
          <p:cNvPicPr>
            <a:picLocks noChangeAspect="1" noChangeArrowheads="1"/>
          </p:cNvPicPr>
          <p:nvPr/>
        </p:nvPicPr>
        <p:blipFill>
          <a:blip r:embed="rId3"/>
          <a:srcRect t="37940" b="45980"/>
          <a:stretch>
            <a:fillRect/>
          </a:stretch>
        </p:blipFill>
        <p:spPr bwMode="auto">
          <a:xfrm>
            <a:off x="457200" y="5105400"/>
            <a:ext cx="4743450" cy="6096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t="35929" b="39950"/>
          <a:stretch>
            <a:fillRect/>
          </a:stretch>
        </p:blipFill>
        <p:spPr bwMode="auto">
          <a:xfrm>
            <a:off x="457200" y="1828800"/>
            <a:ext cx="4743450" cy="914400"/>
          </a:xfrm>
          <a:prstGeom prst="rect">
            <a:avLst/>
          </a:prstGeom>
          <a:noFill/>
          <a:ln w="9525">
            <a:noFill/>
            <a:miter lim="800000"/>
            <a:headEnd/>
            <a:tailEnd/>
          </a:ln>
          <a:effectLst/>
        </p:spPr>
      </p:pic>
      <p:pic>
        <p:nvPicPr>
          <p:cNvPr id="10248" name="Picture 8"/>
          <p:cNvPicPr>
            <a:picLocks noChangeAspect="1" noChangeArrowheads="1"/>
          </p:cNvPicPr>
          <p:nvPr/>
        </p:nvPicPr>
        <p:blipFill>
          <a:blip r:embed="rId5"/>
          <a:srcRect t="33920" b="41960"/>
          <a:stretch>
            <a:fillRect/>
          </a:stretch>
        </p:blipFill>
        <p:spPr bwMode="auto">
          <a:xfrm>
            <a:off x="457200" y="4191000"/>
            <a:ext cx="474345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dirty="0">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dirty="0"/>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Cash and Cash Management</a:t>
            </a:r>
            <a:endParaRPr lang="en-US"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13" name="Rectangle 12"/>
          <p:cNvSpPr/>
          <p:nvPr/>
        </p:nvSpPr>
        <p:spPr>
          <a:xfrm>
            <a:off x="2895600" y="1524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Cash Received</a:t>
            </a:r>
            <a:endParaRPr lang="en-US" sz="2800" dirty="0"/>
          </a:p>
        </p:txBody>
      </p:sp>
      <p:sp>
        <p:nvSpPr>
          <p:cNvPr id="20" name="Rectangle 19"/>
          <p:cNvSpPr/>
          <p:nvPr/>
        </p:nvSpPr>
        <p:spPr>
          <a:xfrm>
            <a:off x="2895600" y="3048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Cash</a:t>
            </a:r>
            <a:endParaRPr lang="en-US" sz="2800" dirty="0"/>
          </a:p>
        </p:txBody>
      </p:sp>
      <p:sp>
        <p:nvSpPr>
          <p:cNvPr id="23" name="Rectangle 22"/>
          <p:cNvSpPr/>
          <p:nvPr/>
        </p:nvSpPr>
        <p:spPr>
          <a:xfrm>
            <a:off x="2895600" y="4572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Cash Paid</a:t>
            </a:r>
            <a:endParaRPr lang="en-US" sz="2800" dirty="0"/>
          </a:p>
        </p:txBody>
      </p:sp>
      <p:cxnSp>
        <p:nvCxnSpPr>
          <p:cNvPr id="25" name="Straight Arrow Connector 24"/>
          <p:cNvCxnSpPr>
            <a:stCxn id="13" idx="2"/>
            <a:endCxn id="20" idx="0"/>
          </p:cNvCxnSpPr>
          <p:nvPr/>
        </p:nvCxnSpPr>
        <p:spPr>
          <a:xfrm rot="5400000">
            <a:off x="38481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38481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6" name="TextBox 5"/>
          <p:cNvSpPr txBox="1"/>
          <p:nvPr/>
        </p:nvSpPr>
        <p:spPr>
          <a:xfrm>
            <a:off x="304800" y="1447800"/>
            <a:ext cx="8382000" cy="3785652"/>
          </a:xfrm>
          <a:prstGeom prst="rect">
            <a:avLst/>
          </a:prstGeom>
          <a:noFill/>
        </p:spPr>
        <p:txBody>
          <a:bodyPr wrap="square" rtlCol="0">
            <a:spAutoFit/>
          </a:bodyPr>
          <a:lstStyle/>
          <a:p>
            <a:r>
              <a:rPr lang="en-US" sz="2400" dirty="0" smtClean="0">
                <a:solidFill>
                  <a:schemeClr val="tx1"/>
                </a:solidFill>
              </a:rPr>
              <a:t>There are three types of cash transactions that can take place in </a:t>
            </a:r>
            <a:r>
              <a:rPr lang="en-US" sz="2400" dirty="0" err="1" smtClean="0">
                <a:solidFill>
                  <a:schemeClr val="tx1"/>
                </a:solidFill>
              </a:rPr>
              <a:t>Winman</a:t>
            </a:r>
            <a:endParaRPr lang="en-US" sz="2400" dirty="0" smtClean="0">
              <a:solidFill>
                <a:schemeClr val="tx1"/>
              </a:solidFill>
            </a:endParaRPr>
          </a:p>
          <a:p>
            <a:endParaRPr lang="en-US" sz="2400" dirty="0" smtClean="0">
              <a:solidFill>
                <a:schemeClr val="tx1"/>
              </a:solidFill>
            </a:endParaRPr>
          </a:p>
          <a:p>
            <a:pPr>
              <a:buFont typeface="Arial" pitchFamily="34" charset="0"/>
              <a:buChar char="•"/>
            </a:pPr>
            <a:r>
              <a:rPr lang="en-US" sz="2400" dirty="0" smtClean="0">
                <a:solidFill>
                  <a:schemeClr val="tx1"/>
                </a:solidFill>
              </a:rPr>
              <a:t> Cash Receipts from Customers</a:t>
            </a:r>
          </a:p>
          <a:p>
            <a:pPr>
              <a:buFont typeface="Arial" pitchFamily="34" charset="0"/>
              <a:buChar char="•"/>
            </a:pPr>
            <a:r>
              <a:rPr lang="en-US" sz="2400" dirty="0" smtClean="0">
                <a:solidFill>
                  <a:schemeClr val="tx1"/>
                </a:solidFill>
              </a:rPr>
              <a:t> GL payment/GL receipt</a:t>
            </a:r>
          </a:p>
          <a:p>
            <a:pPr>
              <a:buFont typeface="Arial" pitchFamily="34" charset="0"/>
              <a:buChar char="•"/>
            </a:pPr>
            <a:r>
              <a:rPr lang="en-US" sz="2400" dirty="0" smtClean="0">
                <a:solidFill>
                  <a:schemeClr val="tx1"/>
                </a:solidFill>
              </a:rPr>
              <a:t> Payment to a Supplier</a:t>
            </a:r>
          </a:p>
          <a:p>
            <a:pPr>
              <a:buFont typeface="Arial" pitchFamily="34" charset="0"/>
              <a:buChar char="•"/>
            </a:pPr>
            <a:endParaRPr lang="en-US" sz="2400" dirty="0" smtClean="0">
              <a:solidFill>
                <a:schemeClr val="tx1"/>
              </a:solidFill>
            </a:endParaRPr>
          </a:p>
          <a:p>
            <a:r>
              <a:rPr lang="en-US" sz="2400" dirty="0" smtClean="0">
                <a:solidFill>
                  <a:schemeClr val="tx1"/>
                </a:solidFill>
              </a:rPr>
              <a:t>Cash transactions are recorded against a Bank which can be found in the header of the transaction.  Cash transactions can have multiple line items. </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828800"/>
            <a:ext cx="83820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only place in the system where cash receipts can be completed is the cash program.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Cash be received against an invoice, or when no invoice exists, an unallocated cash receipt can be completed.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single cash receipt transaction in WinMan can have receipts from multiple customers and can combine receipts against invoices and unallocated receipts.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enter a cash receipt select the action New Transaction.</a:t>
            </a:r>
          </a:p>
          <a:p>
            <a:pPr>
              <a:buFont typeface="Arial" pitchFamily="34" charset="0"/>
              <a:buChar char="•"/>
            </a:pPr>
            <a:endParaRPr lang="en-US" sz="1400" dirty="0" smtClean="0">
              <a:solidFill>
                <a:schemeClr val="tx1"/>
              </a:solidFill>
            </a:endParaRP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Cash Receipts</a:t>
            </a:r>
            <a:endParaRPr lang="en-US" dirty="0"/>
          </a:p>
        </p:txBody>
      </p:sp>
      <p:sp>
        <p:nvSpPr>
          <p:cNvPr id="7" name="TextBox 6"/>
          <p:cNvSpPr txBox="1"/>
          <p:nvPr/>
        </p:nvSpPr>
        <p:spPr>
          <a:xfrm>
            <a:off x="533400" y="40386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Receipt transactions will have a transaction number that by default has a prefix of “R”.  This prefix can be changed using the Cash option </a:t>
            </a:r>
            <a:r>
              <a:rPr lang="en-US" sz="1400" b="1" dirty="0" smtClean="0">
                <a:solidFill>
                  <a:schemeClr val="tx1"/>
                </a:solidFill>
              </a:rPr>
              <a:t>Receipt Prefix.  </a:t>
            </a:r>
            <a:r>
              <a:rPr lang="en-US" sz="1400" dirty="0" smtClean="0">
                <a:solidFill>
                  <a:schemeClr val="tx1"/>
                </a:solidFill>
              </a:rPr>
              <a:t>Enable this option and set the value as the required prefix.</a:t>
            </a:r>
            <a:endParaRPr lang="en-US" sz="1400" b="1" dirty="0" smtClean="0">
              <a:solidFill>
                <a:schemeClr val="tx1"/>
              </a:solidFill>
            </a:endParaRPr>
          </a:p>
        </p:txBody>
      </p:sp>
      <p:sp>
        <p:nvSpPr>
          <p:cNvPr id="8" name="TextBox 7"/>
          <p:cNvSpPr txBox="1"/>
          <p:nvPr/>
        </p:nvSpPr>
        <p:spPr>
          <a:xfrm>
            <a:off x="533400" y="50292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Receipt transactions will have a description that by default is Receipt – {Date} where {Date} represents the date of the transaction.  The default description can be changed using the Cash option </a:t>
            </a:r>
            <a:r>
              <a:rPr lang="en-US" sz="1400" b="1" dirty="0" smtClean="0">
                <a:solidFill>
                  <a:schemeClr val="tx1"/>
                </a:solidFill>
              </a:rPr>
              <a:t>Default Receipt Description</a:t>
            </a:r>
            <a:r>
              <a:rPr lang="en-US" sz="1400" dirty="0" smtClean="0">
                <a:solidFill>
                  <a:schemeClr val="tx1"/>
                </a:solidFill>
              </a:rPr>
              <a:t>.  Enable the option and set the value to the required default description.  Use {0} for the current date with time or use {1} for the current date with no time if having the current date in the description is desired.  </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10243" name="Picture 3"/>
          <p:cNvPicPr>
            <a:picLocks noChangeAspect="1" noChangeArrowheads="1"/>
          </p:cNvPicPr>
          <p:nvPr/>
        </p:nvPicPr>
        <p:blipFill>
          <a:blip r:embed="rId2"/>
          <a:srcRect/>
          <a:stretch>
            <a:fillRect/>
          </a:stretch>
        </p:blipFill>
        <p:spPr bwMode="auto">
          <a:xfrm>
            <a:off x="1447800" y="1828800"/>
            <a:ext cx="5596168"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Transaction Type – Select Receipt</a:t>
            </a:r>
          </a:p>
          <a:p>
            <a:endParaRPr lang="en-US" sz="1400" dirty="0" smtClean="0">
              <a:solidFill>
                <a:schemeClr val="tx1"/>
              </a:solidFill>
            </a:endParaRPr>
          </a:p>
          <a:p>
            <a:pPr>
              <a:buFont typeface="Arial" pitchFamily="34" charset="0"/>
              <a:buChar char="•"/>
            </a:pPr>
            <a:r>
              <a:rPr lang="en-US" sz="1400" dirty="0" smtClean="0">
                <a:solidFill>
                  <a:schemeClr val="tx1"/>
                </a:solidFill>
              </a:rPr>
              <a:t> Description – The description will default to the transaction type and the date.  This can be amended by the user if desired.</a:t>
            </a:r>
          </a:p>
          <a:p>
            <a:r>
              <a:rPr lang="en-US" sz="1400" dirty="0" smtClean="0">
                <a:solidFill>
                  <a:schemeClr val="tx1"/>
                </a:solidFill>
              </a:rPr>
              <a:t> </a:t>
            </a:r>
          </a:p>
          <a:p>
            <a:pPr>
              <a:buFont typeface="Arial" pitchFamily="34" charset="0"/>
              <a:buChar char="•"/>
            </a:pPr>
            <a:r>
              <a:rPr lang="en-US" sz="1400" dirty="0" smtClean="0">
                <a:solidFill>
                  <a:schemeClr val="tx1"/>
                </a:solidFill>
              </a:rPr>
              <a:t> Value – The value of the transaction in the system default currency.  This is a calculated field that can not be amended by the user.  If is calculated by taking the bank value / standard rate of the currency for the selected bank. </a:t>
            </a:r>
          </a:p>
          <a:p>
            <a:endParaRPr lang="en-US" sz="1400" dirty="0" smtClean="0">
              <a:solidFill>
                <a:schemeClr val="tx1"/>
              </a:solidFill>
            </a:endParaRPr>
          </a:p>
          <a:p>
            <a:r>
              <a:rPr lang="en-US" sz="1400" dirty="0" smtClean="0">
                <a:solidFill>
                  <a:schemeClr val="tx1"/>
                </a:solidFill>
              </a:rPr>
              <a:t>Note – If only 1 currency is used, or the currency of the bank is the same as the system default currency, these values will be equal.</a:t>
            </a:r>
          </a:p>
          <a:p>
            <a:r>
              <a:rPr lang="en-US" sz="1400" dirty="0" smtClean="0">
                <a:solidFill>
                  <a:schemeClr val="tx1"/>
                </a:solidFill>
              </a:rPr>
              <a:t> </a:t>
            </a:r>
          </a:p>
          <a:p>
            <a:pPr>
              <a:buFont typeface="Arial" pitchFamily="34" charset="0"/>
              <a:buChar char="•"/>
            </a:pPr>
            <a:r>
              <a:rPr lang="en-US" sz="1400" dirty="0" smtClean="0">
                <a:solidFill>
                  <a:schemeClr val="tx1"/>
                </a:solidFill>
              </a:rPr>
              <a:t> Bank Value – The value of the transaction in the currency of the selected bank.</a:t>
            </a:r>
          </a:p>
          <a:p>
            <a:endParaRPr lang="en-US" sz="1400" dirty="0" smtClean="0">
              <a:solidFill>
                <a:schemeClr val="tx1"/>
              </a:solidFill>
            </a:endParaRPr>
          </a:p>
          <a:p>
            <a:pPr>
              <a:buFont typeface="Arial" pitchFamily="34" charset="0"/>
              <a:buChar char="•"/>
            </a:pPr>
            <a:r>
              <a:rPr lang="en-US" sz="1400" dirty="0" smtClean="0">
                <a:solidFill>
                  <a:schemeClr val="tx1"/>
                </a:solidFill>
              </a:rPr>
              <a:t> Bank – The bank that this cash is to be received to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Effective Date – The date that the transaction will post to the GL.</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Check Number – Not used with Cash receipts.</a:t>
            </a:r>
          </a:p>
          <a:p>
            <a:endParaRPr lang="en-US" sz="1400" dirty="0" smtClean="0">
              <a:solidFill>
                <a:schemeClr val="tx1"/>
              </a:solidFill>
            </a:endParaRPr>
          </a:p>
          <a:p>
            <a:pPr>
              <a:buFont typeface="Arial" pitchFamily="34" charset="0"/>
              <a:buChar char="•"/>
            </a:pPr>
            <a:r>
              <a:rPr lang="en-US" sz="1400" dirty="0" smtClean="0">
                <a:solidFill>
                  <a:schemeClr val="tx1"/>
                </a:solidFill>
              </a:rPr>
              <a:t> Pay By </a:t>
            </a:r>
            <a:r>
              <a:rPr lang="en-US" sz="1400" dirty="0" err="1" smtClean="0">
                <a:solidFill>
                  <a:schemeClr val="tx1"/>
                </a:solidFill>
              </a:rPr>
              <a:t>Bacs</a:t>
            </a:r>
            <a:r>
              <a:rPr lang="en-US" sz="1400" dirty="0" smtClean="0">
                <a:solidFill>
                  <a:schemeClr val="tx1"/>
                </a:solidFill>
              </a:rPr>
              <a:t> – Not used with Cash Receipts</a:t>
            </a:r>
          </a:p>
          <a:p>
            <a:endParaRPr lang="en-US" sz="1400" dirty="0" smtClean="0">
              <a:solidFill>
                <a:schemeClr val="tx1"/>
              </a:solidFill>
            </a:endParaRPr>
          </a:p>
          <a:p>
            <a:pPr>
              <a:buFont typeface="Arial" pitchFamily="34" charset="0"/>
              <a:buChar char="•"/>
            </a:pPr>
            <a:r>
              <a:rPr lang="en-US" sz="1400" dirty="0" smtClean="0">
                <a:solidFill>
                  <a:schemeClr val="tx1"/>
                </a:solidFill>
              </a:rPr>
              <a:t> Reconciled – Not used when entering cash receipts</a:t>
            </a:r>
          </a:p>
          <a:p>
            <a:endParaRPr lang="en-US" sz="1400" dirty="0" smtClean="0">
              <a:solidFill>
                <a:schemeClr val="tx1"/>
              </a:solidFill>
            </a:endParaRPr>
          </a:p>
          <a:p>
            <a:pPr>
              <a:buFont typeface="Arial" pitchFamily="34" charset="0"/>
              <a:buChar char="•"/>
            </a:pPr>
            <a:r>
              <a:rPr lang="en-US" sz="1400" dirty="0" smtClean="0">
                <a:solidFill>
                  <a:schemeClr val="tx1"/>
                </a:solidFill>
              </a:rPr>
              <a:t> Exchange Rate – The exchange rate can be used with Banks that are set up with a currency that is different that the system default.  The exchange rate will default to the Standard Rate of the currency but can be changed.  The exchange rate entered, will be applied to all line items added to the Cash Receipt transaction.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exchange rate will be set to 1 and is read only for banks with the same currency as the system default.</a:t>
            </a:r>
          </a:p>
          <a:p>
            <a:endParaRPr lang="en-US" sz="1400" dirty="0" smtClean="0">
              <a:solidFill>
                <a:schemeClr val="tx1"/>
              </a:solidFill>
            </a:endParaRPr>
          </a:p>
          <a:p>
            <a:pPr>
              <a:buFont typeface="Arial" pitchFamily="34" charset="0"/>
              <a:buChar char="•"/>
            </a:pPr>
            <a:r>
              <a:rPr lang="en-US" sz="1400" dirty="0" smtClean="0">
                <a:solidFill>
                  <a:schemeClr val="tx1"/>
                </a:solidFill>
              </a:rPr>
              <a:t> Bank Currency – The currency of the bank selected.  This can not be changed by the user.</a:t>
            </a:r>
          </a:p>
          <a:p>
            <a:endParaRPr lang="en-US" sz="1400" dirty="0" smtClean="0">
              <a:solidFill>
                <a:schemeClr val="tx1"/>
              </a:solidFill>
            </a:endParaRPr>
          </a:p>
          <a:p>
            <a:pPr>
              <a:buFont typeface="Arial" pitchFamily="34" charset="0"/>
              <a:buChar char="•"/>
            </a:pPr>
            <a:r>
              <a:rPr lang="en-US" sz="1400" dirty="0" smtClean="0">
                <a:solidFill>
                  <a:schemeClr val="tx1"/>
                </a:solidFill>
              </a:rPr>
              <a:t> Payment Run – Not used with Cash Receipts</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Accounts Tab</a:t>
            </a:r>
            <a:endParaRPr lang="en-US" dirty="0"/>
          </a:p>
        </p:txBody>
      </p:sp>
      <p:pic>
        <p:nvPicPr>
          <p:cNvPr id="1028" name="Picture 4"/>
          <p:cNvPicPr>
            <a:picLocks noChangeAspect="1" noChangeArrowheads="1"/>
          </p:cNvPicPr>
          <p:nvPr/>
        </p:nvPicPr>
        <p:blipFill>
          <a:blip r:embed="rId2"/>
          <a:srcRect/>
          <a:stretch>
            <a:fillRect/>
          </a:stretch>
        </p:blipFill>
        <p:spPr bwMode="auto">
          <a:xfrm>
            <a:off x="304800" y="1905000"/>
            <a:ext cx="5000625" cy="3962034"/>
          </a:xfrm>
          <a:prstGeom prst="rect">
            <a:avLst/>
          </a:prstGeom>
          <a:noFill/>
          <a:ln w="9525">
            <a:noFill/>
            <a:miter lim="800000"/>
            <a:headEnd/>
            <a:tailEnd/>
          </a:ln>
          <a:effectLst/>
        </p:spPr>
      </p:pic>
      <p:sp>
        <p:nvSpPr>
          <p:cNvPr id="9" name="TextBox 8"/>
          <p:cNvSpPr txBox="1"/>
          <p:nvPr/>
        </p:nvSpPr>
        <p:spPr>
          <a:xfrm>
            <a:off x="5638800" y="2819400"/>
            <a:ext cx="3048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GL account – The cash account used for the transaction.  This is the account for the bank selected for the transaction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GL Year Period – The posting period for the transaction based on the selected effective date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133600"/>
            <a:ext cx="8305800" cy="3886200"/>
          </a:xfrm>
        </p:spPr>
        <p:txBody>
          <a:bodyPr/>
          <a:lstStyle/>
          <a:p>
            <a:r>
              <a:rPr lang="en-US" dirty="0" smtClean="0"/>
              <a:t>Based upon Pareto Principle of 80/20 (in his case he was talking about wealth distribution)</a:t>
            </a:r>
          </a:p>
          <a:p>
            <a:r>
              <a:rPr lang="en-US" dirty="0" smtClean="0"/>
              <a:t>“A” parts are the most important and valuable parts, typically 70% of total value</a:t>
            </a:r>
          </a:p>
          <a:p>
            <a:r>
              <a:rPr lang="en-US" dirty="0" smtClean="0"/>
              <a:t>“B” parts account for the next 20% of value</a:t>
            </a:r>
          </a:p>
          <a:p>
            <a:r>
              <a:rPr lang="en-US" dirty="0" smtClean="0"/>
              <a:t>“C” parts are the remaining 10%</a:t>
            </a:r>
            <a:endParaRPr lang="en-US" dirty="0"/>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itle 3"/>
          <p:cNvSpPr>
            <a:spLocks noGrp="1"/>
          </p:cNvSpPr>
          <p:nvPr>
            <p:ph type="title"/>
          </p:nvPr>
        </p:nvSpPr>
        <p:spPr>
          <a:xfrm>
            <a:off x="152400" y="1066800"/>
            <a:ext cx="8229600" cy="944562"/>
          </a:xfrm>
        </p:spPr>
        <p:txBody>
          <a:bodyPr/>
          <a:lstStyle/>
          <a:p>
            <a:r>
              <a:rPr lang="en-US" dirty="0" smtClean="0"/>
              <a:t>Inventory – ABC Classifications</a:t>
            </a:r>
            <a:endParaRPr lang="en-US"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3416320"/>
          </a:xfrm>
          <a:prstGeom prst="rect">
            <a:avLst/>
          </a:prstGeom>
          <a:noFill/>
        </p:spPr>
        <p:txBody>
          <a:bodyPr wrap="square" rtlCol="0">
            <a:spAutoFit/>
          </a:bodyPr>
          <a:lstStyle/>
          <a:p>
            <a:r>
              <a:rPr lang="en-US" dirty="0" smtClean="0">
                <a:solidFill>
                  <a:schemeClr val="tx1"/>
                </a:solidFill>
              </a:rPr>
              <a:t>Multiple cash receipt items can be added to a single cash receipt.  Cash receipt items are added to a cash receipt by selecting the action Add Item.  The same receipt can have line items from multiple customers.</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pic>
        <p:nvPicPr>
          <p:cNvPr id="4100" name="Picture 4"/>
          <p:cNvPicPr>
            <a:picLocks noChangeAspect="1" noChangeArrowheads="1"/>
          </p:cNvPicPr>
          <p:nvPr/>
        </p:nvPicPr>
        <p:blipFill>
          <a:blip r:embed="rId2"/>
          <a:srcRect/>
          <a:stretch>
            <a:fillRect/>
          </a:stretch>
        </p:blipFill>
        <p:spPr bwMode="auto">
          <a:xfrm>
            <a:off x="381000" y="2286000"/>
            <a:ext cx="5715000" cy="3344956"/>
          </a:xfrm>
          <a:prstGeom prst="rect">
            <a:avLst/>
          </a:prstGeom>
          <a:noFill/>
          <a:ln w="9525">
            <a:noFill/>
            <a:miter lim="800000"/>
            <a:headEnd/>
            <a:tailEnd/>
          </a:ln>
          <a:effectLst/>
        </p:spPr>
      </p:pic>
      <p:sp>
        <p:nvSpPr>
          <p:cNvPr id="10" name="TextBox 9"/>
          <p:cNvSpPr txBox="1"/>
          <p:nvPr/>
        </p:nvSpPr>
        <p:spPr>
          <a:xfrm>
            <a:off x="6400800" y="2819400"/>
            <a:ext cx="2514600" cy="2677656"/>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Adding an item is used when the cash receipt relates to an existing invoice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Select the customer that cash is to be received from</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If a check was sent, the check number can also be recorded for reference</a:t>
            </a:r>
          </a:p>
          <a:p>
            <a:pPr marL="0" lvl="3">
              <a:buFont typeface="Arial" pitchFamily="34" charset="0"/>
              <a:buChar char="•"/>
            </a:pPr>
            <a:endParaRPr lang="en-US" sz="1400" dirty="0" smtClean="0"/>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457200" y="4419600"/>
            <a:ext cx="8305800" cy="1815882"/>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All open invoices for the customer will be displayed.</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Invoices are selected by checking the Include column for the invoice that cash is to be received</a:t>
            </a:r>
            <a:endParaRPr lang="en-US" sz="1400" dirty="0" smtClean="0"/>
          </a:p>
          <a:p>
            <a:endParaRPr lang="en-US" sz="1400" dirty="0" smtClean="0">
              <a:solidFill>
                <a:schemeClr val="tx1"/>
              </a:solidFill>
            </a:endParaRPr>
          </a:p>
          <a:p>
            <a:r>
              <a:rPr lang="en-US" sz="1400" dirty="0" smtClean="0">
                <a:solidFill>
                  <a:schemeClr val="tx1"/>
                </a:solidFill>
              </a:rPr>
              <a:t>Note:  If there is a difference in the value of the check and the invoice, finish with the wizard, making sure to include the invoice with the different value.  Right click on the line item and select Modify.  Change either the Account value or the Bank value to reflect the value of cash that is actually being received, and then save the changes.</a:t>
            </a:r>
          </a:p>
        </p:txBody>
      </p:sp>
      <p:pic>
        <p:nvPicPr>
          <p:cNvPr id="16386" name="Picture 2"/>
          <p:cNvPicPr>
            <a:picLocks noChangeAspect="1" noChangeArrowheads="1"/>
          </p:cNvPicPr>
          <p:nvPr/>
        </p:nvPicPr>
        <p:blipFill>
          <a:blip r:embed="rId2"/>
          <a:srcRect/>
          <a:stretch>
            <a:fillRect/>
          </a:stretch>
        </p:blipFill>
        <p:spPr bwMode="auto">
          <a:xfrm>
            <a:off x="1447800" y="1219200"/>
            <a:ext cx="5334000" cy="30414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Unallocated Item</a:t>
            </a:r>
            <a:endParaRPr lang="en-US" dirty="0"/>
          </a:p>
        </p:txBody>
      </p:sp>
      <p:sp>
        <p:nvSpPr>
          <p:cNvPr id="10" name="TextBox 9"/>
          <p:cNvSpPr txBox="1"/>
          <p:nvPr/>
        </p:nvSpPr>
        <p:spPr>
          <a:xfrm>
            <a:off x="6324600" y="2362200"/>
            <a:ext cx="2514600" cy="3323987"/>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Adding unallocated cash is used when the cash receipt has no related invoice.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Select the customer that cash is to be received from</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Enter the value of the cash receipt</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If a check was sent, the check number can also be recorded for reference</a:t>
            </a:r>
          </a:p>
          <a:p>
            <a:pPr marL="0" lvl="3">
              <a:buFont typeface="Arial" pitchFamily="34" charset="0"/>
              <a:buChar char="•"/>
            </a:pPr>
            <a:endParaRPr lang="en-US" sz="1400" dirty="0" smtClean="0"/>
          </a:p>
          <a:p>
            <a:endParaRPr lang="en-US" sz="1400" dirty="0" smtClean="0">
              <a:solidFill>
                <a:schemeClr val="tx1"/>
              </a:solidFill>
            </a:endParaRPr>
          </a:p>
        </p:txBody>
      </p:sp>
      <p:pic>
        <p:nvPicPr>
          <p:cNvPr id="17410" name="Picture 2"/>
          <p:cNvPicPr>
            <a:picLocks noChangeAspect="1" noChangeArrowheads="1"/>
          </p:cNvPicPr>
          <p:nvPr/>
        </p:nvPicPr>
        <p:blipFill>
          <a:blip r:embed="rId2"/>
          <a:srcRect/>
          <a:stretch>
            <a:fillRect/>
          </a:stretch>
        </p:blipFill>
        <p:spPr bwMode="auto">
          <a:xfrm>
            <a:off x="533400" y="2057400"/>
            <a:ext cx="5000625" cy="39620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pic>
        <p:nvPicPr>
          <p:cNvPr id="5127" name="Picture 7"/>
          <p:cNvPicPr>
            <a:picLocks noChangeAspect="1" noChangeArrowheads="1"/>
          </p:cNvPicPr>
          <p:nvPr/>
        </p:nvPicPr>
        <p:blipFill>
          <a:blip r:embed="rId2"/>
          <a:srcRect/>
          <a:stretch>
            <a:fillRect/>
          </a:stretch>
        </p:blipFill>
        <p:spPr bwMode="auto">
          <a:xfrm>
            <a:off x="1371600" y="1828800"/>
            <a:ext cx="5381625" cy="4263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Reference – The customer that the cash is being received from</a:t>
            </a:r>
          </a:p>
          <a:p>
            <a:endParaRPr lang="en-US" sz="1400" dirty="0" smtClean="0">
              <a:solidFill>
                <a:schemeClr val="tx1"/>
              </a:solidFill>
            </a:endParaRPr>
          </a:p>
          <a:p>
            <a:pPr>
              <a:buFont typeface="Arial" pitchFamily="34" charset="0"/>
              <a:buChar char="•"/>
            </a:pPr>
            <a:r>
              <a:rPr lang="en-US" sz="1400" dirty="0" smtClean="0">
                <a:solidFill>
                  <a:schemeClr val="tx1"/>
                </a:solidFill>
              </a:rPr>
              <a:t> Account Value – The value of the receipt in the default system currency.  If entered by the user, the Bank value will automatically be calculated by multiplying the Account value by they exchange rate in the Receipt header.  The Account value is the value that will be applied to the customer account.</a:t>
            </a:r>
          </a:p>
          <a:p>
            <a:endParaRPr lang="en-US" sz="1400" dirty="0" smtClean="0">
              <a:solidFill>
                <a:schemeClr val="tx1"/>
              </a:solidFill>
            </a:endParaRPr>
          </a:p>
          <a:p>
            <a:pPr>
              <a:buFont typeface="Arial" pitchFamily="34" charset="0"/>
              <a:buChar char="•"/>
            </a:pPr>
            <a:r>
              <a:rPr lang="en-US" sz="1400" dirty="0" smtClean="0">
                <a:solidFill>
                  <a:schemeClr val="tx1"/>
                </a:solidFill>
              </a:rPr>
              <a:t> Bank Value – The value of the receipt in the bank currency.  If entered by the user, the Account value will automatically be calculated by dividing the Bank value by the exchange rate in the Receipt header.</a:t>
            </a:r>
          </a:p>
          <a:p>
            <a:endParaRPr lang="en-US" sz="1400" dirty="0" smtClean="0">
              <a:solidFill>
                <a:schemeClr val="tx1"/>
              </a:solidFill>
            </a:endParaRPr>
          </a:p>
          <a:p>
            <a:pPr>
              <a:buFont typeface="Arial" pitchFamily="34" charset="0"/>
              <a:buChar char="•"/>
            </a:pPr>
            <a:r>
              <a:rPr lang="en-US" sz="1400" dirty="0" smtClean="0">
                <a:solidFill>
                  <a:schemeClr val="tx1"/>
                </a:solidFill>
              </a:rPr>
              <a:t> Value – The cash value of the line.  This is read-only and cannot be amended by the user.  The value is the value that will be posting to the GL.</a:t>
            </a:r>
          </a:p>
          <a:p>
            <a:endParaRPr lang="en-US" sz="1400" dirty="0" smtClean="0">
              <a:solidFill>
                <a:schemeClr val="tx1"/>
              </a:solidFill>
            </a:endParaRPr>
          </a:p>
          <a:p>
            <a:pPr>
              <a:buFont typeface="Arial" pitchFamily="34" charset="0"/>
              <a:buChar char="•"/>
            </a:pPr>
            <a:r>
              <a:rPr lang="en-US" sz="1400" dirty="0" smtClean="0">
                <a:solidFill>
                  <a:schemeClr val="tx1"/>
                </a:solidFill>
              </a:rPr>
              <a:t> Settlement Discount – Not used with Unallocated cash receipts.   When receiving cash against an invoice, if the effective date for the cash transaction minus the number of days for settlement for the settlement term of the invoice is less than the invoice date the settlement discount will be taken.</a:t>
            </a:r>
          </a:p>
          <a:p>
            <a:pPr>
              <a:buFont typeface="Arial" pitchFamily="34" charset="0"/>
              <a:buChar char="•"/>
            </a:pPr>
            <a:endParaRPr lang="en-US" sz="1400" dirty="0" smtClean="0">
              <a:solidFill>
                <a:schemeClr val="tx1"/>
              </a:solidFill>
            </a:endParaRPr>
          </a:p>
          <a:p>
            <a:r>
              <a:rPr lang="en-US" sz="1400" dirty="0" smtClean="0">
                <a:solidFill>
                  <a:schemeClr val="tx1"/>
                </a:solidFill>
              </a:rPr>
              <a:t>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General Tab</a:t>
            </a: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Account Currency – The currency of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Account – The AR account for the cash receipt.  This is the AR account from the customer master and cannot be amended.</a:t>
            </a:r>
          </a:p>
          <a:p>
            <a:endParaRPr lang="en-US" sz="1400" dirty="0" smtClean="0">
              <a:solidFill>
                <a:schemeClr val="tx1"/>
              </a:solidFill>
            </a:endParaRPr>
          </a:p>
          <a:p>
            <a:pPr>
              <a:buFont typeface="Arial" pitchFamily="34" charset="0"/>
              <a:buChar char="•"/>
            </a:pPr>
            <a:r>
              <a:rPr lang="en-US" sz="1400" dirty="0" smtClean="0">
                <a:solidFill>
                  <a:schemeClr val="tx1"/>
                </a:solidFill>
              </a:rPr>
              <a:t> Exchange Difference – Not used with Unallocated cash receipts.  The exchange difference is the value, in the system currency, of the transaction using the cash receipt exchange rate being received </a:t>
            </a:r>
            <a:r>
              <a:rPr lang="en-US" sz="1400" dirty="0" err="1" smtClean="0">
                <a:solidFill>
                  <a:schemeClr val="tx1"/>
                </a:solidFill>
              </a:rPr>
              <a:t>vs</a:t>
            </a:r>
            <a:r>
              <a:rPr lang="en-US" sz="1400" dirty="0" smtClean="0">
                <a:solidFill>
                  <a:schemeClr val="tx1"/>
                </a:solidFill>
              </a:rPr>
              <a:t> the value of the transaction at the rate it was invoiced at.</a:t>
            </a:r>
          </a:p>
          <a:p>
            <a:endParaRPr lang="en-US" sz="1400" dirty="0" smtClean="0">
              <a:solidFill>
                <a:schemeClr val="tx1"/>
              </a:solidFill>
            </a:endParaRPr>
          </a:p>
          <a:p>
            <a:pPr>
              <a:buFont typeface="Arial" pitchFamily="34" charset="0"/>
              <a:buChar char="•"/>
            </a:pPr>
            <a:r>
              <a:rPr lang="en-US" sz="1400" dirty="0" smtClean="0">
                <a:solidFill>
                  <a:schemeClr val="tx1"/>
                </a:solidFill>
              </a:rPr>
              <a:t> Exchange Code – Not used with Unallocated cash receipts.  When an exchange difference value does exist, the Exchange difference code will determine what account the difference will post to.</a:t>
            </a:r>
          </a:p>
          <a:p>
            <a:endParaRPr lang="en-US" sz="1400" dirty="0" smtClean="0">
              <a:solidFill>
                <a:schemeClr val="tx1"/>
              </a:solidFill>
            </a:endParaRPr>
          </a:p>
          <a:p>
            <a:pPr>
              <a:buFont typeface="Arial" pitchFamily="34" charset="0"/>
              <a:buChar char="•"/>
            </a:pPr>
            <a:r>
              <a:rPr lang="en-US" sz="1400" dirty="0" smtClean="0">
                <a:solidFill>
                  <a:schemeClr val="tx1"/>
                </a:solidFill>
              </a:rPr>
              <a:t> Check Number – The customer’s check number for the cash receipt.</a:t>
            </a:r>
          </a:p>
          <a:p>
            <a:pPr>
              <a:buFont typeface="Arial" pitchFamily="34" charset="0"/>
              <a:buChar char="•"/>
            </a:pPr>
            <a:endParaRPr lang="en-US" sz="1400" dirty="0" smtClean="0">
              <a:solidFill>
                <a:schemeClr val="tx1"/>
              </a:solidFill>
            </a:endParaRPr>
          </a:p>
          <a:p>
            <a:r>
              <a:rPr lang="en-US" sz="1400" dirty="0" smtClean="0">
                <a:solidFill>
                  <a:schemeClr val="tx1"/>
                </a:solidFill>
              </a:rPr>
              <a:t>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General Tab</a:t>
            </a:r>
            <a:endParaRPr lang="en-US"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pic>
        <p:nvPicPr>
          <p:cNvPr id="18434" name="Picture 2"/>
          <p:cNvPicPr>
            <a:picLocks noChangeAspect="1" noChangeArrowheads="1"/>
          </p:cNvPicPr>
          <p:nvPr/>
        </p:nvPicPr>
        <p:blipFill>
          <a:blip r:embed="rId2"/>
          <a:srcRect/>
          <a:stretch>
            <a:fillRect/>
          </a:stretch>
        </p:blipFill>
        <p:spPr bwMode="auto">
          <a:xfrm>
            <a:off x="381000" y="2057400"/>
            <a:ext cx="4648200" cy="3682805"/>
          </a:xfrm>
          <a:prstGeom prst="rect">
            <a:avLst/>
          </a:prstGeom>
          <a:noFill/>
          <a:ln w="9525">
            <a:noFill/>
            <a:miter lim="800000"/>
            <a:headEnd/>
            <a:tailEnd/>
          </a:ln>
          <a:effectLst/>
        </p:spPr>
      </p:pic>
      <p:sp>
        <p:nvSpPr>
          <p:cNvPr id="8" name="TextBox 7"/>
          <p:cNvSpPr txBox="1"/>
          <p:nvPr/>
        </p:nvSpPr>
        <p:spPr>
          <a:xfrm>
            <a:off x="5562600" y="2362200"/>
            <a:ext cx="30480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Source Invoice – The invoice that the cash is received against.  Not used with Unallocated cash receipts.  </a:t>
            </a:r>
          </a:p>
          <a:p>
            <a:r>
              <a:rPr lang="en-US" sz="1400" dirty="0" smtClean="0">
                <a:solidFill>
                  <a:schemeClr val="tx1"/>
                </a:solidFill>
              </a:rPr>
              <a:t> </a:t>
            </a:r>
          </a:p>
          <a:p>
            <a:pPr>
              <a:buFont typeface="Arial" pitchFamily="34" charset="0"/>
              <a:buChar char="•"/>
            </a:pPr>
            <a:r>
              <a:rPr lang="en-US" sz="1400" dirty="0" smtClean="0">
                <a:solidFill>
                  <a:schemeClr val="tx1"/>
                </a:solidFill>
              </a:rPr>
              <a:t> Target Invoice – Read only field.  Populated with the receipt number-customer number to identify the receipt in customer review</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sp>
        <p:nvSpPr>
          <p:cNvPr id="8" name="TextBox 7"/>
          <p:cNvSpPr txBox="1"/>
          <p:nvPr/>
        </p:nvSpPr>
        <p:spPr>
          <a:xfrm>
            <a:off x="5562600" y="1295400"/>
            <a:ext cx="3048000" cy="504753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Write offs are used to remove values from invoices that will not be collected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Write Off value – The value of the write off in the currency of the bank.  If a write off value is to be applied to an invoice, the write off value should be added to the cash receipt line for the desired invoice.</a:t>
            </a:r>
          </a:p>
          <a:p>
            <a:r>
              <a:rPr lang="en-US" sz="1400" dirty="0" smtClean="0">
                <a:solidFill>
                  <a:schemeClr val="tx1"/>
                </a:solidFill>
              </a:rPr>
              <a:t> </a:t>
            </a:r>
          </a:p>
          <a:p>
            <a:r>
              <a:rPr lang="en-US" sz="1400" dirty="0" smtClean="0">
                <a:solidFill>
                  <a:schemeClr val="tx1"/>
                </a:solidFill>
              </a:rPr>
              <a:t>Note:  Using the Action Add Write Off will not affect invoice values.</a:t>
            </a:r>
          </a:p>
          <a:p>
            <a:r>
              <a:rPr lang="en-US" sz="1400" dirty="0" smtClean="0">
                <a:solidFill>
                  <a:schemeClr val="tx1"/>
                </a:solidFill>
              </a:rPr>
              <a:t> </a:t>
            </a:r>
          </a:p>
          <a:p>
            <a:pPr>
              <a:buFont typeface="Arial" pitchFamily="34" charset="0"/>
              <a:buChar char="•"/>
            </a:pPr>
            <a:r>
              <a:rPr lang="en-US" sz="1400" dirty="0" smtClean="0">
                <a:solidFill>
                  <a:schemeClr val="tx1"/>
                </a:solidFill>
              </a:rPr>
              <a:t> Write off Code – The write off code used to determine the GL account for the write off.</a:t>
            </a:r>
          </a:p>
          <a:p>
            <a:r>
              <a:rPr lang="en-US" sz="1400" dirty="0" smtClean="0">
                <a:solidFill>
                  <a:schemeClr val="tx1"/>
                </a:solidFill>
              </a:rPr>
              <a:t> </a:t>
            </a:r>
          </a:p>
          <a:p>
            <a:pPr>
              <a:buFont typeface="Arial" pitchFamily="34" charset="0"/>
              <a:buChar char="•"/>
            </a:pPr>
            <a:r>
              <a:rPr lang="en-US" sz="1400" dirty="0" smtClean="0">
                <a:solidFill>
                  <a:schemeClr val="tx1"/>
                </a:solidFill>
              </a:rPr>
              <a:t> Write Off account – The GL account for the write off.  User can select the division and department for the account from the write off code.</a:t>
            </a:r>
          </a:p>
        </p:txBody>
      </p:sp>
      <p:pic>
        <p:nvPicPr>
          <p:cNvPr id="19458" name="Picture 2"/>
          <p:cNvPicPr>
            <a:picLocks noChangeAspect="1" noChangeArrowheads="1"/>
          </p:cNvPicPr>
          <p:nvPr/>
        </p:nvPicPr>
        <p:blipFill>
          <a:blip r:embed="rId2"/>
          <a:srcRect/>
          <a:stretch>
            <a:fillRect/>
          </a:stretch>
        </p:blipFill>
        <p:spPr bwMode="auto">
          <a:xfrm>
            <a:off x="304800" y="2057400"/>
            <a:ext cx="5029200" cy="39846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685800" y="2895600"/>
            <a:ext cx="76962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finalize action will set the cash receipt ready to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amendments can be made once the cash receipt has been finalized.</a:t>
            </a:r>
            <a:br>
              <a:rPr lang="en-US" sz="1400" dirty="0" smtClean="0">
                <a:solidFill>
                  <a:schemeClr val="tx1"/>
                </a:solidFill>
              </a:rPr>
            </a:br>
            <a:endParaRPr lang="en-US" sz="1400" dirty="0" smtClean="0">
              <a:solidFill>
                <a:schemeClr val="tx1"/>
              </a:solidFill>
            </a:endParaRPr>
          </a:p>
          <a:p>
            <a:pPr>
              <a:buFont typeface="Arial" pitchFamily="34" charset="0"/>
              <a:buChar char="•"/>
            </a:pPr>
            <a:r>
              <a:rPr lang="en-US" sz="1400" dirty="0" smtClean="0">
                <a:solidFill>
                  <a:schemeClr val="tx1"/>
                </a:solidFill>
              </a:rPr>
              <a:t> If the value specified in the header is greater than zero and does not match the total of the line items, the user will be alerted to the difference.  Line items can then be amended to match the header, or the header can be updated automatically to match the lines if Continue is selected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143000"/>
          </a:xfrm>
        </p:spPr>
        <p:txBody>
          <a:bodyPr/>
          <a:lstStyle/>
          <a:p>
            <a:r>
              <a:rPr lang="en-US" dirty="0" smtClean="0"/>
              <a:t>Cycle Counting</a:t>
            </a:r>
            <a:endParaRPr lang="en-US" dirty="0"/>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2057401"/>
            <a:ext cx="8458200" cy="3962399"/>
          </a:xfrm>
          <a:prstGeom prst="rect">
            <a:avLst/>
          </a:prstGeom>
          <a:noFill/>
        </p:spPr>
        <p:txBody>
          <a:bodyPr wrap="square" rtlCol="0">
            <a:normAutofit/>
          </a:bodyPr>
          <a:lstStyle/>
          <a:p>
            <a:r>
              <a:rPr lang="en-US" sz="2400" dirty="0" smtClean="0">
                <a:solidFill>
                  <a:schemeClr val="tx1"/>
                </a:solidFill>
              </a:rPr>
              <a:t>Cycle Counts are conducted regularly to validate the perpetual inventory levels.  Often, a strong cycle count program will eliminate the need for an annual physical inventory.</a:t>
            </a:r>
          </a:p>
          <a:p>
            <a:endParaRPr lang="en-US" sz="2400" dirty="0" smtClean="0">
              <a:solidFill>
                <a:schemeClr val="tx1"/>
              </a:solidFill>
            </a:endParaRPr>
          </a:p>
          <a:p>
            <a:r>
              <a:rPr lang="en-US" sz="2400" dirty="0" smtClean="0">
                <a:solidFill>
                  <a:schemeClr val="tx1"/>
                </a:solidFill>
              </a:rPr>
              <a:t>Items are counted at regular intervals.  These intervals are determined by the item classification.</a:t>
            </a:r>
          </a:p>
          <a:p>
            <a:endParaRPr lang="en-US" sz="2400" dirty="0" smtClean="0">
              <a:solidFill>
                <a:schemeClr val="tx1"/>
              </a:solidFill>
            </a:endParaRPr>
          </a:p>
          <a:p>
            <a:r>
              <a:rPr lang="en-US" sz="2400" dirty="0" smtClean="0">
                <a:solidFill>
                  <a:schemeClr val="tx1"/>
                </a:solidFill>
              </a:rPr>
              <a:t>Cycle Counts (and physical counts) only count inventory.  This does not include items issued to Manufacturing Orders.</a:t>
            </a:r>
            <a:endParaRPr lang="en-US" sz="2400" dirty="0">
              <a:solidFill>
                <a:schemeClr val="tx1"/>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Receipts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Write Off</a:t>
            </a:r>
            <a:endParaRPr lang="en-US" dirty="0"/>
          </a:p>
        </p:txBody>
      </p:sp>
      <p:sp>
        <p:nvSpPr>
          <p:cNvPr id="6" name="TextBox 5"/>
          <p:cNvSpPr txBox="1"/>
          <p:nvPr/>
        </p:nvSpPr>
        <p:spPr>
          <a:xfrm>
            <a:off x="5867400" y="2133600"/>
            <a:ext cx="28956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Using the Action add write off will decrease the bank balance and offset to the write off account.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Adding a write-off will not affect invoice values or customer balances.  If a write off is desired for an uncollectible amount, right click on the invoice line, select Modify, and adjust the write off for the invoice using the Write Off tab.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action to Add Write off is the equivalent of using a GL transaction from within a receipt and not having to complete a second transaction.</a:t>
            </a:r>
          </a:p>
          <a:p>
            <a:pPr>
              <a:buFont typeface="Arial" pitchFamily="34" charset="0"/>
              <a:buChar char="•"/>
            </a:pPr>
            <a:endParaRPr lang="en-US" sz="1400" dirty="0" smtClean="0">
              <a:solidFill>
                <a:schemeClr val="tx1"/>
              </a:solidFill>
            </a:endParaRPr>
          </a:p>
        </p:txBody>
      </p:sp>
      <p:pic>
        <p:nvPicPr>
          <p:cNvPr id="12291" name="Picture 3"/>
          <p:cNvPicPr>
            <a:picLocks noChangeAspect="1" noChangeArrowheads="1"/>
          </p:cNvPicPr>
          <p:nvPr/>
        </p:nvPicPr>
        <p:blipFill>
          <a:blip r:embed="rId2"/>
          <a:srcRect/>
          <a:stretch>
            <a:fillRect/>
          </a:stretch>
        </p:blipFill>
        <p:spPr bwMode="auto">
          <a:xfrm>
            <a:off x="533400" y="1981200"/>
            <a:ext cx="5076825" cy="4022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828800"/>
            <a:ext cx="8382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GL payments and GL receipts are used to receive or pay cash from a bank where no supplier or customer exists.  This could be a employee re-payment, bank charge or any other event that would affect the balance of a bank account.  </a:t>
            </a:r>
          </a:p>
          <a:p>
            <a:endParaRPr lang="en-US" sz="1400" dirty="0" smtClean="0">
              <a:solidFill>
                <a:schemeClr val="tx1"/>
              </a:solidFill>
            </a:endParaRPr>
          </a:p>
          <a:p>
            <a:r>
              <a:rPr lang="en-US" sz="1400" dirty="0" smtClean="0">
                <a:solidFill>
                  <a:schemeClr val="tx1"/>
                </a:solidFill>
              </a:rPr>
              <a:t>NOTE:  When the balance of a bank is affected, a journal entry should never be used.  A journal entry will affect the balances of the cash account and the other distribution account.  However, it will NOT affect the balance of the bank.  The bank should match the GL, and to maintain this, a GL payment or GL receipt should be completed to affect GL accounts and the bank balance.</a:t>
            </a:r>
          </a:p>
          <a:p>
            <a:r>
              <a:rPr lang="en-US" sz="1400" dirty="0" smtClean="0">
                <a:solidFill>
                  <a:schemeClr val="tx1"/>
                </a:solidFill>
              </a:rPr>
              <a:t> </a:t>
            </a:r>
          </a:p>
          <a:p>
            <a:pPr>
              <a:buFont typeface="Arial" pitchFamily="34" charset="0"/>
              <a:buChar char="•"/>
            </a:pPr>
            <a:r>
              <a:rPr lang="en-US" sz="1400" dirty="0" smtClean="0">
                <a:solidFill>
                  <a:schemeClr val="tx1"/>
                </a:solidFill>
              </a:rPr>
              <a:t> To enter a GL transaction select the action New Transaction</a:t>
            </a:r>
          </a:p>
          <a:p>
            <a:pPr>
              <a:buFont typeface="Arial" pitchFamily="34" charset="0"/>
              <a:buChar char="•"/>
            </a:pPr>
            <a:endParaRPr lang="en-US" sz="1400" dirty="0" smtClean="0">
              <a:solidFill>
                <a:schemeClr val="tx1"/>
              </a:solidFill>
            </a:endParaRP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Cash General Ledger</a:t>
            </a:r>
            <a:endParaRPr lang="en-US" dirty="0"/>
          </a:p>
        </p:txBody>
      </p:sp>
      <p:sp>
        <p:nvSpPr>
          <p:cNvPr id="7" name="TextBox 6"/>
          <p:cNvSpPr txBox="1"/>
          <p:nvPr/>
        </p:nvSpPr>
        <p:spPr>
          <a:xfrm>
            <a:off x="381000" y="41148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General Ledger transactions will have a transaction number that by default has a prefix of “G”.  This prefix can be changed using the Cash option </a:t>
            </a:r>
            <a:r>
              <a:rPr lang="en-US" sz="1400" b="1" dirty="0" smtClean="0">
                <a:solidFill>
                  <a:schemeClr val="tx1"/>
                </a:solidFill>
              </a:rPr>
              <a:t>GL Prefix.  </a:t>
            </a:r>
            <a:r>
              <a:rPr lang="en-US" sz="1400" dirty="0" smtClean="0">
                <a:solidFill>
                  <a:schemeClr val="tx1"/>
                </a:solidFill>
              </a:rPr>
              <a:t>Enable this option and set the value as the required prefix.</a:t>
            </a:r>
            <a:endParaRPr lang="en-US" sz="1400" b="1" dirty="0" smtClean="0">
              <a:solidFill>
                <a:schemeClr val="tx1"/>
              </a:solidFill>
            </a:endParaRPr>
          </a:p>
        </p:txBody>
      </p:sp>
      <p:sp>
        <p:nvSpPr>
          <p:cNvPr id="8" name="TextBox 7"/>
          <p:cNvSpPr txBox="1"/>
          <p:nvPr/>
        </p:nvSpPr>
        <p:spPr>
          <a:xfrm>
            <a:off x="381000" y="51054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GL transactions will have a description that by default is GL Transaction – {Date} where {Date} represents the date of the transaction.  The default description can be changed using the Cash option </a:t>
            </a:r>
            <a:r>
              <a:rPr lang="en-US" sz="1400" b="1" dirty="0" smtClean="0">
                <a:solidFill>
                  <a:schemeClr val="tx1"/>
                </a:solidFill>
              </a:rPr>
              <a:t>Default GL Transaction Description</a:t>
            </a:r>
            <a:r>
              <a:rPr lang="en-US" sz="1400" dirty="0" smtClean="0">
                <a:solidFill>
                  <a:schemeClr val="tx1"/>
                </a:solidFill>
              </a:rPr>
              <a:t>.  Enable the option and set the value to the required default description.  Use {0} for the current date with time or use {1} for the current date with no time if having the current date in the description is desired.  </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20482" name="Picture 2"/>
          <p:cNvPicPr>
            <a:picLocks noChangeAspect="1" noChangeArrowheads="1"/>
          </p:cNvPicPr>
          <p:nvPr/>
        </p:nvPicPr>
        <p:blipFill>
          <a:blip r:embed="rId2"/>
          <a:srcRect/>
          <a:stretch>
            <a:fillRect/>
          </a:stretch>
        </p:blipFill>
        <p:spPr bwMode="auto">
          <a:xfrm>
            <a:off x="1447800" y="1981200"/>
            <a:ext cx="5257800" cy="41657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Transaction Type – Select GL Transaction</a:t>
            </a:r>
          </a:p>
          <a:p>
            <a:endParaRPr lang="en-US" sz="1400" dirty="0" smtClean="0">
              <a:solidFill>
                <a:schemeClr val="tx1"/>
              </a:solidFill>
            </a:endParaRPr>
          </a:p>
          <a:p>
            <a:pPr>
              <a:buFont typeface="Arial" pitchFamily="34" charset="0"/>
              <a:buChar char="•"/>
            </a:pPr>
            <a:r>
              <a:rPr lang="en-US" sz="1400" dirty="0" smtClean="0">
                <a:solidFill>
                  <a:schemeClr val="tx1"/>
                </a:solidFill>
              </a:rPr>
              <a:t> Description – The description will default to the transaction type and the date.  This can be amended by the user if desired.</a:t>
            </a:r>
          </a:p>
          <a:p>
            <a:r>
              <a:rPr lang="en-US" sz="1400" dirty="0" smtClean="0">
                <a:solidFill>
                  <a:schemeClr val="tx1"/>
                </a:solidFill>
              </a:rPr>
              <a:t> </a:t>
            </a:r>
          </a:p>
          <a:p>
            <a:pPr>
              <a:buFont typeface="Arial" pitchFamily="34" charset="0"/>
              <a:buChar char="•"/>
            </a:pPr>
            <a:r>
              <a:rPr lang="en-US" sz="1400" dirty="0" smtClean="0">
                <a:solidFill>
                  <a:schemeClr val="tx1"/>
                </a:solidFill>
              </a:rPr>
              <a:t> Value – The cash value of the transaction.  This is a read only field that is calculated based on the exchange rate of the transaction divided by the value entered in bank value.</a:t>
            </a:r>
          </a:p>
          <a:p>
            <a:endParaRPr lang="en-US" sz="1400" dirty="0" smtClean="0">
              <a:solidFill>
                <a:schemeClr val="tx1"/>
              </a:solidFill>
            </a:endParaRPr>
          </a:p>
          <a:p>
            <a:r>
              <a:rPr lang="en-US" sz="1400" dirty="0" smtClean="0">
                <a:solidFill>
                  <a:schemeClr val="tx1"/>
                </a:solidFill>
              </a:rPr>
              <a:t>Note – If only 1 currency is used, or the currency of the bank is the same as the system default currency, these values will be equal.</a:t>
            </a:r>
          </a:p>
          <a:p>
            <a:r>
              <a:rPr lang="en-US" sz="1400" dirty="0" smtClean="0">
                <a:solidFill>
                  <a:schemeClr val="tx1"/>
                </a:solidFill>
              </a:rPr>
              <a:t> </a:t>
            </a:r>
          </a:p>
          <a:p>
            <a:pPr>
              <a:buFont typeface="Arial" pitchFamily="34" charset="0"/>
              <a:buChar char="•"/>
            </a:pPr>
            <a:r>
              <a:rPr lang="en-US" sz="1400" dirty="0" smtClean="0">
                <a:solidFill>
                  <a:schemeClr val="tx1"/>
                </a:solidFill>
              </a:rPr>
              <a:t> Bank Value – The value of the transaction in the currency of the selected bank. Negative value reflect GL payments and positive values reflect GL receipts.</a:t>
            </a:r>
          </a:p>
          <a:p>
            <a:endParaRPr lang="en-US" sz="1400" dirty="0" smtClean="0">
              <a:solidFill>
                <a:schemeClr val="tx1"/>
              </a:solidFill>
            </a:endParaRPr>
          </a:p>
          <a:p>
            <a:pPr>
              <a:buFont typeface="Arial" pitchFamily="34" charset="0"/>
              <a:buChar char="•"/>
            </a:pPr>
            <a:r>
              <a:rPr lang="en-US" sz="1400" dirty="0" smtClean="0">
                <a:solidFill>
                  <a:schemeClr val="tx1"/>
                </a:solidFill>
              </a:rPr>
              <a:t> Bank – The bank that the transaction will affect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Effective Date – The date that the transaction will post to the GL.</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Check Number – This field defaults to blank and will not use the next check number.  If a check number is required (manual check is being used), uncheck the Pay by BACS field and the next check number will be consumed.</a:t>
            </a:r>
          </a:p>
          <a:p>
            <a:endParaRPr lang="en-US" sz="1400" dirty="0" smtClean="0">
              <a:solidFill>
                <a:schemeClr val="tx1"/>
              </a:solidFill>
            </a:endParaRPr>
          </a:p>
          <a:p>
            <a:pPr>
              <a:buFont typeface="Arial" pitchFamily="34" charset="0"/>
              <a:buChar char="•"/>
            </a:pPr>
            <a:r>
              <a:rPr lang="en-US" sz="1400" dirty="0" smtClean="0">
                <a:solidFill>
                  <a:schemeClr val="tx1"/>
                </a:solidFill>
              </a:rPr>
              <a:t> Pay By </a:t>
            </a:r>
            <a:r>
              <a:rPr lang="en-US" sz="1400" dirty="0" err="1" smtClean="0">
                <a:solidFill>
                  <a:schemeClr val="tx1"/>
                </a:solidFill>
              </a:rPr>
              <a:t>Bacs</a:t>
            </a:r>
            <a:r>
              <a:rPr lang="en-US" sz="1400" dirty="0" smtClean="0">
                <a:solidFill>
                  <a:schemeClr val="tx1"/>
                </a:solidFill>
              </a:rPr>
              <a:t> – This option is automatically selected when creating GL transactions.  This indicates to WinMan that no check number is to be used in the transaction.  If a check number is required, (using the next check in the series used for payments to Vendors) uncheck this field and the check number will be used.</a:t>
            </a:r>
          </a:p>
          <a:p>
            <a:endParaRPr lang="en-US" sz="1400" dirty="0" smtClean="0">
              <a:solidFill>
                <a:schemeClr val="tx1"/>
              </a:solidFill>
            </a:endParaRPr>
          </a:p>
          <a:p>
            <a:pPr>
              <a:buFont typeface="Arial" pitchFamily="34" charset="0"/>
              <a:buChar char="•"/>
            </a:pPr>
            <a:r>
              <a:rPr lang="en-US" sz="1400" dirty="0" smtClean="0">
                <a:solidFill>
                  <a:schemeClr val="tx1"/>
                </a:solidFill>
              </a:rPr>
              <a:t> Reconciled – Not used when entering cash receipts</a:t>
            </a:r>
          </a:p>
          <a:p>
            <a:endParaRPr lang="en-US" sz="1400" dirty="0" smtClean="0">
              <a:solidFill>
                <a:schemeClr val="tx1"/>
              </a:solidFill>
            </a:endParaRPr>
          </a:p>
          <a:p>
            <a:pPr>
              <a:buFont typeface="Arial" pitchFamily="34" charset="0"/>
              <a:buChar char="•"/>
            </a:pPr>
            <a:r>
              <a:rPr lang="en-US" sz="1400" dirty="0" smtClean="0">
                <a:solidFill>
                  <a:schemeClr val="tx1"/>
                </a:solidFill>
              </a:rPr>
              <a:t> Exchange Rate – The exchange rate can be used with Banks that are set up with a currency that is different that the system default.  The exchange rate will default to the Standard Rate of the currency but can be changed.  The exchange rate entered, will be applied to all line items added to the Cash Receipt transaction.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exchange rate will be set to 1 and is read only for banks with the same currency as the system default.</a:t>
            </a:r>
          </a:p>
          <a:p>
            <a:endParaRPr lang="en-US" sz="1400" dirty="0" smtClean="0">
              <a:solidFill>
                <a:schemeClr val="tx1"/>
              </a:solidFill>
            </a:endParaRPr>
          </a:p>
          <a:p>
            <a:pPr>
              <a:buFont typeface="Arial" pitchFamily="34" charset="0"/>
              <a:buChar char="•"/>
            </a:pPr>
            <a:r>
              <a:rPr lang="en-US" sz="1400" dirty="0" smtClean="0">
                <a:solidFill>
                  <a:schemeClr val="tx1"/>
                </a:solidFill>
              </a:rPr>
              <a:t> Bank Currency – The currency of the bank selected.  This can not be changed by the user.</a:t>
            </a:r>
          </a:p>
          <a:p>
            <a:endParaRPr lang="en-US" sz="1400" dirty="0" smtClean="0">
              <a:solidFill>
                <a:schemeClr val="tx1"/>
              </a:solidFill>
            </a:endParaRPr>
          </a:p>
          <a:p>
            <a:pPr>
              <a:buFont typeface="Arial" pitchFamily="34" charset="0"/>
              <a:buChar char="•"/>
            </a:pPr>
            <a:r>
              <a:rPr lang="en-US" sz="1400" dirty="0" smtClean="0">
                <a:solidFill>
                  <a:schemeClr val="tx1"/>
                </a:solidFill>
              </a:rPr>
              <a:t> Payment Run – Not used with Cash GL</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Process Schedule Tab</a:t>
            </a:r>
            <a:endParaRPr lang="en-US" dirty="0"/>
          </a:p>
        </p:txBody>
      </p:sp>
      <p:pic>
        <p:nvPicPr>
          <p:cNvPr id="21506" name="Picture 2"/>
          <p:cNvPicPr>
            <a:picLocks noChangeAspect="1" noChangeArrowheads="1"/>
          </p:cNvPicPr>
          <p:nvPr/>
        </p:nvPicPr>
        <p:blipFill>
          <a:blip r:embed="rId2"/>
          <a:srcRect/>
          <a:stretch>
            <a:fillRect/>
          </a:stretch>
        </p:blipFill>
        <p:spPr bwMode="auto">
          <a:xfrm>
            <a:off x="838200" y="2209800"/>
            <a:ext cx="4648200" cy="3682805"/>
          </a:xfrm>
          <a:prstGeom prst="rect">
            <a:avLst/>
          </a:prstGeom>
          <a:noFill/>
          <a:ln w="9525">
            <a:noFill/>
            <a:miter lim="800000"/>
            <a:headEnd/>
            <a:tailEnd/>
          </a:ln>
          <a:effectLst/>
        </p:spPr>
      </p:pic>
      <p:sp>
        <p:nvSpPr>
          <p:cNvPr id="8" name="TextBox 7"/>
          <p:cNvSpPr txBox="1"/>
          <p:nvPr/>
        </p:nvSpPr>
        <p:spPr>
          <a:xfrm>
            <a:off x="6019800" y="3048000"/>
            <a:ext cx="2743200" cy="2031325"/>
          </a:xfrm>
          <a:prstGeom prst="rect">
            <a:avLst/>
          </a:prstGeom>
          <a:noFill/>
        </p:spPr>
        <p:txBody>
          <a:bodyPr wrap="square" rtlCol="0">
            <a:spAutoFit/>
          </a:bodyPr>
          <a:lstStyle/>
          <a:p>
            <a:r>
              <a:rPr lang="en-US" sz="1400" dirty="0" smtClean="0">
                <a:solidFill>
                  <a:schemeClr val="tx1"/>
                </a:solidFill>
              </a:rPr>
              <a:t>The process schedule Tab is used to set up recurring GL transaction.  The value of the transactions will remain the same for all transactions.  The Fields on the Process schedule will set up the recurring transaction.</a:t>
            </a:r>
          </a:p>
          <a:p>
            <a:endParaRPr lang="en-US" sz="1400" dirty="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61664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Enable – Check this box if the process schedule is to be set up</a:t>
            </a:r>
          </a:p>
          <a:p>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for the schedule.  Can include why it is a recurring entry</a:t>
            </a:r>
          </a:p>
          <a:p>
            <a:endParaRPr lang="en-US" sz="1400" dirty="0" smtClean="0">
              <a:solidFill>
                <a:schemeClr val="tx1"/>
              </a:solidFill>
            </a:endParaRPr>
          </a:p>
          <a:p>
            <a:pPr>
              <a:buFont typeface="Arial" pitchFamily="34" charset="0"/>
              <a:buChar char="•"/>
            </a:pPr>
            <a:r>
              <a:rPr lang="en-US" sz="1400" dirty="0" smtClean="0">
                <a:solidFill>
                  <a:schemeClr val="tx1"/>
                </a:solidFill>
              </a:rPr>
              <a:t> Active – If the Process schedule will be processed.  A process schedule can be enabled, but if it is not active, no posting will occur. </a:t>
            </a:r>
          </a:p>
          <a:p>
            <a:endParaRPr lang="en-US" sz="1400" dirty="0" smtClean="0">
              <a:solidFill>
                <a:schemeClr val="tx1"/>
              </a:solidFill>
            </a:endParaRPr>
          </a:p>
          <a:p>
            <a:pPr>
              <a:buFont typeface="Arial" pitchFamily="34" charset="0"/>
              <a:buChar char="•"/>
            </a:pPr>
            <a:r>
              <a:rPr lang="en-US" sz="1400" dirty="0" smtClean="0">
                <a:solidFill>
                  <a:schemeClr val="tx1"/>
                </a:solidFill>
              </a:rPr>
              <a:t> Period – These 2 fields determine the frequency of the posting.  The first field increments the process schedule while they second field determines the length of time, which can be days, months or years.</a:t>
            </a:r>
          </a:p>
          <a:p>
            <a:endParaRPr lang="en-US" sz="1400" dirty="0" smtClean="0">
              <a:solidFill>
                <a:schemeClr val="tx1"/>
              </a:solidFill>
            </a:endParaRPr>
          </a:p>
          <a:p>
            <a:pPr>
              <a:buFont typeface="Arial" pitchFamily="34" charset="0"/>
              <a:buChar char="•"/>
            </a:pPr>
            <a:r>
              <a:rPr lang="en-US" sz="1400" dirty="0" smtClean="0">
                <a:solidFill>
                  <a:schemeClr val="tx1"/>
                </a:solidFill>
              </a:rPr>
              <a:t> If a cash GL is to post every 10 days, the first field will be 10 and the second would be Days.</a:t>
            </a:r>
          </a:p>
          <a:p>
            <a:endParaRPr lang="en-US" sz="1400" dirty="0" smtClean="0">
              <a:solidFill>
                <a:schemeClr val="tx1"/>
              </a:solidFill>
            </a:endParaRPr>
          </a:p>
          <a:p>
            <a:pPr>
              <a:buFont typeface="Arial" pitchFamily="34" charset="0"/>
              <a:buChar char="•"/>
            </a:pPr>
            <a:r>
              <a:rPr lang="en-US" sz="1400" dirty="0" smtClean="0">
                <a:solidFill>
                  <a:schemeClr val="tx1"/>
                </a:solidFill>
              </a:rPr>
              <a:t> Last Processed Date – The last date that the process schedule was completed.  The next posting is determined by adding the period to the last processed date.</a:t>
            </a:r>
          </a:p>
          <a:p>
            <a:endParaRPr lang="en-US" sz="1400" dirty="0" smtClean="0">
              <a:solidFill>
                <a:schemeClr val="tx1"/>
              </a:solidFill>
            </a:endParaRPr>
          </a:p>
          <a:p>
            <a:pPr>
              <a:buFont typeface="Arial" pitchFamily="34" charset="0"/>
              <a:buChar char="•"/>
            </a:pPr>
            <a:r>
              <a:rPr lang="en-US" sz="1400" dirty="0" smtClean="0">
                <a:solidFill>
                  <a:schemeClr val="tx1"/>
                </a:solidFill>
              </a:rPr>
              <a:t> Process Day – Used with time frames of Months and Years.  This is the day of the month that the process schedule will post at.  </a:t>
            </a:r>
          </a:p>
          <a:p>
            <a:endParaRPr lang="en-US" sz="1400" dirty="0" smtClean="0">
              <a:solidFill>
                <a:schemeClr val="tx1"/>
              </a:solidFill>
            </a:endParaRPr>
          </a:p>
          <a:p>
            <a:pPr>
              <a:buFont typeface="Arial" pitchFamily="34" charset="0"/>
              <a:buChar char="•"/>
            </a:pPr>
            <a:r>
              <a:rPr lang="en-US" sz="1400" dirty="0" smtClean="0">
                <a:solidFill>
                  <a:schemeClr val="tx1"/>
                </a:solidFill>
              </a:rPr>
              <a:t> Note:  If you enter a process day of 31, in months where there are less than 31 days, the last day of the month will be used for processing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Accounts Tab</a:t>
            </a:r>
            <a:endParaRPr lang="en-US" dirty="0"/>
          </a:p>
        </p:txBody>
      </p:sp>
      <p:pic>
        <p:nvPicPr>
          <p:cNvPr id="1028" name="Picture 4"/>
          <p:cNvPicPr>
            <a:picLocks noChangeAspect="1" noChangeArrowheads="1"/>
          </p:cNvPicPr>
          <p:nvPr/>
        </p:nvPicPr>
        <p:blipFill>
          <a:blip r:embed="rId2"/>
          <a:srcRect/>
          <a:stretch>
            <a:fillRect/>
          </a:stretch>
        </p:blipFill>
        <p:spPr bwMode="auto">
          <a:xfrm>
            <a:off x="304800" y="1905000"/>
            <a:ext cx="5000625" cy="3962034"/>
          </a:xfrm>
          <a:prstGeom prst="rect">
            <a:avLst/>
          </a:prstGeom>
          <a:noFill/>
          <a:ln w="9525">
            <a:noFill/>
            <a:miter lim="800000"/>
            <a:headEnd/>
            <a:tailEnd/>
          </a:ln>
          <a:effectLst/>
        </p:spPr>
      </p:pic>
      <p:sp>
        <p:nvSpPr>
          <p:cNvPr id="9" name="TextBox 8"/>
          <p:cNvSpPr txBox="1"/>
          <p:nvPr/>
        </p:nvSpPr>
        <p:spPr>
          <a:xfrm>
            <a:off x="5638800" y="2819400"/>
            <a:ext cx="3048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GL account – The cash account used for the transaction.  This is the account for the bank selected for the transaction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Year Period – The posting period for the transaction based on the selected effective date</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3970318"/>
          </a:xfrm>
          <a:prstGeom prst="rect">
            <a:avLst/>
          </a:prstGeom>
          <a:noFill/>
        </p:spPr>
        <p:txBody>
          <a:bodyPr wrap="square" rtlCol="0">
            <a:spAutoFit/>
          </a:bodyPr>
          <a:lstStyle/>
          <a:p>
            <a:r>
              <a:rPr lang="en-US" dirty="0" smtClean="0">
                <a:solidFill>
                  <a:schemeClr val="tx1"/>
                </a:solidFill>
              </a:rPr>
              <a:t>Multiple Cash GL items can be added to a single Cash GL transaction.  Cash GL items are added to a Cash GL Header  by selecting the action Add Item.  Cash GL items can not be added using the Add Write Off action or Add Unallocated item action</a:t>
            </a: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066800"/>
            <a:ext cx="5791200" cy="646331"/>
          </a:xfrm>
          <a:prstGeom prst="rect">
            <a:avLst/>
          </a:prstGeom>
          <a:noFill/>
        </p:spPr>
        <p:txBody>
          <a:bodyPr wrap="square" rtlCol="0">
            <a:spAutoFit/>
          </a:bodyPr>
          <a:lstStyle/>
          <a:p>
            <a:r>
              <a:rPr lang="en-US" dirty="0" smtClean="0"/>
              <a:t>Adding an item</a:t>
            </a:r>
            <a:endParaRPr lang="en-US" dirty="0"/>
          </a:p>
        </p:txBody>
      </p:sp>
      <p:sp>
        <p:nvSpPr>
          <p:cNvPr id="10" name="TextBox 9"/>
          <p:cNvSpPr txBox="1"/>
          <p:nvPr/>
        </p:nvSpPr>
        <p:spPr>
          <a:xfrm>
            <a:off x="5029200" y="1600200"/>
            <a:ext cx="3810000" cy="3323987"/>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Add a description for the Line item being added</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Enter the value of the line in the bank currency or local currency.  Make sure to put payments as negative and receipts as positive values</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Select the GL account that the transaction affects.  </a:t>
            </a:r>
          </a:p>
          <a:p>
            <a:pPr marL="0" lvl="3">
              <a:buFont typeface="Arial" pitchFamily="34" charset="0"/>
              <a:buChar char="•"/>
            </a:pPr>
            <a:endParaRPr lang="en-US" sz="1400" dirty="0" smtClean="0">
              <a:solidFill>
                <a:schemeClr val="tx1"/>
              </a:solidFill>
            </a:endParaRPr>
          </a:p>
          <a:p>
            <a:pPr marL="0" lvl="3"/>
            <a:r>
              <a:rPr lang="en-US" sz="1400" dirty="0" smtClean="0">
                <a:solidFill>
                  <a:schemeClr val="tx1"/>
                </a:solidFill>
              </a:rPr>
              <a:t>Note:  The account selected for cash GL lines should not be the cash account as this is already specified in the header</a:t>
            </a:r>
            <a:endParaRPr lang="en-US" sz="1400" dirty="0" smtClean="0"/>
          </a:p>
          <a:p>
            <a:endParaRPr lang="en-US" sz="1400" dirty="0" smtClean="0">
              <a:solidFill>
                <a:schemeClr val="tx1"/>
              </a:solidFill>
            </a:endParaRPr>
          </a:p>
        </p:txBody>
      </p:sp>
      <p:pic>
        <p:nvPicPr>
          <p:cNvPr id="22530" name="Picture 2"/>
          <p:cNvPicPr>
            <a:picLocks noChangeAspect="1" noChangeArrowheads="1"/>
          </p:cNvPicPr>
          <p:nvPr/>
        </p:nvPicPr>
        <p:blipFill>
          <a:blip r:embed="rId2"/>
          <a:srcRect/>
          <a:stretch>
            <a:fillRect/>
          </a:stretch>
        </p:blipFill>
        <p:spPr bwMode="auto">
          <a:xfrm>
            <a:off x="609600" y="1676400"/>
            <a:ext cx="4135515" cy="3276600"/>
          </a:xfrm>
          <a:prstGeom prst="rect">
            <a:avLst/>
          </a:prstGeom>
          <a:noFill/>
          <a:ln w="9525">
            <a:noFill/>
            <a:miter lim="800000"/>
            <a:headEnd/>
            <a:tailEnd/>
          </a:ln>
          <a:effectLst/>
        </p:spPr>
      </p:pic>
      <p:sp>
        <p:nvSpPr>
          <p:cNvPr id="9" name="TextBox 8"/>
          <p:cNvSpPr txBox="1"/>
          <p:nvPr/>
        </p:nvSpPr>
        <p:spPr>
          <a:xfrm>
            <a:off x="457200" y="51054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description for a Cash GL line item will default to the description of the GL account selected.  A system option exists to use description last used for a cash GL line item during the current session of WinMan instead of the GL account description.  Use the system setting Default Cash Description to use to activate this setting.  Enable the profile and select the value “L” for last description.  The value “G” will be the same as the system default.</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US" dirty="0" smtClean="0"/>
              <a:t>Cycle Counting &amp; ABC Parts</a:t>
            </a:r>
            <a:endParaRPr lang="en-US" dirty="0"/>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04800" y="2057400"/>
            <a:ext cx="8382000" cy="3539430"/>
          </a:xfrm>
          <a:prstGeom prst="rect">
            <a:avLst/>
          </a:prstGeom>
          <a:noFill/>
        </p:spPr>
        <p:txBody>
          <a:bodyPr wrap="square" rtlCol="0">
            <a:spAutoFit/>
          </a:bodyPr>
          <a:lstStyle/>
          <a:p>
            <a:r>
              <a:rPr lang="en-US" sz="3200" dirty="0" smtClean="0">
                <a:solidFill>
                  <a:schemeClr val="tx1"/>
                </a:solidFill>
              </a:rPr>
              <a:t>The “ABC” code determines the frequency that an item is counted.  Since “A” items represent the most inventory dollars or importance, we want to count them frequently. “C” items represent low value, therefore we  have no need to count them often.</a:t>
            </a:r>
            <a:endParaRPr lang="en-US" sz="3200" dirty="0">
              <a:solidFill>
                <a:schemeClr val="tx1"/>
              </a:solidFil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GL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685800" y="2895600"/>
            <a:ext cx="76962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finalize action will set the Cash GL ready to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amendments can be made once the cash transaction has been finalized.</a:t>
            </a:r>
            <a:br>
              <a:rPr lang="en-US" sz="1400" dirty="0" smtClean="0">
                <a:solidFill>
                  <a:schemeClr val="tx1"/>
                </a:solidFill>
              </a:rPr>
            </a:br>
            <a:endParaRPr lang="en-US" sz="1400" dirty="0" smtClean="0">
              <a:solidFill>
                <a:schemeClr val="tx1"/>
              </a:solidFill>
            </a:endParaRPr>
          </a:p>
          <a:p>
            <a:pPr>
              <a:buFont typeface="Arial" pitchFamily="34" charset="0"/>
              <a:buChar char="•"/>
            </a:pPr>
            <a:r>
              <a:rPr lang="en-US" sz="1400" dirty="0" smtClean="0">
                <a:solidFill>
                  <a:schemeClr val="tx1"/>
                </a:solidFill>
              </a:rPr>
              <a:t> If the value specified in the header is greater than zero and does not match the total of the line items, the user will be alerted to the difference.  Line items can then be amended to match the header, or the header can be updated automatically to match the lines if Continue is selected </a:t>
            </a: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676400"/>
            <a:ext cx="8382000" cy="2677656"/>
          </a:xfrm>
          <a:prstGeom prst="rect">
            <a:avLst/>
          </a:prstGeom>
          <a:noFill/>
        </p:spPr>
        <p:txBody>
          <a:bodyPr wrap="square" rtlCol="0">
            <a:spAutoFit/>
          </a:bodyPr>
          <a:lstStyle/>
          <a:p>
            <a:r>
              <a:rPr lang="en-US" sz="1400" dirty="0" smtClean="0">
                <a:solidFill>
                  <a:schemeClr val="tx1"/>
                </a:solidFill>
              </a:rPr>
              <a:t>Payments to suppliers can be completed in the Cash program or the Payment Runs program.  </a:t>
            </a:r>
          </a:p>
          <a:p>
            <a:endParaRPr lang="en-US" sz="1400" dirty="0" smtClean="0">
              <a:solidFill>
                <a:schemeClr val="tx1"/>
              </a:solidFill>
            </a:endParaRPr>
          </a:p>
          <a:p>
            <a:r>
              <a:rPr lang="en-US" sz="1400" dirty="0" smtClean="0">
                <a:solidFill>
                  <a:schemeClr val="tx1"/>
                </a:solidFill>
              </a:rPr>
              <a:t>The Cash program should be used for payments to a supplier when a partial amount is to be paid or any amendments need to be made.  </a:t>
            </a:r>
          </a:p>
          <a:p>
            <a:endParaRPr lang="en-US" sz="1400" dirty="0" smtClean="0">
              <a:solidFill>
                <a:schemeClr val="tx1"/>
              </a:solidFill>
            </a:endParaRPr>
          </a:p>
          <a:p>
            <a:r>
              <a:rPr lang="en-US" sz="1400" dirty="0" smtClean="0">
                <a:solidFill>
                  <a:schemeClr val="tx1"/>
                </a:solidFill>
              </a:rPr>
              <a:t>The Payment Runs program is used to mass process payments for suppliers. The Payment runs program is designed to pay multiple suppliers at one time.  The program uses defaults where necessary but does not allow for exceptions.  </a:t>
            </a:r>
          </a:p>
          <a:p>
            <a:r>
              <a:rPr lang="en-US" sz="1400" dirty="0" err="1" smtClean="0">
                <a:solidFill>
                  <a:schemeClr val="tx1"/>
                </a:solidFill>
              </a:rPr>
              <a:t>Eg</a:t>
            </a:r>
            <a:r>
              <a:rPr lang="en-US" sz="1400" dirty="0" smtClean="0">
                <a:solidFill>
                  <a:schemeClr val="tx1"/>
                </a:solidFill>
              </a:rPr>
              <a:t> No partial payments are allowed, and calculated </a:t>
            </a:r>
            <a:r>
              <a:rPr lang="en-US" sz="1400" dirty="0" err="1" smtClean="0">
                <a:solidFill>
                  <a:schemeClr val="tx1"/>
                </a:solidFill>
              </a:rPr>
              <a:t>settelement</a:t>
            </a:r>
            <a:r>
              <a:rPr lang="en-US" sz="1400" dirty="0" smtClean="0">
                <a:solidFill>
                  <a:schemeClr val="tx1"/>
                </a:solidFill>
              </a:rPr>
              <a:t> discounts may not be amended.  If exceptions do exist, the Cash program should be used to generate the payment.</a:t>
            </a:r>
          </a:p>
          <a:p>
            <a:endParaRPr lang="en-US" sz="1400" dirty="0" smtClean="0">
              <a:solidFill>
                <a:schemeClr val="tx1"/>
              </a:solidFill>
            </a:endParaRPr>
          </a:p>
          <a:p>
            <a:endParaRPr lang="en-US" sz="1400" dirty="0" smtClean="0">
              <a:solidFill>
                <a:schemeClr val="tx1"/>
              </a:solidFill>
            </a:endParaRP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Cash Payments</a:t>
            </a:r>
            <a:endParaRPr lang="en-US" dirty="0"/>
          </a:p>
        </p:txBody>
      </p:sp>
      <p:sp>
        <p:nvSpPr>
          <p:cNvPr id="7" name="TextBox 6"/>
          <p:cNvSpPr txBox="1"/>
          <p:nvPr/>
        </p:nvSpPr>
        <p:spPr>
          <a:xfrm>
            <a:off x="381000" y="41148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Payment transactions will have a transaction number that by default has a prefix of “P”.  This prefix can be changed using the Cash option </a:t>
            </a:r>
            <a:r>
              <a:rPr lang="en-US" sz="1400" b="1" dirty="0" smtClean="0">
                <a:solidFill>
                  <a:schemeClr val="tx1"/>
                </a:solidFill>
              </a:rPr>
              <a:t>Payment Prefix.  </a:t>
            </a:r>
            <a:r>
              <a:rPr lang="en-US" sz="1400" dirty="0" smtClean="0">
                <a:solidFill>
                  <a:schemeClr val="tx1"/>
                </a:solidFill>
              </a:rPr>
              <a:t>Enable this option and set the value as the required prefix.</a:t>
            </a:r>
            <a:endParaRPr lang="en-US" sz="1400" b="1" dirty="0" smtClean="0">
              <a:solidFill>
                <a:schemeClr val="tx1"/>
              </a:solidFill>
            </a:endParaRPr>
          </a:p>
        </p:txBody>
      </p:sp>
      <p:sp>
        <p:nvSpPr>
          <p:cNvPr id="8" name="TextBox 7"/>
          <p:cNvSpPr txBox="1"/>
          <p:nvPr/>
        </p:nvSpPr>
        <p:spPr>
          <a:xfrm>
            <a:off x="381000" y="51054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Payment transactions will have a description that by default is Payment – {Date} where {Date} represents the date of the transaction.  The default description can be changed using the Cash option </a:t>
            </a:r>
            <a:r>
              <a:rPr lang="en-US" sz="1400" b="1" dirty="0" smtClean="0">
                <a:solidFill>
                  <a:schemeClr val="tx1"/>
                </a:solidFill>
              </a:rPr>
              <a:t>Default Payment Description</a:t>
            </a:r>
            <a:r>
              <a:rPr lang="en-US" sz="1400" dirty="0" smtClean="0">
                <a:solidFill>
                  <a:schemeClr val="tx1"/>
                </a:solidFill>
              </a:rPr>
              <a:t>.  Enable the option and set the value to the required default description.  Use {0} for the current date with time or use {1} for the current date with no time if having the current date in the description is desired.  </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23554" name="Picture 2"/>
          <p:cNvPicPr>
            <a:picLocks noChangeAspect="1" noChangeArrowheads="1"/>
          </p:cNvPicPr>
          <p:nvPr/>
        </p:nvPicPr>
        <p:blipFill>
          <a:blip r:embed="rId2"/>
          <a:srcRect/>
          <a:stretch>
            <a:fillRect/>
          </a:stretch>
        </p:blipFill>
        <p:spPr bwMode="auto">
          <a:xfrm>
            <a:off x="1828800" y="1981200"/>
            <a:ext cx="5410200" cy="4286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066801"/>
            <a:ext cx="83820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Transaction Type – Select Payment</a:t>
            </a:r>
          </a:p>
          <a:p>
            <a:endParaRPr lang="en-US" sz="1400" dirty="0" smtClean="0">
              <a:solidFill>
                <a:schemeClr val="tx1"/>
              </a:solidFill>
            </a:endParaRPr>
          </a:p>
          <a:p>
            <a:pPr>
              <a:buFont typeface="Arial" pitchFamily="34" charset="0"/>
              <a:buChar char="•"/>
            </a:pPr>
            <a:r>
              <a:rPr lang="en-US" sz="1400" dirty="0" smtClean="0">
                <a:solidFill>
                  <a:schemeClr val="tx1"/>
                </a:solidFill>
              </a:rPr>
              <a:t> Description – The description will default to Payment and have the date of the transaction appended.  This can be amended by the user if desired.</a:t>
            </a:r>
          </a:p>
          <a:p>
            <a:endParaRPr lang="en-US" sz="1400" dirty="0" smtClean="0">
              <a:solidFill>
                <a:schemeClr val="tx1"/>
              </a:solidFill>
            </a:endParaRPr>
          </a:p>
          <a:p>
            <a:pPr>
              <a:buFont typeface="Arial" pitchFamily="34" charset="0"/>
              <a:buChar char="•"/>
            </a:pPr>
            <a:r>
              <a:rPr lang="en-US" sz="1400" dirty="0" smtClean="0">
                <a:solidFill>
                  <a:schemeClr val="tx1"/>
                </a:solidFill>
              </a:rPr>
              <a:t> Value/Bank Value – Are read only and will automatically calculate based on the line items added to the payment</a:t>
            </a:r>
          </a:p>
          <a:p>
            <a:endParaRPr lang="en-US" sz="1400" dirty="0" smtClean="0">
              <a:solidFill>
                <a:schemeClr val="tx1"/>
              </a:solidFill>
            </a:endParaRPr>
          </a:p>
          <a:p>
            <a:pPr>
              <a:buFont typeface="Arial" pitchFamily="34" charset="0"/>
              <a:buChar char="•"/>
            </a:pPr>
            <a:r>
              <a:rPr lang="en-US" sz="1400" dirty="0" smtClean="0">
                <a:solidFill>
                  <a:schemeClr val="tx1"/>
                </a:solidFill>
              </a:rPr>
              <a:t> Bank Account – The bank that the payment will be made from.</a:t>
            </a:r>
          </a:p>
          <a:p>
            <a:endParaRPr lang="en-US" sz="1400" dirty="0" smtClean="0">
              <a:solidFill>
                <a:schemeClr val="tx1"/>
              </a:solidFill>
            </a:endParaRPr>
          </a:p>
          <a:p>
            <a:pPr>
              <a:buFont typeface="Arial" pitchFamily="34" charset="0"/>
              <a:buChar char="•"/>
            </a:pPr>
            <a:r>
              <a:rPr lang="en-US" sz="1400" dirty="0" smtClean="0">
                <a:solidFill>
                  <a:schemeClr val="tx1"/>
                </a:solidFill>
              </a:rPr>
              <a:t> Effective date – The date the transaction will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Check Number – The next sequential check number for the bank selected will default in.  </a:t>
            </a:r>
          </a:p>
          <a:p>
            <a:endParaRPr lang="en-US" sz="1400" dirty="0" smtClean="0">
              <a:solidFill>
                <a:schemeClr val="tx1"/>
              </a:solidFill>
            </a:endParaRPr>
          </a:p>
          <a:p>
            <a:pPr>
              <a:buFont typeface="Arial" pitchFamily="34" charset="0"/>
              <a:buChar char="•"/>
            </a:pPr>
            <a:r>
              <a:rPr lang="en-US" sz="1400" dirty="0" smtClean="0">
                <a:solidFill>
                  <a:schemeClr val="tx1"/>
                </a:solidFill>
              </a:rPr>
              <a:t> Pay By BACS – If the payment is to be electronic and no check is required, the Pay by BACS should be checked.  This will disable the check number field above and not use a check number.</a:t>
            </a:r>
          </a:p>
          <a:p>
            <a:endParaRPr lang="en-US" sz="1400" dirty="0" smtClean="0">
              <a:solidFill>
                <a:schemeClr val="tx1"/>
              </a:solidFill>
            </a:endParaRPr>
          </a:p>
          <a:p>
            <a:pPr>
              <a:buFont typeface="Arial" pitchFamily="34" charset="0"/>
              <a:buChar char="•"/>
            </a:pPr>
            <a:r>
              <a:rPr lang="en-US" sz="1400" dirty="0" smtClean="0">
                <a:solidFill>
                  <a:schemeClr val="tx1"/>
                </a:solidFill>
              </a:rPr>
              <a:t> Exchange Rate – If the bank selected for the payment is a foreign currency bank, the standard exchange rate will be used.  Users can amend this exchange rate for an individual payment.</a:t>
            </a:r>
          </a:p>
        </p:txBody>
      </p:sp>
      <p:sp>
        <p:nvSpPr>
          <p:cNvPr id="5" name="TextBox 4"/>
          <p:cNvSpPr txBox="1"/>
          <p:nvPr/>
        </p:nvSpPr>
        <p:spPr>
          <a:xfrm>
            <a:off x="304800" y="52578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Cash Payment transactions will have the Pay By BACS field automatically checked for electronic payment.  If checks are used more frequently, the Pay By BACS field can automatically not be checked.  Use the Cash setting </a:t>
            </a:r>
            <a:r>
              <a:rPr lang="en-US" sz="1400" b="1" dirty="0" smtClean="0">
                <a:solidFill>
                  <a:schemeClr val="tx1"/>
                </a:solidFill>
              </a:rPr>
              <a:t>Pay by </a:t>
            </a:r>
            <a:r>
              <a:rPr lang="en-US" sz="1400" b="1" dirty="0" err="1" smtClean="0">
                <a:solidFill>
                  <a:schemeClr val="tx1"/>
                </a:solidFill>
              </a:rPr>
              <a:t>cheque</a:t>
            </a:r>
            <a:r>
              <a:rPr lang="en-US" sz="1400" b="1" dirty="0" smtClean="0">
                <a:solidFill>
                  <a:schemeClr val="tx1"/>
                </a:solidFill>
              </a:rPr>
              <a:t> as default</a:t>
            </a:r>
            <a:r>
              <a:rPr lang="en-US" sz="1400" dirty="0" smtClean="0">
                <a:solidFill>
                  <a:schemeClr val="tx1"/>
                </a:solidFill>
              </a:rPr>
              <a:t> setting, enable the setting and set the value to Y to pay by check by default.</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Accounts Tab</a:t>
            </a:r>
            <a:endParaRPr lang="en-US" dirty="0"/>
          </a:p>
        </p:txBody>
      </p:sp>
      <p:pic>
        <p:nvPicPr>
          <p:cNvPr id="1028" name="Picture 4"/>
          <p:cNvPicPr>
            <a:picLocks noChangeAspect="1" noChangeArrowheads="1"/>
          </p:cNvPicPr>
          <p:nvPr/>
        </p:nvPicPr>
        <p:blipFill>
          <a:blip r:embed="rId2"/>
          <a:srcRect/>
          <a:stretch>
            <a:fillRect/>
          </a:stretch>
        </p:blipFill>
        <p:spPr bwMode="auto">
          <a:xfrm>
            <a:off x="304800" y="1905000"/>
            <a:ext cx="5000625" cy="3962034"/>
          </a:xfrm>
          <a:prstGeom prst="rect">
            <a:avLst/>
          </a:prstGeom>
          <a:noFill/>
          <a:ln w="9525">
            <a:noFill/>
            <a:miter lim="800000"/>
            <a:headEnd/>
            <a:tailEnd/>
          </a:ln>
          <a:effectLst/>
        </p:spPr>
      </p:pic>
      <p:sp>
        <p:nvSpPr>
          <p:cNvPr id="9" name="TextBox 8"/>
          <p:cNvSpPr txBox="1"/>
          <p:nvPr/>
        </p:nvSpPr>
        <p:spPr>
          <a:xfrm>
            <a:off x="5638800" y="2819400"/>
            <a:ext cx="3048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GL account – The cash account used for the transaction.  This is the account for the bank selected for the transaction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Year Period – The posting period for the transaction based on the selected effective date</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3970318"/>
          </a:xfrm>
          <a:prstGeom prst="rect">
            <a:avLst/>
          </a:prstGeom>
          <a:noFill/>
        </p:spPr>
        <p:txBody>
          <a:bodyPr wrap="square" rtlCol="0">
            <a:spAutoFit/>
          </a:bodyPr>
          <a:lstStyle/>
          <a:p>
            <a:r>
              <a:rPr lang="en-US" dirty="0" smtClean="0">
                <a:solidFill>
                  <a:schemeClr val="tx1"/>
                </a:solidFill>
              </a:rPr>
              <a:t>Multiple cash payment items can be added to a single cash payment.  Cash payment items are added to a cash payment by selecting the action Add Item.  Only items from the specified supplier can be added to the cash payment.</a:t>
            </a: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sp>
        <p:nvSpPr>
          <p:cNvPr id="10" name="TextBox 9"/>
          <p:cNvSpPr txBox="1"/>
          <p:nvPr/>
        </p:nvSpPr>
        <p:spPr>
          <a:xfrm>
            <a:off x="6400800" y="2819400"/>
            <a:ext cx="2514600" cy="1600438"/>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Adding an item is used when the cash payment relates to an existing invoice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Select the supplier that cash is to be paid to</a:t>
            </a:r>
            <a:endParaRPr lang="en-US" sz="1400" dirty="0" smtClean="0"/>
          </a:p>
          <a:p>
            <a:endParaRPr lang="en-US" sz="1400" dirty="0" smtClean="0">
              <a:solidFill>
                <a:schemeClr val="tx1"/>
              </a:solidFill>
            </a:endParaRPr>
          </a:p>
        </p:txBody>
      </p:sp>
      <p:pic>
        <p:nvPicPr>
          <p:cNvPr id="24578" name="Picture 2"/>
          <p:cNvPicPr>
            <a:picLocks noChangeAspect="1" noChangeArrowheads="1"/>
          </p:cNvPicPr>
          <p:nvPr/>
        </p:nvPicPr>
        <p:blipFill>
          <a:blip r:embed="rId2"/>
          <a:srcRect/>
          <a:stretch>
            <a:fillRect/>
          </a:stretch>
        </p:blipFill>
        <p:spPr bwMode="auto">
          <a:xfrm>
            <a:off x="609600" y="2362200"/>
            <a:ext cx="5061508" cy="2886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457200" y="4419600"/>
            <a:ext cx="8305800" cy="1815882"/>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All open invoices for the supplier will be displayed.</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Invoices are selected by checking the Include column for the invoice that is to be paid</a:t>
            </a:r>
            <a:endParaRPr lang="en-US" sz="1400" dirty="0" smtClean="0"/>
          </a:p>
          <a:p>
            <a:endParaRPr lang="en-US" sz="1400" dirty="0" smtClean="0">
              <a:solidFill>
                <a:schemeClr val="tx1"/>
              </a:solidFill>
            </a:endParaRPr>
          </a:p>
          <a:p>
            <a:r>
              <a:rPr lang="en-US" sz="1400" dirty="0" smtClean="0">
                <a:solidFill>
                  <a:schemeClr val="tx1"/>
                </a:solidFill>
              </a:rPr>
              <a:t>Note:  If there is a difference in the value of the check and the invoice, finish with the wizard, making sure to include the invoice with the different value.  Right click on the line item and select Modify.  Change either the Account value or the Bank value to reflect the value of cash that is actually being received, and then save the changes.</a:t>
            </a:r>
          </a:p>
        </p:txBody>
      </p:sp>
      <p:pic>
        <p:nvPicPr>
          <p:cNvPr id="25602" name="Picture 2"/>
          <p:cNvPicPr>
            <a:picLocks noChangeAspect="1" noChangeArrowheads="1"/>
          </p:cNvPicPr>
          <p:nvPr/>
        </p:nvPicPr>
        <p:blipFill>
          <a:blip r:embed="rId2"/>
          <a:srcRect/>
          <a:stretch>
            <a:fillRect/>
          </a:stretch>
        </p:blipFill>
        <p:spPr bwMode="auto">
          <a:xfrm>
            <a:off x="1219200" y="1219200"/>
            <a:ext cx="5153025" cy="29382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Unallocated Item</a:t>
            </a:r>
            <a:endParaRPr lang="en-US" dirty="0"/>
          </a:p>
        </p:txBody>
      </p:sp>
      <p:sp>
        <p:nvSpPr>
          <p:cNvPr id="10" name="TextBox 9"/>
          <p:cNvSpPr txBox="1"/>
          <p:nvPr/>
        </p:nvSpPr>
        <p:spPr>
          <a:xfrm>
            <a:off x="6324600" y="2362200"/>
            <a:ext cx="2514600" cy="2246769"/>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Adding unallocated cash is used when the cash to be paid has no related invoice.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Select the supplier that cash is to be paid to</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Enter the value of the cash receipt</a:t>
            </a:r>
          </a:p>
          <a:p>
            <a:endParaRPr lang="en-US" sz="1400" dirty="0" smtClean="0">
              <a:solidFill>
                <a:schemeClr val="tx1"/>
              </a:solidFill>
            </a:endParaRPr>
          </a:p>
        </p:txBody>
      </p:sp>
      <p:pic>
        <p:nvPicPr>
          <p:cNvPr id="26626" name="Picture 2"/>
          <p:cNvPicPr>
            <a:picLocks noChangeAspect="1" noChangeArrowheads="1"/>
          </p:cNvPicPr>
          <p:nvPr/>
        </p:nvPicPr>
        <p:blipFill>
          <a:blip r:embed="rId2"/>
          <a:srcRect/>
          <a:stretch>
            <a:fillRect/>
          </a:stretch>
        </p:blipFill>
        <p:spPr bwMode="auto">
          <a:xfrm>
            <a:off x="609600" y="1981200"/>
            <a:ext cx="5229225" cy="4143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pic>
        <p:nvPicPr>
          <p:cNvPr id="27650" name="Picture 2"/>
          <p:cNvPicPr>
            <a:picLocks noChangeAspect="1" noChangeArrowheads="1"/>
          </p:cNvPicPr>
          <p:nvPr/>
        </p:nvPicPr>
        <p:blipFill>
          <a:blip r:embed="rId2"/>
          <a:srcRect/>
          <a:stretch>
            <a:fillRect/>
          </a:stretch>
        </p:blipFill>
        <p:spPr bwMode="auto">
          <a:xfrm>
            <a:off x="1447800" y="1752600"/>
            <a:ext cx="5457825" cy="4324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3581400"/>
          </a:xfrm>
        </p:spPr>
        <p:txBody>
          <a:bodyPr/>
          <a:lstStyle/>
          <a:p>
            <a:pPr>
              <a:buNone/>
            </a:pPr>
            <a:r>
              <a:rPr lang="en-US" dirty="0" smtClean="0"/>
              <a:t>	</a:t>
            </a:r>
            <a:r>
              <a:rPr lang="en-US" dirty="0" smtClean="0">
                <a:solidFill>
                  <a:srgbClr val="FF0000"/>
                </a:solidFill>
              </a:rPr>
              <a:t>An example of count intervals</a:t>
            </a:r>
          </a:p>
          <a:p>
            <a:r>
              <a:rPr lang="en-US" dirty="0" smtClean="0"/>
              <a:t>“A” Items count every 30 days</a:t>
            </a:r>
          </a:p>
          <a:p>
            <a:r>
              <a:rPr lang="en-US" dirty="0" smtClean="0"/>
              <a:t>“B” Items count every 90 days</a:t>
            </a:r>
          </a:p>
          <a:p>
            <a:r>
              <a:rPr lang="en-US" dirty="0" smtClean="0"/>
              <a:t>“C” Items count every 365 days</a:t>
            </a:r>
          </a:p>
          <a:p>
            <a:pPr>
              <a:buNone/>
            </a:pPr>
            <a:r>
              <a:rPr lang="en-US" dirty="0" smtClean="0"/>
              <a:t>	</a:t>
            </a:r>
            <a:r>
              <a:rPr lang="en-US" dirty="0" smtClean="0">
                <a:solidFill>
                  <a:srgbClr val="FF0000"/>
                </a:solidFill>
              </a:rPr>
              <a:t>Count intervals are defined by your needs.  They are user definable.</a:t>
            </a:r>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152400" y="762000"/>
            <a:ext cx="7162800" cy="1143000"/>
          </a:xfrm>
        </p:spPr>
        <p:txBody>
          <a:bodyPr/>
          <a:lstStyle/>
          <a:p>
            <a:r>
              <a:rPr lang="en-US" dirty="0" smtClean="0"/>
              <a:t>Cycle Counting &amp; ABC Parts</a:t>
            </a:r>
            <a:endParaRPr 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Account Value – The value in the supplier currency that will be applied to the invoice.  If the account value is amended, the difference between the full invoice amount, and the new value, will be the value outstanding on the invoice.</a:t>
            </a:r>
          </a:p>
          <a:p>
            <a:endParaRPr lang="en-US" sz="1400" dirty="0" smtClean="0">
              <a:solidFill>
                <a:schemeClr val="tx1"/>
              </a:solidFill>
            </a:endParaRPr>
          </a:p>
          <a:p>
            <a:pPr>
              <a:buFont typeface="Arial" pitchFamily="34" charset="0"/>
              <a:buChar char="•"/>
            </a:pPr>
            <a:r>
              <a:rPr lang="en-US" sz="1400" dirty="0" smtClean="0">
                <a:solidFill>
                  <a:schemeClr val="tx1"/>
                </a:solidFill>
              </a:rPr>
              <a:t> Bank Value – The total value of the transaction including settlement terms and exchange gain/loss.  </a:t>
            </a:r>
          </a:p>
          <a:p>
            <a:endParaRPr lang="en-US" sz="1400" dirty="0" smtClean="0">
              <a:solidFill>
                <a:schemeClr val="tx1"/>
              </a:solidFill>
            </a:endParaRPr>
          </a:p>
          <a:p>
            <a:pPr>
              <a:buFont typeface="Arial" pitchFamily="34" charset="0"/>
              <a:buChar char="•"/>
            </a:pPr>
            <a:r>
              <a:rPr lang="en-US" sz="1400" dirty="0" smtClean="0">
                <a:solidFill>
                  <a:schemeClr val="tx1"/>
                </a:solidFill>
              </a:rPr>
              <a:t> Value – The calculated total value of the transaction.  This is a calculated value based on the exchange rate of the Payment.  The value is calculated by taking the bank value and dividing by the exchange rate.</a:t>
            </a:r>
          </a:p>
          <a:p>
            <a:endParaRPr lang="en-US" sz="1400" dirty="0" smtClean="0">
              <a:solidFill>
                <a:schemeClr val="tx1"/>
              </a:solidFill>
            </a:endParaRPr>
          </a:p>
          <a:p>
            <a:pPr>
              <a:buFont typeface="Arial" pitchFamily="34" charset="0"/>
              <a:buChar char="•"/>
            </a:pPr>
            <a:r>
              <a:rPr lang="en-US" sz="1400" dirty="0" smtClean="0">
                <a:solidFill>
                  <a:schemeClr val="tx1"/>
                </a:solidFill>
              </a:rPr>
              <a:t> Settlement Discount – The discount value in the currency of the supplier.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General Tab</a:t>
            </a:r>
            <a:endParaRPr lang="en-US"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685800" y="2895600"/>
            <a:ext cx="76962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finalize action will set the cash receipt ready to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amendments can be made once the cash receipt has been finalized.</a:t>
            </a:r>
            <a:br>
              <a:rPr lang="en-US" sz="1400" dirty="0" smtClean="0">
                <a:solidFill>
                  <a:schemeClr val="tx1"/>
                </a:solidFill>
              </a:rPr>
            </a:br>
            <a:endParaRPr lang="en-US" sz="1400" dirty="0" smtClean="0">
              <a:solidFill>
                <a:schemeClr val="tx1"/>
              </a:solidFill>
            </a:endParaRPr>
          </a:p>
          <a:p>
            <a:pPr>
              <a:buFont typeface="Arial" pitchFamily="34" charset="0"/>
              <a:buChar char="•"/>
            </a:pPr>
            <a:r>
              <a:rPr lang="en-US" sz="1400" dirty="0" smtClean="0">
                <a:solidFill>
                  <a:schemeClr val="tx1"/>
                </a:solidFill>
              </a:rPr>
              <a:t> If the value specified in the header is greater than zero and does not match the total of the line items, the user will be alerted to the difference.  Line items can then be amended to match the header, or the header can be updated automatically to match the lines if Continue is selected </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Payments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Write Off</a:t>
            </a:r>
            <a:endParaRPr lang="en-US" dirty="0"/>
          </a:p>
        </p:txBody>
      </p:sp>
      <p:sp>
        <p:nvSpPr>
          <p:cNvPr id="6" name="TextBox 5"/>
          <p:cNvSpPr txBox="1"/>
          <p:nvPr/>
        </p:nvSpPr>
        <p:spPr>
          <a:xfrm>
            <a:off x="5867400" y="2133600"/>
            <a:ext cx="28956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Using the Action add write off will decrease the bank balance and offset to the write off account.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Adding a write-off will not affect invoice values or supplier balances.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action to Add Write off is the equivalent of using a GL transaction from within a payment and not having to complete a second transaction.  It can be used for bank charges or fees</a:t>
            </a:r>
          </a:p>
          <a:p>
            <a:pPr>
              <a:buFont typeface="Arial" pitchFamily="34" charset="0"/>
              <a:buChar char="•"/>
            </a:pPr>
            <a:endParaRPr lang="en-US" sz="1400" dirty="0" smtClean="0">
              <a:solidFill>
                <a:schemeClr val="tx1"/>
              </a:solidFill>
            </a:endParaRPr>
          </a:p>
        </p:txBody>
      </p:sp>
      <p:pic>
        <p:nvPicPr>
          <p:cNvPr id="12291" name="Picture 3"/>
          <p:cNvPicPr>
            <a:picLocks noChangeAspect="1" noChangeArrowheads="1"/>
          </p:cNvPicPr>
          <p:nvPr/>
        </p:nvPicPr>
        <p:blipFill>
          <a:blip r:embed="rId2"/>
          <a:srcRect/>
          <a:stretch>
            <a:fillRect/>
          </a:stretch>
        </p:blipFill>
        <p:spPr bwMode="auto">
          <a:xfrm>
            <a:off x="533400" y="1981200"/>
            <a:ext cx="5076825" cy="4022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Run Type</a:t>
            </a:r>
            <a:endParaRPr lang="en-US" dirty="0"/>
          </a:p>
        </p:txBody>
      </p:sp>
      <p:pic>
        <p:nvPicPr>
          <p:cNvPr id="28674" name="Picture 2"/>
          <p:cNvPicPr>
            <a:picLocks noChangeAspect="1" noChangeArrowheads="1"/>
          </p:cNvPicPr>
          <p:nvPr/>
        </p:nvPicPr>
        <p:blipFill>
          <a:blip r:embed="rId2"/>
          <a:srcRect/>
          <a:stretch>
            <a:fillRect/>
          </a:stretch>
        </p:blipFill>
        <p:spPr bwMode="auto">
          <a:xfrm>
            <a:off x="1600200" y="22098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To start a Payment run select the Action </a:t>
            </a:r>
            <a:r>
              <a:rPr lang="en-US" sz="1400" dirty="0" smtClean="0">
                <a:solidFill>
                  <a:schemeClr val="tx1"/>
                </a:solidFill>
                <a:sym typeface="Wingdings"/>
              </a:rPr>
              <a:t></a:t>
            </a:r>
            <a:r>
              <a:rPr lang="en-US" sz="1400" dirty="0" smtClean="0">
                <a:solidFill>
                  <a:schemeClr val="tx1"/>
                </a:solidFill>
              </a:rPr>
              <a:t> New Run</a:t>
            </a:r>
          </a:p>
          <a:p>
            <a:endParaRPr lang="en-US" sz="1400" dirty="0" smtClean="0">
              <a:solidFill>
                <a:schemeClr val="tx1"/>
              </a:solidFill>
            </a:endParaRPr>
          </a:p>
          <a:p>
            <a:pPr>
              <a:buFont typeface="Arial" pitchFamily="34" charset="0"/>
              <a:buChar char="•"/>
            </a:pPr>
            <a:r>
              <a:rPr lang="en-US" sz="1400" dirty="0" smtClean="0">
                <a:solidFill>
                  <a:schemeClr val="tx1"/>
                </a:solidFill>
              </a:rPr>
              <a:t> Payment Method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Check – A check number will be assigned for each supplier payment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BACS – Used with electronic payments, no check numbers are assigned</a:t>
            </a:r>
          </a:p>
          <a:p>
            <a:r>
              <a:rPr lang="en-US" sz="1400" dirty="0" smtClean="0">
                <a:solidFill>
                  <a:schemeClr val="tx1"/>
                </a:solidFill>
              </a:rPr>
              <a:t> </a:t>
            </a:r>
          </a:p>
          <a:p>
            <a:pPr>
              <a:buFont typeface="Arial" pitchFamily="34" charset="0"/>
              <a:buChar char="•"/>
            </a:pPr>
            <a:r>
              <a:rPr lang="en-US" sz="1400" dirty="0" smtClean="0">
                <a:solidFill>
                  <a:schemeClr val="tx1"/>
                </a:solidFill>
              </a:rPr>
              <a:t> Item Selection</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All items for Payment – Will default all invoices to be paid</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No items for Payment – Will default no invoices to be paid</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items by Due Date – All invoices up to a specified date will be selected</a:t>
            </a:r>
          </a:p>
          <a:p>
            <a:r>
              <a:rPr lang="en-US" sz="1400" dirty="0" smtClean="0">
                <a:solidFill>
                  <a:schemeClr val="tx1"/>
                </a:solidFill>
              </a:rPr>
              <a:t> </a:t>
            </a:r>
          </a:p>
          <a:p>
            <a:r>
              <a:rPr lang="en-US" sz="1400" dirty="0" smtClean="0">
                <a:solidFill>
                  <a:schemeClr val="tx1"/>
                </a:solidFill>
              </a:rPr>
              <a:t>NOTE:  Item selection will set the default value for the invoice to be paid.  These settings can be overridden and invoices can be either added or removed for payment.</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Bank</a:t>
            </a:r>
            <a:endParaRPr lang="en-US" dirty="0"/>
          </a:p>
        </p:txBody>
      </p:sp>
      <p:sp>
        <p:nvSpPr>
          <p:cNvPr id="9" name="TextBox 8"/>
          <p:cNvSpPr txBox="1"/>
          <p:nvPr/>
        </p:nvSpPr>
        <p:spPr>
          <a:xfrm>
            <a:off x="5638800" y="2819400"/>
            <a:ext cx="30480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Bank – The bank that the payment is to come from.  Only invoices from suppliers that have the selected bank set the supplier bank can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Due Date – When using the item selection to select items by due date, all invoices with a due date less than the specified due date will be defaulted to be selected for payment</a:t>
            </a:r>
            <a:endParaRPr lang="en-US" sz="1400" dirty="0">
              <a:solidFill>
                <a:schemeClr val="tx1"/>
              </a:solidFill>
            </a:endParaRPr>
          </a:p>
        </p:txBody>
      </p:sp>
      <p:pic>
        <p:nvPicPr>
          <p:cNvPr id="29698" name="Picture 2"/>
          <p:cNvPicPr>
            <a:picLocks noChangeAspect="1" noChangeArrowheads="1"/>
          </p:cNvPicPr>
          <p:nvPr/>
        </p:nvPicPr>
        <p:blipFill>
          <a:blip r:embed="rId2"/>
          <a:srcRect/>
          <a:stretch>
            <a:fillRect/>
          </a:stretch>
        </p:blipFill>
        <p:spPr bwMode="auto">
          <a:xfrm>
            <a:off x="533400" y="20574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Description</a:t>
            </a:r>
            <a:endParaRPr lang="en-US" dirty="0"/>
          </a:p>
        </p:txBody>
      </p:sp>
      <p:sp>
        <p:nvSpPr>
          <p:cNvPr id="9" name="TextBox 8"/>
          <p:cNvSpPr txBox="1"/>
          <p:nvPr/>
        </p:nvSpPr>
        <p:spPr>
          <a:xfrm>
            <a:off x="5638800" y="2819400"/>
            <a:ext cx="30480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Identifier – The identifier of the payment run.  The default is the date that the run is created on.  This can be amended by the user.</a:t>
            </a:r>
          </a:p>
          <a:p>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for the payment run.  The default is the bank name, but can be amended by the user.</a:t>
            </a:r>
            <a:endParaRPr lang="en-US" sz="1400" dirty="0">
              <a:solidFill>
                <a:schemeClr val="tx1"/>
              </a:solidFill>
            </a:endParaRPr>
          </a:p>
        </p:txBody>
      </p:sp>
      <p:pic>
        <p:nvPicPr>
          <p:cNvPr id="30722" name="Picture 2"/>
          <p:cNvPicPr>
            <a:picLocks noChangeAspect="1" noChangeArrowheads="1"/>
          </p:cNvPicPr>
          <p:nvPr/>
        </p:nvPicPr>
        <p:blipFill>
          <a:blip r:embed="rId2"/>
          <a:srcRect/>
          <a:stretch>
            <a:fillRect/>
          </a:stretch>
        </p:blipFill>
        <p:spPr bwMode="auto">
          <a:xfrm>
            <a:off x="533400" y="20574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2308324"/>
          </a:xfrm>
          <a:prstGeom prst="rect">
            <a:avLst/>
          </a:prstGeom>
          <a:noFill/>
        </p:spPr>
        <p:txBody>
          <a:bodyPr wrap="square" rtlCol="0">
            <a:spAutoFit/>
          </a:bodyPr>
          <a:lstStyle/>
          <a:p>
            <a:r>
              <a:rPr lang="en-US" dirty="0" smtClean="0">
                <a:solidFill>
                  <a:schemeClr val="tx1"/>
                </a:solidFill>
              </a:rPr>
              <a:t>Multiple Supplier Invoices can be added to a Payment run.  All invoices for a supplier will be included on a single payment for the supplier</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sp>
        <p:nvSpPr>
          <p:cNvPr id="10" name="TextBox 9"/>
          <p:cNvSpPr txBox="1"/>
          <p:nvPr/>
        </p:nvSpPr>
        <p:spPr>
          <a:xfrm>
            <a:off x="381000" y="4800600"/>
            <a:ext cx="8229600" cy="1384995"/>
          </a:xfrm>
          <a:prstGeom prst="rect">
            <a:avLst/>
          </a:prstGeom>
          <a:noFill/>
        </p:spPr>
        <p:txBody>
          <a:bodyPr wrap="square" rtlCol="0">
            <a:spAutoFit/>
          </a:bodyPr>
          <a:lstStyle/>
          <a:p>
            <a:r>
              <a:rPr lang="en-US" sz="1400" dirty="0" smtClean="0"/>
              <a:t>A listing of all invoices for suppliers that have the selected bank set-up as the supplier bank will be displayed.  Use the include column to amend the default setting if an invoice should be included in the payment run.  </a:t>
            </a:r>
          </a:p>
          <a:p>
            <a:r>
              <a:rPr lang="en-US" sz="1400" dirty="0" smtClean="0"/>
              <a:t> </a:t>
            </a:r>
          </a:p>
          <a:p>
            <a:r>
              <a:rPr lang="en-US" sz="1400" dirty="0" smtClean="0"/>
              <a:t>Once invoices have been selected, use the action Process Payments to create payments.   </a:t>
            </a:r>
          </a:p>
          <a:p>
            <a:endParaRPr lang="en-US" sz="1400" dirty="0" smtClean="0">
              <a:solidFill>
                <a:schemeClr val="tx1"/>
              </a:solidFill>
            </a:endParaRPr>
          </a:p>
        </p:txBody>
      </p:sp>
      <p:pic>
        <p:nvPicPr>
          <p:cNvPr id="31746" name="Picture 2"/>
          <p:cNvPicPr>
            <a:picLocks noChangeAspect="1" noChangeArrowheads="1"/>
          </p:cNvPicPr>
          <p:nvPr/>
        </p:nvPicPr>
        <p:blipFill>
          <a:blip r:embed="rId2"/>
          <a:srcRect r="18125" b="55556"/>
          <a:stretch>
            <a:fillRect/>
          </a:stretch>
        </p:blipFill>
        <p:spPr bwMode="auto">
          <a:xfrm>
            <a:off x="304800" y="1752600"/>
            <a:ext cx="8305800" cy="27263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Process Payments</a:t>
            </a:r>
            <a:endParaRPr lang="en-US" dirty="0"/>
          </a:p>
        </p:txBody>
      </p:sp>
      <p:pic>
        <p:nvPicPr>
          <p:cNvPr id="33794" name="Picture 2"/>
          <p:cNvPicPr>
            <a:picLocks noChangeAspect="1" noChangeArrowheads="1"/>
          </p:cNvPicPr>
          <p:nvPr/>
        </p:nvPicPr>
        <p:blipFill>
          <a:blip r:embed="rId2"/>
          <a:srcRect/>
          <a:stretch>
            <a:fillRect/>
          </a:stretch>
        </p:blipFill>
        <p:spPr bwMode="auto">
          <a:xfrm>
            <a:off x="457200" y="1981200"/>
            <a:ext cx="3895725" cy="3113451"/>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a:srcRect/>
          <a:stretch>
            <a:fillRect/>
          </a:stretch>
        </p:blipFill>
        <p:spPr bwMode="auto">
          <a:xfrm>
            <a:off x="2971800" y="3124200"/>
            <a:ext cx="3886199" cy="3105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534400" cy="4191000"/>
          </a:xfrm>
        </p:spPr>
        <p:txBody>
          <a:bodyPr/>
          <a:lstStyle/>
          <a:p>
            <a:pPr indent="0">
              <a:buNone/>
            </a:pPr>
            <a:r>
              <a:rPr lang="en-US" dirty="0" smtClean="0"/>
              <a:t>WinMan ranks all of your items according to </a:t>
            </a:r>
            <a:r>
              <a:rPr lang="en-US" u="sng" dirty="0" smtClean="0"/>
              <a:t>overall value usage</a:t>
            </a:r>
            <a:r>
              <a:rPr lang="en-US" dirty="0" smtClean="0"/>
              <a:t> over time based upon actual cost.  The highest value is rank #1, next #2 etc.  Once this ranking has been done, you have choice of three options to classify items. </a:t>
            </a:r>
            <a:endParaRPr lang="en-US" u="sng"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304800" y="838200"/>
            <a:ext cx="8229600" cy="1143000"/>
          </a:xfrm>
        </p:spPr>
        <p:txBody>
          <a:bodyPr/>
          <a:lstStyle/>
          <a:p>
            <a:r>
              <a:rPr lang="en-US" dirty="0" smtClean="0"/>
              <a:t>Defining Classes</a:t>
            </a:r>
            <a:endParaRPr lang="en-US"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Process Payments</a:t>
            </a:r>
            <a:endParaRPr lang="en-US" dirty="0"/>
          </a:p>
        </p:txBody>
      </p:sp>
      <p:sp>
        <p:nvSpPr>
          <p:cNvPr id="6" name="TextBox 5"/>
          <p:cNvSpPr txBox="1"/>
          <p:nvPr/>
        </p:nvSpPr>
        <p:spPr>
          <a:xfrm>
            <a:off x="609600" y="2438400"/>
            <a:ext cx="76962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Effective Date – The date of the transaction and the date that is used to determine what accounting period the transaction will post to.</a:t>
            </a:r>
          </a:p>
          <a:p>
            <a:r>
              <a:rPr lang="en-US" sz="1400" dirty="0" smtClean="0">
                <a:solidFill>
                  <a:schemeClr val="tx1"/>
                </a:solidFill>
              </a:rPr>
              <a:t> </a:t>
            </a:r>
          </a:p>
          <a:p>
            <a:pPr>
              <a:buFont typeface="Arial" pitchFamily="34" charset="0"/>
              <a:buChar char="•"/>
            </a:pPr>
            <a:r>
              <a:rPr lang="en-US" sz="1400" dirty="0" smtClean="0">
                <a:solidFill>
                  <a:schemeClr val="tx1"/>
                </a:solidFill>
              </a:rPr>
              <a:t> Check number – The starting check number for the run.  WinMan will determine the last check number used for the bank and suggest the next number.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process payments action will set the payment run ready to post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amendments can be made once the payment run has been finalized.</a:t>
            </a: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Remittances</a:t>
            </a:r>
            <a:endParaRPr lang="en-US" dirty="0"/>
          </a:p>
        </p:txBody>
      </p:sp>
      <p:pic>
        <p:nvPicPr>
          <p:cNvPr id="34818" name="Picture 2"/>
          <p:cNvPicPr>
            <a:picLocks noChangeAspect="1" noChangeArrowheads="1"/>
          </p:cNvPicPr>
          <p:nvPr/>
        </p:nvPicPr>
        <p:blipFill>
          <a:blip r:embed="rId2"/>
          <a:srcRect/>
          <a:stretch>
            <a:fillRect/>
          </a:stretch>
        </p:blipFill>
        <p:spPr bwMode="auto">
          <a:xfrm>
            <a:off x="1371600" y="1981200"/>
            <a:ext cx="5148670"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Payment Runs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Remittances</a:t>
            </a:r>
            <a:endParaRPr lang="en-US" dirty="0"/>
          </a:p>
        </p:txBody>
      </p:sp>
      <p:sp>
        <p:nvSpPr>
          <p:cNvPr id="6" name="TextBox 5"/>
          <p:cNvSpPr txBox="1"/>
          <p:nvPr/>
        </p:nvSpPr>
        <p:spPr>
          <a:xfrm>
            <a:off x="685800" y="2133600"/>
            <a:ext cx="8077200" cy="3323987"/>
          </a:xfrm>
          <a:prstGeom prst="rect">
            <a:avLst/>
          </a:prstGeom>
          <a:noFill/>
        </p:spPr>
        <p:txBody>
          <a:bodyPr wrap="square" rtlCol="0">
            <a:spAutoFit/>
          </a:bodyPr>
          <a:lstStyle/>
          <a:p>
            <a:r>
              <a:rPr lang="en-US" sz="1400" dirty="0" smtClean="0">
                <a:solidFill>
                  <a:schemeClr val="tx1"/>
                </a:solidFill>
              </a:rPr>
              <a:t>Checks can be printed by selecting a range, using the All unprinted option or selecting the Payment run most recently completed.  Using the All Unprinted option assumes that all checks have been printed from WinMan and that the only checks to be printed are the ones from the most recent payment run.  </a:t>
            </a:r>
          </a:p>
          <a:p>
            <a:r>
              <a:rPr lang="en-US" sz="1400" dirty="0" smtClean="0">
                <a:solidFill>
                  <a:schemeClr val="tx1"/>
                </a:solidFill>
              </a:rPr>
              <a:t> </a:t>
            </a:r>
          </a:p>
          <a:p>
            <a:r>
              <a:rPr lang="en-US" sz="1400" dirty="0" smtClean="0">
                <a:solidFill>
                  <a:schemeClr val="tx1"/>
                </a:solidFill>
              </a:rPr>
              <a:t>Note:  When using the cash program to create a payment or a GL payment, and consuming a check number, make sure to print the check from WinMan.  This will ensure that the check numbers from WinMan will match the check stock being printed.  If a manual check is created, print the check to a blank piece of paper to ensure future correct check printing.</a:t>
            </a:r>
          </a:p>
          <a:p>
            <a:r>
              <a:rPr lang="en-US" sz="1400" dirty="0" smtClean="0">
                <a:solidFill>
                  <a:schemeClr val="tx1"/>
                </a:solidFill>
              </a:rPr>
              <a:t> </a:t>
            </a:r>
          </a:p>
          <a:p>
            <a:r>
              <a:rPr lang="en-US" sz="1400" dirty="0" smtClean="0">
                <a:solidFill>
                  <a:schemeClr val="tx1"/>
                </a:solidFill>
              </a:rPr>
              <a:t>Note  2:  Use the “Checks only” check box to ensure only checks are printed.  In runs that use electronic payment, and paperwork is required, ensure the “Checks only” check box is not selected and a non-numbered check will print.</a:t>
            </a:r>
          </a:p>
          <a:p>
            <a:r>
              <a:rPr lang="en-US" sz="1400" dirty="0" smtClean="0">
                <a:solidFill>
                  <a:schemeClr val="tx1"/>
                </a:solidFill>
              </a:rPr>
              <a:t> </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Cash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2133600"/>
            <a:ext cx="8382000" cy="738664"/>
          </a:xfrm>
          <a:prstGeom prst="rect">
            <a:avLst/>
          </a:prstGeom>
          <a:noFill/>
        </p:spPr>
        <p:txBody>
          <a:bodyPr wrap="square" rtlCol="0">
            <a:spAutoFit/>
          </a:bodyPr>
          <a:lstStyle/>
          <a:p>
            <a:r>
              <a:rPr lang="en-US" sz="1400" dirty="0" smtClean="0">
                <a:solidFill>
                  <a:schemeClr val="tx1"/>
                </a:solidFill>
              </a:rPr>
              <a:t>The bank review program may be used to review all transactions for a bank.  It is also used to reconcile the bank, complete transfers of funds between banks, and complete bank contras.</a:t>
            </a:r>
          </a:p>
          <a:p>
            <a:endParaRPr lang="en-US" sz="1400" dirty="0" smtClean="0">
              <a:solidFill>
                <a:schemeClr val="tx1"/>
              </a:solidFill>
            </a:endParaRP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Bank Review</a:t>
            </a:r>
            <a:endParaRPr lang="en-US"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Summary Tab</a:t>
            </a:r>
            <a:endParaRPr lang="en-US" dirty="0"/>
          </a:p>
        </p:txBody>
      </p:sp>
      <p:pic>
        <p:nvPicPr>
          <p:cNvPr id="35842" name="Picture 2"/>
          <p:cNvPicPr>
            <a:picLocks noChangeAspect="1" noChangeArrowheads="1"/>
          </p:cNvPicPr>
          <p:nvPr/>
        </p:nvPicPr>
        <p:blipFill>
          <a:blip r:embed="rId2"/>
          <a:srcRect t="12403" r="18125" b="6977"/>
          <a:stretch>
            <a:fillRect/>
          </a:stretch>
        </p:blipFill>
        <p:spPr bwMode="auto">
          <a:xfrm>
            <a:off x="381000" y="2362200"/>
            <a:ext cx="5410200" cy="3221340"/>
          </a:xfrm>
          <a:prstGeom prst="rect">
            <a:avLst/>
          </a:prstGeom>
          <a:noFill/>
          <a:ln w="9525">
            <a:noFill/>
            <a:miter lim="800000"/>
            <a:headEnd/>
            <a:tailEnd/>
          </a:ln>
          <a:effectLst/>
        </p:spPr>
      </p:pic>
      <p:sp>
        <p:nvSpPr>
          <p:cNvPr id="35843" name="Rectangle 3"/>
          <p:cNvSpPr>
            <a:spLocks noChangeArrowheads="1"/>
          </p:cNvSpPr>
          <p:nvPr/>
        </p:nvSpPr>
        <p:spPr bwMode="auto">
          <a:xfrm>
            <a:off x="6096000" y="2514600"/>
            <a:ext cx="274320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Statement Balance – The bank balance as it appears in the bank table.  This will be the total of all reconciled transactions.  As transactions are reconciled, the value of the transactions will be added to the statement balance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Actual Balance – The value of all transaction for the bank.</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5410200" cy="646331"/>
          </a:xfrm>
          <a:prstGeom prst="rect">
            <a:avLst/>
          </a:prstGeom>
          <a:noFill/>
        </p:spPr>
        <p:txBody>
          <a:bodyPr wrap="square" rtlCol="0">
            <a:spAutoFit/>
          </a:bodyPr>
          <a:lstStyle/>
          <a:p>
            <a:r>
              <a:rPr lang="en-US" dirty="0" smtClean="0"/>
              <a:t>Cash Tab</a:t>
            </a:r>
            <a:endParaRPr lang="en-US" dirty="0"/>
          </a:p>
        </p:txBody>
      </p:sp>
      <p:pic>
        <p:nvPicPr>
          <p:cNvPr id="45057" name="Picture 1"/>
          <p:cNvPicPr>
            <a:picLocks noChangeAspect="1" noChangeArrowheads="1"/>
          </p:cNvPicPr>
          <p:nvPr/>
        </p:nvPicPr>
        <p:blipFill>
          <a:blip r:embed="rId2"/>
          <a:srcRect t="9302" r="18750"/>
          <a:stretch>
            <a:fillRect/>
          </a:stretch>
        </p:blipFill>
        <p:spPr bwMode="auto">
          <a:xfrm>
            <a:off x="457200" y="1905000"/>
            <a:ext cx="5105400" cy="3446145"/>
          </a:xfrm>
          <a:prstGeom prst="rect">
            <a:avLst/>
          </a:prstGeom>
          <a:noFill/>
          <a:ln w="9525">
            <a:noFill/>
            <a:miter lim="800000"/>
            <a:headEnd/>
            <a:tailEnd/>
          </a:ln>
          <a:effectLst/>
        </p:spPr>
      </p:pic>
      <p:sp>
        <p:nvSpPr>
          <p:cNvPr id="6" name="TextBox 5"/>
          <p:cNvSpPr txBox="1"/>
          <p:nvPr/>
        </p:nvSpPr>
        <p:spPr>
          <a:xfrm>
            <a:off x="6019800" y="1828800"/>
            <a:ext cx="2514600" cy="2677656"/>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cash tab will display all transactions that have not been reconciled or are less than 60 days old.  60 Days is a WinMan default and can be amended using the Bank Review setting </a:t>
            </a:r>
            <a:r>
              <a:rPr lang="en-US" sz="1400" b="1" dirty="0" smtClean="0">
                <a:solidFill>
                  <a:schemeClr val="tx1"/>
                </a:solidFill>
              </a:rPr>
              <a:t>Days to look back for Bank Review</a:t>
            </a:r>
            <a:r>
              <a:rPr lang="en-US" sz="1400" dirty="0" smtClean="0">
                <a:solidFill>
                  <a:schemeClr val="tx1"/>
                </a:solidFill>
              </a:rPr>
              <a:t>.  Enable this option and set the value to the number of days to be included.  </a:t>
            </a:r>
            <a:endParaRPr lang="en-US" sz="1400" b="1" dirty="0" smtClean="0">
              <a:solidFill>
                <a:schemeClr val="tx1"/>
              </a:solidFill>
            </a:endParaRPr>
          </a:p>
        </p:txBody>
      </p:sp>
      <p:sp>
        <p:nvSpPr>
          <p:cNvPr id="8" name="TextBox 7"/>
          <p:cNvSpPr txBox="1"/>
          <p:nvPr/>
        </p:nvSpPr>
        <p:spPr>
          <a:xfrm>
            <a:off x="533400" y="5638800"/>
            <a:ext cx="8153400" cy="523220"/>
          </a:xfrm>
          <a:prstGeom prst="rect">
            <a:avLst/>
          </a:prstGeom>
          <a:solidFill>
            <a:schemeClr val="accent3">
              <a:lumMod val="20000"/>
              <a:lumOff val="80000"/>
            </a:schemeClr>
          </a:solidFill>
        </p:spPr>
        <p:txBody>
          <a:bodyPr wrap="square" rtlCol="0">
            <a:spAutoFit/>
          </a:bodyPr>
          <a:lstStyle/>
          <a:p>
            <a:r>
              <a:rPr lang="en-US" sz="1400" dirty="0" smtClean="0">
                <a:solidFill>
                  <a:schemeClr val="tx1"/>
                </a:solidFill>
              </a:rPr>
              <a:t>TIP:  Use the Funnel icon just above the grid and on the far right of the page to manually override the 60 days a single instance.  If the funnel is used repeatedly, use the system setting.</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Reconcile </a:t>
            </a:r>
            <a:endParaRPr lang="en-US" dirty="0"/>
          </a:p>
        </p:txBody>
      </p:sp>
      <p:sp>
        <p:nvSpPr>
          <p:cNvPr id="8" name="Rectangle 3"/>
          <p:cNvSpPr>
            <a:spLocks noChangeArrowheads="1"/>
          </p:cNvSpPr>
          <p:nvPr/>
        </p:nvSpPr>
        <p:spPr bwMode="auto">
          <a:xfrm>
            <a:off x="762000" y="2133600"/>
            <a:ext cx="71628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solidFill>
                  <a:schemeClr val="tx1"/>
                </a:solidFill>
              </a:rPr>
              <a:t>Use the cash view to view all transactions and make sure the Reconciled column is visible.  Check the items that are to be reconciled.  Once complete use the action </a:t>
            </a:r>
            <a:r>
              <a:rPr lang="en-US" sz="1400" dirty="0" smtClean="0">
                <a:solidFill>
                  <a:schemeClr val="tx1"/>
                </a:solidFill>
                <a:sym typeface="Wingdings"/>
              </a:rPr>
              <a:t></a:t>
            </a:r>
            <a:r>
              <a:rPr lang="en-US" sz="1400" dirty="0" smtClean="0">
                <a:solidFill>
                  <a:schemeClr val="tx1"/>
                </a:solidFill>
              </a:rPr>
              <a:t> Reconcile to complete the reconciliation.  This will indicate the date of the reconciliation as well as update the statement balance of the bank</a:t>
            </a:r>
          </a:p>
          <a:p>
            <a:endParaRPr lang="en-US" sz="1400" dirty="0" smtClean="0">
              <a:solidFill>
                <a:schemeClr val="tx1"/>
              </a:solidFill>
            </a:endParaRPr>
          </a:p>
          <a:p>
            <a:r>
              <a:rPr lang="en-US" sz="1400" dirty="0" smtClean="0">
                <a:solidFill>
                  <a:schemeClr val="tx1"/>
                </a:solidFill>
              </a:rPr>
              <a:t>Note:  All reconciled transactions that are older than 60 days will automatically be filtered from the screen.  This setting can be altered by;</a:t>
            </a:r>
          </a:p>
          <a:p>
            <a:r>
              <a:rPr lang="en-US" sz="1400" dirty="0" smtClean="0">
                <a:solidFill>
                  <a:schemeClr val="tx1"/>
                </a:solidFill>
              </a:rPr>
              <a:t>Administration</a:t>
            </a:r>
            <a:r>
              <a:rPr lang="en-US" sz="1400" dirty="0" smtClean="0">
                <a:solidFill>
                  <a:schemeClr val="tx1"/>
                </a:solidFill>
                <a:sym typeface="Wingdings"/>
              </a:rPr>
              <a:t></a:t>
            </a:r>
            <a:r>
              <a:rPr lang="en-US" sz="1400" dirty="0" smtClean="0">
                <a:solidFill>
                  <a:schemeClr val="tx1"/>
                </a:solidFill>
              </a:rPr>
              <a:t> System Option</a:t>
            </a:r>
            <a:r>
              <a:rPr lang="en-US" sz="1400" dirty="0" smtClean="0">
                <a:solidFill>
                  <a:schemeClr val="tx1"/>
                </a:solidFill>
                <a:sym typeface="Wingdings"/>
              </a:rPr>
              <a:t></a:t>
            </a:r>
            <a:r>
              <a:rPr lang="en-US" sz="1400" dirty="0" smtClean="0">
                <a:solidFill>
                  <a:schemeClr val="tx1"/>
                </a:solidFill>
              </a:rPr>
              <a:t> Options </a:t>
            </a:r>
            <a:r>
              <a:rPr lang="en-US" sz="1400" dirty="0" smtClean="0">
                <a:solidFill>
                  <a:schemeClr val="tx1"/>
                </a:solidFill>
                <a:sym typeface="Wingdings"/>
              </a:rPr>
              <a:t></a:t>
            </a:r>
            <a:r>
              <a:rPr lang="en-US" sz="1400" dirty="0" smtClean="0">
                <a:solidFill>
                  <a:schemeClr val="tx1"/>
                </a:solidFill>
              </a:rPr>
              <a:t> Bank Review </a:t>
            </a:r>
            <a:r>
              <a:rPr lang="en-US" sz="1400" dirty="0" smtClean="0">
                <a:solidFill>
                  <a:schemeClr val="tx1"/>
                </a:solidFill>
                <a:sym typeface="Wingdings"/>
              </a:rPr>
              <a:t></a:t>
            </a:r>
            <a:r>
              <a:rPr lang="en-US" sz="1400" dirty="0" smtClean="0">
                <a:solidFill>
                  <a:schemeClr val="tx1"/>
                </a:solidFill>
              </a:rPr>
              <a:t> Days to look back for Bank Review</a:t>
            </a:r>
          </a:p>
          <a:p>
            <a:r>
              <a:rPr lang="en-US" sz="1400" dirty="0" smtClean="0">
                <a:solidFill>
                  <a:schemeClr val="tx1"/>
                </a:solidFill>
              </a:rPr>
              <a:t>A manual override can also be done by selecting the Filter icon beside the grid label “Cash Information” and entering a  new date range.</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Transfers</a:t>
            </a:r>
            <a:endParaRPr lang="en-US" dirty="0"/>
          </a:p>
        </p:txBody>
      </p:sp>
      <p:sp>
        <p:nvSpPr>
          <p:cNvPr id="6" name="TextBox 5"/>
          <p:cNvSpPr txBox="1"/>
          <p:nvPr/>
        </p:nvSpPr>
        <p:spPr>
          <a:xfrm>
            <a:off x="5791200" y="1981200"/>
            <a:ext cx="2819400" cy="3754874"/>
          </a:xfrm>
          <a:prstGeom prst="rect">
            <a:avLst/>
          </a:prstGeom>
          <a:noFill/>
        </p:spPr>
        <p:txBody>
          <a:bodyPr wrap="square" rtlCol="0">
            <a:spAutoFit/>
          </a:bodyPr>
          <a:lstStyle/>
          <a:p>
            <a:r>
              <a:rPr lang="en-US" sz="1400" dirty="0" smtClean="0">
                <a:solidFill>
                  <a:schemeClr val="tx1"/>
                </a:solidFill>
              </a:rPr>
              <a:t>Transfers are used to transfer funds between banks.  Use the action</a:t>
            </a:r>
            <a:r>
              <a:rPr lang="en-US" sz="1400" dirty="0" smtClean="0">
                <a:solidFill>
                  <a:schemeClr val="tx1"/>
                </a:solidFill>
                <a:sym typeface="Wingdings"/>
              </a:rPr>
              <a:t></a:t>
            </a:r>
            <a:r>
              <a:rPr lang="en-US" sz="1400" dirty="0" smtClean="0">
                <a:solidFill>
                  <a:schemeClr val="tx1"/>
                </a:solidFill>
              </a:rPr>
              <a:t> Transfer and select the bank where the funds are being transferred to as well as the bank where the funds are to be transferred from.  </a:t>
            </a:r>
          </a:p>
          <a:p>
            <a:endParaRPr lang="en-US" sz="1400" dirty="0" smtClean="0">
              <a:solidFill>
                <a:schemeClr val="tx1"/>
              </a:solidFill>
            </a:endParaRPr>
          </a:p>
          <a:p>
            <a:r>
              <a:rPr lang="en-US" sz="1400" dirty="0" smtClean="0">
                <a:solidFill>
                  <a:schemeClr val="tx1"/>
                </a:solidFill>
              </a:rPr>
              <a:t>Select the value of the transfer.  In cases where the 2 banks have different currencies, the value to be transferred will have to be entered as well as the value to be received.  Select a description for the transfer and the date that the transaction will use for posting.</a:t>
            </a:r>
            <a:endParaRPr lang="en-US" sz="1400" dirty="0">
              <a:solidFill>
                <a:schemeClr val="tx1"/>
              </a:solidFill>
            </a:endParaRPr>
          </a:p>
        </p:txBody>
      </p:sp>
      <p:pic>
        <p:nvPicPr>
          <p:cNvPr id="39937" name="Picture 1"/>
          <p:cNvPicPr>
            <a:picLocks noChangeAspect="1" noChangeArrowheads="1"/>
          </p:cNvPicPr>
          <p:nvPr/>
        </p:nvPicPr>
        <p:blipFill>
          <a:blip r:embed="rId2"/>
          <a:srcRect/>
          <a:stretch>
            <a:fillRect/>
          </a:stretch>
        </p:blipFill>
        <p:spPr bwMode="auto">
          <a:xfrm>
            <a:off x="381000" y="1828800"/>
            <a:ext cx="3743325" cy="2991653"/>
          </a:xfrm>
          <a:prstGeom prst="rect">
            <a:avLst/>
          </a:prstGeom>
          <a:noFill/>
          <a:ln w="9525">
            <a:noFill/>
            <a:miter lim="800000"/>
            <a:headEnd/>
            <a:tailEnd/>
          </a:ln>
          <a:effectLst/>
        </p:spPr>
      </p:pic>
      <p:pic>
        <p:nvPicPr>
          <p:cNvPr id="39938" name="Picture 2"/>
          <p:cNvPicPr>
            <a:picLocks noChangeAspect="1" noChangeArrowheads="1"/>
          </p:cNvPicPr>
          <p:nvPr/>
        </p:nvPicPr>
        <p:blipFill>
          <a:blip r:embed="rId3"/>
          <a:srcRect/>
          <a:stretch>
            <a:fillRect/>
          </a:stretch>
        </p:blipFill>
        <p:spPr bwMode="auto">
          <a:xfrm>
            <a:off x="1752600" y="3733800"/>
            <a:ext cx="3667125" cy="29307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Bank Contras</a:t>
            </a:r>
            <a:endParaRPr lang="en-US" dirty="0"/>
          </a:p>
        </p:txBody>
      </p:sp>
      <p:pic>
        <p:nvPicPr>
          <p:cNvPr id="38913" name="Picture 1"/>
          <p:cNvPicPr>
            <a:picLocks noChangeAspect="1" noChangeArrowheads="1"/>
          </p:cNvPicPr>
          <p:nvPr/>
        </p:nvPicPr>
        <p:blipFill>
          <a:blip r:embed="rId2"/>
          <a:srcRect/>
          <a:stretch>
            <a:fillRect/>
          </a:stretch>
        </p:blipFill>
        <p:spPr bwMode="auto">
          <a:xfrm>
            <a:off x="457200" y="2286000"/>
            <a:ext cx="4743450" cy="3790950"/>
          </a:xfrm>
          <a:prstGeom prst="rect">
            <a:avLst/>
          </a:prstGeom>
          <a:noFill/>
          <a:ln w="9525">
            <a:noFill/>
            <a:miter lim="800000"/>
            <a:headEnd/>
            <a:tailEnd/>
          </a:ln>
          <a:effectLst/>
        </p:spPr>
      </p:pic>
      <p:sp>
        <p:nvSpPr>
          <p:cNvPr id="8" name="Rectangle 7"/>
          <p:cNvSpPr/>
          <p:nvPr/>
        </p:nvSpPr>
        <p:spPr>
          <a:xfrm>
            <a:off x="5638800" y="3048000"/>
            <a:ext cx="2743200" cy="1600438"/>
          </a:xfrm>
          <a:prstGeom prst="rect">
            <a:avLst/>
          </a:prstGeom>
        </p:spPr>
        <p:txBody>
          <a:bodyPr wrap="square">
            <a:spAutoFit/>
          </a:bodyPr>
          <a:lstStyle/>
          <a:p>
            <a:r>
              <a:rPr lang="en-US" sz="1400" dirty="0" smtClean="0">
                <a:solidFill>
                  <a:schemeClr val="tx1"/>
                </a:solidFill>
              </a:rPr>
              <a:t>Bank contras are used to pay customers and receive cash from suppliers.  Theses types of transactions are opposite of the typical transactions.  Cash is typically received from customers and paid to suppliers. </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6934200" cy="646331"/>
          </a:xfrm>
          <a:prstGeom prst="rect">
            <a:avLst/>
          </a:prstGeom>
          <a:noFill/>
        </p:spPr>
        <p:txBody>
          <a:bodyPr wrap="square" rtlCol="0">
            <a:spAutoFit/>
          </a:bodyPr>
          <a:lstStyle/>
          <a:p>
            <a:r>
              <a:rPr lang="en-US" dirty="0" smtClean="0"/>
              <a:t>Make Payment to Customer</a:t>
            </a:r>
            <a:endParaRPr lang="en-US" dirty="0"/>
          </a:p>
        </p:txBody>
      </p:sp>
      <p:sp>
        <p:nvSpPr>
          <p:cNvPr id="6" name="TextBox 5"/>
          <p:cNvSpPr txBox="1"/>
          <p:nvPr/>
        </p:nvSpPr>
        <p:spPr>
          <a:xfrm>
            <a:off x="685800" y="2133600"/>
            <a:ext cx="8077200" cy="3323987"/>
          </a:xfrm>
          <a:prstGeom prst="rect">
            <a:avLst/>
          </a:prstGeom>
          <a:noFill/>
        </p:spPr>
        <p:txBody>
          <a:bodyPr wrap="square" rtlCol="0">
            <a:spAutoFit/>
          </a:bodyPr>
          <a:lstStyle/>
          <a:p>
            <a:r>
              <a:rPr lang="en-US" sz="1400" dirty="0" smtClean="0">
                <a:solidFill>
                  <a:schemeClr val="tx1"/>
                </a:solidFill>
              </a:rPr>
              <a:t>When paying a customer;</a:t>
            </a:r>
          </a:p>
          <a:p>
            <a:pPr lvl="0"/>
            <a:endParaRPr lang="en-US" sz="1400" dirty="0" smtClean="0"/>
          </a:p>
          <a:p>
            <a:pPr lvl="1">
              <a:buFont typeface="Arial" pitchFamily="34" charset="0"/>
              <a:buChar char="•"/>
            </a:pPr>
            <a:r>
              <a:rPr lang="en-US" sz="1400" dirty="0" smtClean="0">
                <a:solidFill>
                  <a:schemeClr val="tx1"/>
                </a:solidFill>
              </a:rPr>
              <a:t> Select the customer</a:t>
            </a:r>
          </a:p>
          <a:p>
            <a:pPr lvl="0"/>
            <a:r>
              <a:rPr lang="en-US" sz="1400" dirty="0" smtClean="0">
                <a:solidFill>
                  <a:schemeClr val="tx1"/>
                </a:solidFill>
              </a:rPr>
              <a:t> </a:t>
            </a:r>
          </a:p>
          <a:p>
            <a:pPr lvl="1">
              <a:buFont typeface="Arial" pitchFamily="34" charset="0"/>
              <a:buChar char="•"/>
            </a:pPr>
            <a:r>
              <a:rPr lang="en-US" sz="1400" dirty="0" smtClean="0">
                <a:solidFill>
                  <a:schemeClr val="tx1"/>
                </a:solidFill>
              </a:rPr>
              <a:t> Enter the value of the payment</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a description for the payment</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bank that the cash is to be paid from</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check number </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date of the transaction for posting </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Print the check using the report “Remittance Advice – Customers”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610600" cy="4191000"/>
          </a:xfrm>
        </p:spPr>
        <p:txBody>
          <a:bodyPr/>
          <a:lstStyle/>
          <a:p>
            <a:pPr marL="0" indent="0">
              <a:buNone/>
            </a:pPr>
            <a:r>
              <a:rPr lang="en-US" sz="2400" dirty="0" smtClean="0"/>
              <a:t>Classifying by rank means that you want to designate the absolute ranks that make up Class “A” items and Class “B” items.  The remaining items will be Class “C”.</a:t>
            </a:r>
          </a:p>
          <a:p>
            <a:pPr marL="0" indent="0">
              <a:buNone/>
            </a:pPr>
            <a:endParaRPr lang="en-US" sz="2400" dirty="0" smtClean="0"/>
          </a:p>
          <a:p>
            <a:pPr marL="0" indent="0">
              <a:buNone/>
            </a:pPr>
            <a:r>
              <a:rPr lang="en-US" sz="2400" dirty="0" smtClean="0"/>
              <a:t>To set the top 25 parts to be “A”, and next 50 to be “B” with the remaining “C”:</a:t>
            </a:r>
          </a:p>
          <a:p>
            <a:pPr marL="0" indent="0">
              <a:buNone/>
            </a:pPr>
            <a:r>
              <a:rPr lang="en-US" sz="2400" dirty="0" smtClean="0"/>
              <a:t>Class A – Up to rank 25</a:t>
            </a:r>
          </a:p>
          <a:p>
            <a:pPr marL="0" indent="0">
              <a:buNone/>
            </a:pPr>
            <a:r>
              <a:rPr lang="en-US" sz="2400" dirty="0" smtClean="0"/>
              <a:t>Class B – Up to rank 75</a:t>
            </a:r>
          </a:p>
          <a:p>
            <a:pPr marL="0" indent="0">
              <a:buNone/>
            </a:pPr>
            <a:r>
              <a:rPr lang="en-US" sz="2400" dirty="0" smtClean="0"/>
              <a:t>All other items will be designated as “C” parts.</a:t>
            </a:r>
            <a:endParaRPr lang="en-US" sz="2400"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228600" y="838200"/>
            <a:ext cx="8229600" cy="1143000"/>
          </a:xfrm>
        </p:spPr>
        <p:txBody>
          <a:bodyPr/>
          <a:lstStyle/>
          <a:p>
            <a:r>
              <a:rPr lang="en-US" dirty="0" smtClean="0"/>
              <a:t>Inventory Class by Rank</a:t>
            </a:r>
            <a:endParaRPr lang="en-US"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6934200" cy="646331"/>
          </a:xfrm>
          <a:prstGeom prst="rect">
            <a:avLst/>
          </a:prstGeom>
          <a:noFill/>
        </p:spPr>
        <p:txBody>
          <a:bodyPr wrap="square" rtlCol="0">
            <a:spAutoFit/>
          </a:bodyPr>
          <a:lstStyle/>
          <a:p>
            <a:r>
              <a:rPr lang="en-US" dirty="0" smtClean="0"/>
              <a:t>Receive Cash from Supplier</a:t>
            </a:r>
            <a:endParaRPr lang="en-US" dirty="0"/>
          </a:p>
        </p:txBody>
      </p:sp>
      <p:sp>
        <p:nvSpPr>
          <p:cNvPr id="6" name="TextBox 5"/>
          <p:cNvSpPr txBox="1"/>
          <p:nvPr/>
        </p:nvSpPr>
        <p:spPr>
          <a:xfrm>
            <a:off x="685800" y="2133600"/>
            <a:ext cx="8077200" cy="2677656"/>
          </a:xfrm>
          <a:prstGeom prst="rect">
            <a:avLst/>
          </a:prstGeom>
          <a:noFill/>
        </p:spPr>
        <p:txBody>
          <a:bodyPr wrap="square" rtlCol="0">
            <a:spAutoFit/>
          </a:bodyPr>
          <a:lstStyle/>
          <a:p>
            <a:r>
              <a:rPr lang="en-US" sz="1400" dirty="0" smtClean="0">
                <a:solidFill>
                  <a:schemeClr val="tx1"/>
                </a:solidFill>
              </a:rPr>
              <a:t>When receiving cash from a supplier;</a:t>
            </a:r>
          </a:p>
          <a:p>
            <a:pPr lvl="0"/>
            <a:endParaRPr lang="en-US" sz="1400" dirty="0" smtClean="0"/>
          </a:p>
          <a:p>
            <a:pPr lvl="1">
              <a:buFont typeface="Arial" pitchFamily="34" charset="0"/>
              <a:buChar char="•"/>
            </a:pPr>
            <a:r>
              <a:rPr lang="en-US" sz="1400" dirty="0" smtClean="0">
                <a:solidFill>
                  <a:schemeClr val="tx1"/>
                </a:solidFill>
              </a:rPr>
              <a:t> Enter the supplier </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value of the receipt</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description for the receipt</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bank that the cash is to be received to</a:t>
            </a:r>
          </a:p>
          <a:p>
            <a:pPr lvl="0">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Enter the date of the transaction for posting</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Tools – Renumber checks</a:t>
            </a:r>
            <a:endParaRPr lang="en-US" dirty="0"/>
          </a:p>
        </p:txBody>
      </p:sp>
      <p:sp>
        <p:nvSpPr>
          <p:cNvPr id="8" name="Rectangle 7"/>
          <p:cNvSpPr/>
          <p:nvPr/>
        </p:nvSpPr>
        <p:spPr>
          <a:xfrm>
            <a:off x="5715000" y="2819400"/>
            <a:ext cx="2743200" cy="2462213"/>
          </a:xfrm>
          <a:prstGeom prst="rect">
            <a:avLst/>
          </a:prstGeom>
        </p:spPr>
        <p:txBody>
          <a:bodyPr wrap="square">
            <a:spAutoFit/>
          </a:bodyPr>
          <a:lstStyle/>
          <a:p>
            <a:pPr lvl="0">
              <a:buFont typeface="Arial" pitchFamily="34" charset="0"/>
              <a:buChar char="•"/>
            </a:pPr>
            <a:r>
              <a:rPr lang="en-US" sz="1400" dirty="0" smtClean="0">
                <a:solidFill>
                  <a:schemeClr val="tx1"/>
                </a:solidFill>
              </a:rPr>
              <a:t> Select the bank for the checks that need to be re-numbered</a:t>
            </a:r>
          </a:p>
          <a:p>
            <a:pPr lvl="0">
              <a:buFont typeface="Arial" pitchFamily="34" charset="0"/>
              <a:buChar char="•"/>
            </a:pPr>
            <a:endParaRPr lang="en-US" sz="1400" dirty="0" smtClean="0">
              <a:solidFill>
                <a:schemeClr val="tx1"/>
              </a:solidFill>
            </a:endParaRPr>
          </a:p>
          <a:p>
            <a:pPr lvl="0">
              <a:buFont typeface="Arial" pitchFamily="34" charset="0"/>
              <a:buChar char="•"/>
            </a:pPr>
            <a:r>
              <a:rPr lang="en-US" sz="1400" dirty="0" smtClean="0">
                <a:solidFill>
                  <a:schemeClr val="tx1"/>
                </a:solidFill>
              </a:rPr>
              <a:t> Select the starting check number</a:t>
            </a:r>
          </a:p>
          <a:p>
            <a:pPr lvl="0">
              <a:buFont typeface="Arial" pitchFamily="34" charset="0"/>
              <a:buChar char="•"/>
            </a:pPr>
            <a:endParaRPr lang="en-US" sz="1400" dirty="0" smtClean="0">
              <a:solidFill>
                <a:schemeClr val="tx1"/>
              </a:solidFill>
            </a:endParaRPr>
          </a:p>
          <a:p>
            <a:pPr lvl="0">
              <a:buFont typeface="Arial" pitchFamily="34" charset="0"/>
              <a:buChar char="•"/>
            </a:pPr>
            <a:r>
              <a:rPr lang="en-US" sz="1400" dirty="0" smtClean="0">
                <a:solidFill>
                  <a:schemeClr val="tx1"/>
                </a:solidFill>
              </a:rPr>
              <a:t> Select the ending check number</a:t>
            </a:r>
          </a:p>
          <a:p>
            <a:pPr lvl="0">
              <a:buFont typeface="Arial" pitchFamily="34" charset="0"/>
              <a:buChar char="•"/>
            </a:pPr>
            <a:endParaRPr lang="en-US" sz="1400" dirty="0" smtClean="0">
              <a:solidFill>
                <a:schemeClr val="tx1"/>
              </a:solidFill>
            </a:endParaRPr>
          </a:p>
          <a:p>
            <a:pPr lvl="0">
              <a:buFont typeface="Arial" pitchFamily="34" charset="0"/>
              <a:buChar char="•"/>
            </a:pPr>
            <a:r>
              <a:rPr lang="en-US" sz="1400" dirty="0" smtClean="0">
                <a:solidFill>
                  <a:schemeClr val="tx1"/>
                </a:solidFill>
              </a:rPr>
              <a:t> Select the starting check number used for re-numbering</a:t>
            </a:r>
            <a:endParaRPr lang="en-US" sz="1400" dirty="0">
              <a:solidFill>
                <a:schemeClr val="tx1"/>
              </a:solidFill>
            </a:endParaRPr>
          </a:p>
        </p:txBody>
      </p:sp>
      <p:pic>
        <p:nvPicPr>
          <p:cNvPr id="101378" name="Picture 2"/>
          <p:cNvPicPr>
            <a:picLocks noChangeAspect="1" noChangeArrowheads="1"/>
          </p:cNvPicPr>
          <p:nvPr/>
        </p:nvPicPr>
        <p:blipFill>
          <a:blip r:embed="rId2"/>
          <a:srcRect/>
          <a:stretch>
            <a:fillRect/>
          </a:stretch>
        </p:blipFill>
        <p:spPr bwMode="auto">
          <a:xfrm>
            <a:off x="533400" y="22098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Bank Review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Reversing Transactions</a:t>
            </a:r>
            <a:endParaRPr lang="en-US" dirty="0"/>
          </a:p>
        </p:txBody>
      </p:sp>
      <p:sp>
        <p:nvSpPr>
          <p:cNvPr id="8" name="Rectangle 7"/>
          <p:cNvSpPr/>
          <p:nvPr/>
        </p:nvSpPr>
        <p:spPr>
          <a:xfrm>
            <a:off x="6477000" y="2362200"/>
            <a:ext cx="2286000" cy="2246769"/>
          </a:xfrm>
          <a:prstGeom prst="rect">
            <a:avLst/>
          </a:prstGeom>
        </p:spPr>
        <p:txBody>
          <a:bodyPr wrap="square">
            <a:spAutoFit/>
          </a:bodyPr>
          <a:lstStyle/>
          <a:p>
            <a:pPr>
              <a:buFont typeface="Arial" pitchFamily="34" charset="0"/>
              <a:buChar char="•"/>
            </a:pPr>
            <a:r>
              <a:rPr lang="en-US" sz="1400" dirty="0" smtClean="0">
                <a:solidFill>
                  <a:schemeClr val="tx1"/>
                </a:solidFill>
              </a:rPr>
              <a:t> To reverse a payment or a receipt right click on the transaction to be reversed.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For receipts select the option to Reverse Receipt and for payments select the option to Reverse Receipt. </a:t>
            </a:r>
          </a:p>
          <a:p>
            <a:pPr lvl="0"/>
            <a:endParaRPr lang="en-US" sz="1400" dirty="0">
              <a:solidFill>
                <a:schemeClr val="tx1"/>
              </a:solidFill>
            </a:endParaRPr>
          </a:p>
        </p:txBody>
      </p:sp>
      <p:pic>
        <p:nvPicPr>
          <p:cNvPr id="102402" name="Picture 2"/>
          <p:cNvPicPr>
            <a:picLocks noChangeAspect="1" noChangeArrowheads="1"/>
          </p:cNvPicPr>
          <p:nvPr/>
        </p:nvPicPr>
        <p:blipFill>
          <a:blip r:embed="rId2"/>
          <a:srcRect t="9302" r="18125" b="13178"/>
          <a:stretch>
            <a:fillRect/>
          </a:stretch>
        </p:blipFill>
        <p:spPr bwMode="auto">
          <a:xfrm>
            <a:off x="228600" y="2133600"/>
            <a:ext cx="6172200" cy="3533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RMA</a:t>
            </a:r>
            <a:endParaRPr lang="en-US"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3416320"/>
          </a:xfrm>
          <a:prstGeom prst="rect">
            <a:avLst/>
          </a:prstGeom>
          <a:noFill/>
        </p:spPr>
        <p:txBody>
          <a:bodyPr wrap="square" rtlCol="0">
            <a:spAutoFit/>
          </a:bodyPr>
          <a:lstStyle/>
          <a:p>
            <a:r>
              <a:rPr lang="en-US" sz="2400" dirty="0" smtClean="0">
                <a:solidFill>
                  <a:schemeClr val="tx1"/>
                </a:solidFill>
              </a:rPr>
              <a:t>RMAs are used for customer returns.  A RMA consists of a header and multiple line items.  The header consists of the customer.  It also provides an RMA number that can be issued to a customer for multiple items being returned.  </a:t>
            </a:r>
          </a:p>
          <a:p>
            <a:endParaRPr lang="en-US" sz="2400" dirty="0" smtClean="0">
              <a:solidFill>
                <a:schemeClr val="tx1"/>
              </a:solidFill>
            </a:endParaRPr>
          </a:p>
          <a:p>
            <a:r>
              <a:rPr lang="en-US" sz="2400" dirty="0" smtClean="0">
                <a:solidFill>
                  <a:schemeClr val="tx1"/>
                </a:solidFill>
              </a:rPr>
              <a:t>Processing of RMA’s is managed at the line item level.</a:t>
            </a:r>
          </a:p>
          <a:p>
            <a:r>
              <a:rPr lang="en-US" sz="2400" dirty="0" smtClean="0">
                <a:solidFill>
                  <a:schemeClr val="tx1"/>
                </a:solidFill>
              </a:rPr>
              <a:t>RMA’s can generate credits, re-work Manufacturing Orders, and replacement orders for line items.</a:t>
            </a:r>
          </a:p>
          <a:p>
            <a:r>
              <a:rPr lang="en-US" sz="2400" dirty="0" smtClean="0">
                <a:solidFill>
                  <a:schemeClr val="tx1"/>
                </a:solidFill>
              </a:rPr>
              <a:t>RMA’s can be assigned to a user and given due dates.</a:t>
            </a: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Delivery Address Tab</a:t>
            </a:r>
            <a:endParaRPr lang="en-US" dirty="0"/>
          </a:p>
        </p:txBody>
      </p:sp>
      <p:pic>
        <p:nvPicPr>
          <p:cNvPr id="1026" name="Picture 2"/>
          <p:cNvPicPr>
            <a:picLocks noChangeAspect="1" noChangeArrowheads="1"/>
          </p:cNvPicPr>
          <p:nvPr/>
        </p:nvPicPr>
        <p:blipFill>
          <a:blip r:embed="rId2"/>
          <a:srcRect/>
          <a:stretch>
            <a:fillRect/>
          </a:stretch>
        </p:blipFill>
        <p:spPr bwMode="auto">
          <a:xfrm>
            <a:off x="609600" y="1981200"/>
            <a:ext cx="5029200" cy="3984674"/>
          </a:xfrm>
          <a:prstGeom prst="rect">
            <a:avLst/>
          </a:prstGeom>
          <a:noFill/>
          <a:ln w="9525">
            <a:noFill/>
            <a:miter lim="800000"/>
            <a:headEnd/>
            <a:tailEnd/>
          </a:ln>
          <a:effectLst/>
        </p:spPr>
      </p:pic>
      <p:sp>
        <p:nvSpPr>
          <p:cNvPr id="8" name="TextBox 7"/>
          <p:cNvSpPr txBox="1"/>
          <p:nvPr/>
        </p:nvSpPr>
        <p:spPr>
          <a:xfrm>
            <a:off x="6019800" y="2743200"/>
            <a:ext cx="28956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delivery address used will be the default delivery address for the customer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Details of the delivery address can be changed if the address requires modification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delivery address will be used for a replacement sales order if generated</a:t>
            </a:r>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sp>
        <p:nvSpPr>
          <p:cNvPr id="8" name="TextBox 7"/>
          <p:cNvSpPr txBox="1"/>
          <p:nvPr/>
        </p:nvSpPr>
        <p:spPr>
          <a:xfrm>
            <a:off x="5867400" y="2362200"/>
            <a:ext cx="28956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User – Someone that the RMA can be assigned to.  This will default to the line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Due Date – A due date for the RMA for when it is to be completed.  This will default to the line item and can be changed.</a:t>
            </a:r>
          </a:p>
          <a:p>
            <a:pPr>
              <a:buFont typeface="Arial" pitchFamily="34" charset="0"/>
              <a:buChar char="•"/>
            </a:pPr>
            <a:endParaRPr lang="en-US" sz="1400" dirty="0" smtClean="0">
              <a:solidFill>
                <a:schemeClr val="tx1"/>
              </a:solidFill>
            </a:endParaRPr>
          </a:p>
          <a:p>
            <a:r>
              <a:rPr lang="en-US" sz="1400" dirty="0" smtClean="0">
                <a:solidFill>
                  <a:schemeClr val="tx1"/>
                </a:solidFill>
              </a:rPr>
              <a:t>Note:  User and Due date may be used in reporting, however, no system action will be taken</a:t>
            </a: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533400" y="2057400"/>
            <a:ext cx="4543425" cy="35997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5867400" y="2362200"/>
            <a:ext cx="28956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Internal notes can be taken for the entire RMA and used for reference.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Notes are also available for line items.  Notes in the header are for the entire RMA </a:t>
            </a: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33400" y="2057400"/>
            <a:ext cx="4876800" cy="38639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2862322"/>
          </a:xfrm>
          <a:prstGeom prst="rect">
            <a:avLst/>
          </a:prstGeom>
          <a:noFill/>
        </p:spPr>
        <p:txBody>
          <a:bodyPr wrap="square" rtlCol="0">
            <a:spAutoFit/>
          </a:bodyPr>
          <a:lstStyle/>
          <a:p>
            <a:r>
              <a:rPr lang="en-US" dirty="0" smtClean="0">
                <a:solidFill>
                  <a:schemeClr val="tx1"/>
                </a:solidFill>
              </a:rPr>
              <a:t>Multiple RMA items can be added to a single RMA.  RMA items are added to a RMA by selecting the action Add Item.  The same RMA can have line items with different processing actions.</a:t>
            </a: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sp>
        <p:nvSpPr>
          <p:cNvPr id="10" name="TextBox 9"/>
          <p:cNvSpPr txBox="1"/>
          <p:nvPr/>
        </p:nvSpPr>
        <p:spPr>
          <a:xfrm>
            <a:off x="6400800" y="2514600"/>
            <a:ext cx="2514600" cy="2893100"/>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a:t>
            </a:r>
            <a:r>
              <a:rPr lang="en-GB" sz="1400" dirty="0" smtClean="0">
                <a:solidFill>
                  <a:schemeClr val="tx1"/>
                </a:solidFill>
              </a:rPr>
              <a:t>When returning the items by any of the first four methods the system is selecting a lot to return that has been shipped in WinMan.  </a:t>
            </a:r>
          </a:p>
          <a:p>
            <a:pPr marL="0" lvl="3">
              <a:buFont typeface="Arial" pitchFamily="34" charset="0"/>
              <a:buChar char="•"/>
            </a:pPr>
            <a:endParaRPr lang="en-GB" sz="1400" dirty="0" smtClean="0">
              <a:solidFill>
                <a:schemeClr val="tx1"/>
              </a:solidFill>
            </a:endParaRPr>
          </a:p>
          <a:p>
            <a:pPr marL="0" lvl="3">
              <a:buFont typeface="Arial" pitchFamily="34" charset="0"/>
              <a:buChar char="•"/>
            </a:pPr>
            <a:r>
              <a:rPr lang="en-GB" sz="1400" dirty="0" smtClean="0">
                <a:solidFill>
                  <a:schemeClr val="tx1"/>
                </a:solidFill>
              </a:rPr>
              <a:t> The different methods of return are used to identify the required lot.  </a:t>
            </a:r>
          </a:p>
          <a:p>
            <a:pPr marL="0" lvl="3">
              <a:buFont typeface="Arial" pitchFamily="34" charset="0"/>
              <a:buChar char="•"/>
            </a:pPr>
            <a:endParaRPr lang="en-GB" sz="1400" dirty="0" smtClean="0">
              <a:solidFill>
                <a:schemeClr val="tx1"/>
              </a:solidFill>
            </a:endParaRPr>
          </a:p>
          <a:p>
            <a:pPr marL="0" lvl="3">
              <a:buFont typeface="Arial" pitchFamily="34" charset="0"/>
              <a:buChar char="•"/>
            </a:pPr>
            <a:r>
              <a:rPr lang="en-GB" sz="1400" dirty="0" smtClean="0">
                <a:solidFill>
                  <a:schemeClr val="tx1"/>
                </a:solidFill>
              </a:rPr>
              <a:t> Identifying the RMA by Product is used when it is not possible to identify the item.</a:t>
            </a:r>
            <a:endParaRPr lang="en-US" sz="1400" dirty="0" smtClean="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533400" y="2438400"/>
            <a:ext cx="5457825" cy="31120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Transactions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11" name="TextBox 10"/>
          <p:cNvSpPr txBox="1"/>
          <p:nvPr/>
        </p:nvSpPr>
        <p:spPr>
          <a:xfrm>
            <a:off x="457200" y="1828800"/>
            <a:ext cx="8001000" cy="3539430"/>
          </a:xfrm>
          <a:prstGeom prst="rect">
            <a:avLst/>
          </a:prstGeom>
          <a:noFill/>
        </p:spPr>
        <p:txBody>
          <a:bodyPr wrap="square" rtlCol="0">
            <a:spAutoFit/>
          </a:bodyPr>
          <a:lstStyle/>
          <a:p>
            <a:r>
              <a:rPr lang="en-US" sz="3200" dirty="0" smtClean="0">
                <a:solidFill>
                  <a:schemeClr val="tx1"/>
                </a:solidFill>
              </a:rPr>
              <a:t>To review inventory transactions that have taken place, there are two modules.  Inventory Review will show you all the transactions that have happened for a specific part number.  Inventory Trace will show you all the transactions that relate to a lot number or serial number.</a:t>
            </a: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0"/>
            <a:ext cx="8686800" cy="3962400"/>
          </a:xfrm>
        </p:spPr>
        <p:txBody>
          <a:bodyPr/>
          <a:lstStyle/>
          <a:p>
            <a:pPr marL="0" indent="0">
              <a:buNone/>
            </a:pPr>
            <a:r>
              <a:rPr lang="en-US" sz="2000" dirty="0" smtClean="0"/>
              <a:t>Each item has an overall usage value that can be expressed as percentage of the Total Overall Usage of all products in WinMan.  An item with an overall usage of $150 where the total overall usage for all items is $1,000 has an individual usage percentage of 15%.</a:t>
            </a:r>
          </a:p>
          <a:p>
            <a:pPr marL="0" indent="0">
              <a:buNone/>
            </a:pPr>
            <a:endParaRPr lang="en-US" sz="2000" dirty="0" smtClean="0"/>
          </a:p>
          <a:p>
            <a:pPr marL="0" indent="0">
              <a:buNone/>
            </a:pPr>
            <a:r>
              <a:rPr lang="en-US" sz="2000" dirty="0" smtClean="0"/>
              <a:t>The criteria for determining the part classification is defined by the low threshold.  That is, if we wanted to designate “A” items as those items that were at least 10% of the total overall usage, 10% would be threshold for “A” classification.  Any item that was 9% of the total overall usage would fall into the next classification.  The threshold for “B” items must be lower than that of the “A” items.  Thresholds are only specified for “A” and “B” items.  Anything not falling under either A or B will be classified as a “C” item.</a:t>
            </a:r>
          </a:p>
          <a:p>
            <a:pPr marL="0" indent="0">
              <a:buNone/>
            </a:pPr>
            <a:endParaRPr lang="en-US" sz="2400"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304800" y="1066800"/>
            <a:ext cx="8610600" cy="1143000"/>
          </a:xfrm>
        </p:spPr>
        <p:txBody>
          <a:bodyPr/>
          <a:lstStyle/>
          <a:p>
            <a:r>
              <a:rPr lang="en-US" dirty="0" smtClean="0"/>
              <a:t>Inventory Class by Individual Percentage</a:t>
            </a:r>
            <a:endParaRPr lang="en-U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457200" y="4724400"/>
            <a:ext cx="8305800" cy="1169551"/>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When using a search method (not including by Product) a listing of items that have shipped that meet the search criteria will be displayed.  A search can be limited by entering a specific sales order, shipment or invoice</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Double click the item that is to be returned</a:t>
            </a:r>
          </a:p>
        </p:txBody>
      </p:sp>
      <p:pic>
        <p:nvPicPr>
          <p:cNvPr id="5122" name="Picture 2"/>
          <p:cNvPicPr>
            <a:picLocks noChangeAspect="1" noChangeArrowheads="1"/>
          </p:cNvPicPr>
          <p:nvPr/>
        </p:nvPicPr>
        <p:blipFill>
          <a:blip r:embed="rId2"/>
          <a:srcRect/>
          <a:stretch>
            <a:fillRect/>
          </a:stretch>
        </p:blipFill>
        <p:spPr bwMode="auto">
          <a:xfrm>
            <a:off x="1219200" y="1143000"/>
            <a:ext cx="59817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867400" y="1828800"/>
            <a:ext cx="27432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Each of the selection methods allow the user to select a location to receive the goods to, the fault code (can be used for later analysis) and any notes required.  </a:t>
            </a:r>
          </a:p>
          <a:p>
            <a:endParaRPr lang="en-GB" sz="1400" dirty="0" smtClean="0">
              <a:solidFill>
                <a:schemeClr val="tx1"/>
              </a:solidFill>
            </a:endParaRPr>
          </a:p>
          <a:p>
            <a:pPr>
              <a:buFont typeface="Arial" pitchFamily="34" charset="0"/>
              <a:buChar char="•"/>
            </a:pPr>
            <a:r>
              <a:rPr lang="en-GB" sz="1400" dirty="0" smtClean="0">
                <a:solidFill>
                  <a:schemeClr val="tx1"/>
                </a:solidFill>
              </a:rPr>
              <a:t> If an item is to be inspected once it is received, it is a good idea to create a location with no availability (naming it Quarantine, RMA or Inspection if a similar location has not yet been created), and receive items to that location.</a:t>
            </a:r>
            <a:endParaRPr lang="en-US" sz="1400"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381000" y="2209800"/>
            <a:ext cx="5195146" cy="2962275"/>
          </a:xfrm>
          <a:prstGeom prst="rect">
            <a:avLst/>
          </a:prstGeom>
          <a:noFill/>
          <a:ln w="9525">
            <a:noFill/>
            <a:miter lim="800000"/>
            <a:headEnd/>
            <a:tailEnd/>
          </a:ln>
          <a:effectLst/>
        </p:spPr>
      </p:pic>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pic>
        <p:nvPicPr>
          <p:cNvPr id="7170" name="Picture 2"/>
          <p:cNvPicPr>
            <a:picLocks noChangeAspect="1" noChangeArrowheads="1"/>
          </p:cNvPicPr>
          <p:nvPr/>
        </p:nvPicPr>
        <p:blipFill>
          <a:blip r:embed="rId2"/>
          <a:srcRect/>
          <a:stretch>
            <a:fillRect/>
          </a:stretch>
        </p:blipFill>
        <p:spPr bwMode="auto">
          <a:xfrm>
            <a:off x="1600200" y="1905000"/>
            <a:ext cx="5534025" cy="4384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057400"/>
            <a:ext cx="83820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Quantity Returned – The quantity of the RMA.  Can be amended if original quantity is not accurate.</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Quantity Received – The quantity received; a read only field that is populated based on receipts in WinMan.</a:t>
            </a:r>
            <a:endParaRPr lang="en-US" sz="1400" dirty="0" smtClean="0">
              <a:solidFill>
                <a:schemeClr val="tx1"/>
              </a:solidFill>
            </a:endParaRPr>
          </a:p>
          <a:p>
            <a:r>
              <a:rPr lang="en-GB" sz="1400" dirty="0" smtClean="0">
                <a:solidFill>
                  <a:schemeClr val="tx1"/>
                </a:solidFill>
              </a:rPr>
              <a:t> </a:t>
            </a:r>
            <a:endParaRPr lang="en-US" sz="1400" dirty="0" smtClean="0">
              <a:solidFill>
                <a:schemeClr val="tx1"/>
              </a:solidFill>
            </a:endParaRPr>
          </a:p>
          <a:p>
            <a:pPr>
              <a:buFont typeface="Arial" pitchFamily="34" charset="0"/>
              <a:buChar char="•"/>
            </a:pPr>
            <a:r>
              <a:rPr lang="en-GB" sz="1400" dirty="0" smtClean="0">
                <a:solidFill>
                  <a:schemeClr val="tx1"/>
                </a:solidFill>
              </a:rPr>
              <a:t> Location – The location that the item is to be received to.</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Repair Job – The repair job if the Jobs Module is being used for Repairs.</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User – The user assigned to the RMA line item.</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Due Date – The due date for completion of the RMA line item.  Has no impact on the due dates used in sales orders of manufacturing orders.</a:t>
            </a:r>
            <a:endParaRPr lang="en-US" sz="1400" dirty="0" smtClean="0">
              <a:solidFill>
                <a:schemeClr val="tx1"/>
              </a:solidFill>
            </a:endParaRPr>
          </a:p>
          <a:p>
            <a:r>
              <a:rPr lang="en-US" sz="1400" dirty="0" smtClean="0">
                <a:solidFill>
                  <a:schemeClr val="tx1"/>
                </a:solidFill>
              </a:rPr>
              <a:t> </a:t>
            </a:r>
          </a:p>
        </p:txBody>
      </p:sp>
      <p:sp>
        <p:nvSpPr>
          <p:cNvPr id="7" name="TextBox 6"/>
          <p:cNvSpPr txBox="1"/>
          <p:nvPr/>
        </p:nvSpPr>
        <p:spPr>
          <a:xfrm>
            <a:off x="381000" y="1219200"/>
            <a:ext cx="5791200" cy="646331"/>
          </a:xfrm>
          <a:prstGeom prst="rect">
            <a:avLst/>
          </a:prstGeom>
          <a:noFill/>
        </p:spPr>
        <p:txBody>
          <a:bodyPr wrap="square" rtlCol="0">
            <a:spAutoFit/>
          </a:bodyPr>
          <a:lstStyle/>
          <a:p>
            <a:r>
              <a:rPr lang="en-US" dirty="0" smtClean="0"/>
              <a:t>Returned Items Tab</a:t>
            </a:r>
            <a:endParaRPr lang="en-US"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sp>
        <p:nvSpPr>
          <p:cNvPr id="8" name="TextBox 7"/>
          <p:cNvSpPr txBox="1"/>
          <p:nvPr/>
        </p:nvSpPr>
        <p:spPr>
          <a:xfrm>
            <a:off x="6019800" y="2362200"/>
            <a:ext cx="25908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The warranty tab will determine if an item is still under warranty.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If the RMA line item was not added by Product, WinMan will determine what warranty was sold with the item as well as when that warranty expires.</a:t>
            </a:r>
            <a:endParaRPr lang="en-US" sz="1400" dirty="0" smtClean="0">
              <a:solidFill>
                <a:schemeClr val="tx1"/>
              </a:solidFill>
            </a:endParaRPr>
          </a:p>
          <a:p>
            <a:endParaRPr lang="en-US" sz="1400" dirty="0" smtClean="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609600" y="1905000"/>
            <a:ext cx="5019120" cy="3976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066800"/>
            <a:ext cx="5791200" cy="646331"/>
          </a:xfrm>
          <a:prstGeom prst="rect">
            <a:avLst/>
          </a:prstGeom>
          <a:noFill/>
        </p:spPr>
        <p:txBody>
          <a:bodyPr wrap="square" rtlCol="0">
            <a:spAutoFit/>
          </a:bodyPr>
          <a:lstStyle/>
          <a:p>
            <a:r>
              <a:rPr lang="en-US" dirty="0" smtClean="0"/>
              <a:t>Modifying a line</a:t>
            </a:r>
            <a:endParaRPr lang="en-US" dirty="0"/>
          </a:p>
        </p:txBody>
      </p:sp>
      <p:sp>
        <p:nvSpPr>
          <p:cNvPr id="8" name="TextBox 7"/>
          <p:cNvSpPr txBox="1"/>
          <p:nvPr/>
        </p:nvSpPr>
        <p:spPr>
          <a:xfrm>
            <a:off x="6553200" y="2286000"/>
            <a:ext cx="2209800" cy="28931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Any notes that relate to the fault.  This can be any notes from the customer that relate to the return</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US" sz="1400" dirty="0" smtClean="0">
                <a:solidFill>
                  <a:schemeClr val="tx1"/>
                </a:solidFill>
              </a:rPr>
              <a:t> </a:t>
            </a:r>
            <a:r>
              <a:rPr lang="en-GB" sz="1400" dirty="0" smtClean="0">
                <a:solidFill>
                  <a:schemeClr val="tx1"/>
                </a:solidFill>
              </a:rPr>
              <a:t>Any notes that relate to the action taken against the RMA line item.  This can be any notes about what was done to the item once it was received.</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pic>
        <p:nvPicPr>
          <p:cNvPr id="9218" name="Picture 2"/>
          <p:cNvPicPr>
            <a:picLocks noChangeAspect="1" noChangeArrowheads="1"/>
          </p:cNvPicPr>
          <p:nvPr/>
        </p:nvPicPr>
        <p:blipFill>
          <a:blip r:embed="rId2"/>
          <a:srcRect/>
          <a:stretch>
            <a:fillRect/>
          </a:stretch>
        </p:blipFill>
        <p:spPr bwMode="auto">
          <a:xfrm>
            <a:off x="381000" y="1752600"/>
            <a:ext cx="4495800" cy="3562057"/>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1676400" y="2819400"/>
            <a:ext cx="4424038"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Receive Goods</a:t>
            </a:r>
            <a:endParaRPr lang="en-US" dirty="0"/>
          </a:p>
        </p:txBody>
      </p:sp>
      <p:pic>
        <p:nvPicPr>
          <p:cNvPr id="10242" name="Picture 2"/>
          <p:cNvPicPr>
            <a:picLocks noChangeAspect="1" noChangeArrowheads="1"/>
          </p:cNvPicPr>
          <p:nvPr/>
        </p:nvPicPr>
        <p:blipFill>
          <a:blip r:embed="rId2"/>
          <a:srcRect/>
          <a:stretch>
            <a:fillRect/>
          </a:stretch>
        </p:blipFill>
        <p:spPr bwMode="auto">
          <a:xfrm>
            <a:off x="1219200" y="2209800"/>
            <a:ext cx="6648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Receive Goods</a:t>
            </a:r>
            <a:endParaRPr lang="en-US" dirty="0"/>
          </a:p>
        </p:txBody>
      </p:sp>
      <p:sp>
        <p:nvSpPr>
          <p:cNvPr id="6" name="TextBox 5"/>
          <p:cNvSpPr txBox="1"/>
          <p:nvPr/>
        </p:nvSpPr>
        <p:spPr>
          <a:xfrm>
            <a:off x="609600" y="1905000"/>
            <a:ext cx="7696200" cy="28931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Receiving an RMA can be done either in the Goods Receipts program or in the RMA program using the Receive Goods action.</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Select the RMA that is to be received using the search function in the RMA program.  Select the action Receive Goods.  A Goods Receipt header dialog will come up with the following information;</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Return Note – The return note ID which is defaulted to the RMA number</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Effective Date – The effective date of the stock transaction</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Location – A location that the entire receipt will be received to, overriding the location of the RMA line item.  If left as default, the item will be received into the location of the RMA item</a:t>
            </a: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Receive Goods</a:t>
            </a:r>
            <a:endParaRPr lang="en-US" dirty="0"/>
          </a:p>
        </p:txBody>
      </p:sp>
      <p:pic>
        <p:nvPicPr>
          <p:cNvPr id="10243" name="Picture 3"/>
          <p:cNvPicPr>
            <a:picLocks noChangeAspect="1" noChangeArrowheads="1"/>
          </p:cNvPicPr>
          <p:nvPr/>
        </p:nvPicPr>
        <p:blipFill>
          <a:blip r:embed="rId2"/>
          <a:srcRect/>
          <a:stretch>
            <a:fillRect/>
          </a:stretch>
        </p:blipFill>
        <p:spPr bwMode="auto">
          <a:xfrm>
            <a:off x="304800" y="1752600"/>
            <a:ext cx="4953000" cy="2824203"/>
          </a:xfrm>
          <a:prstGeom prst="rect">
            <a:avLst/>
          </a:prstGeom>
          <a:noFill/>
          <a:ln w="9525">
            <a:noFill/>
            <a:miter lim="800000"/>
            <a:headEnd/>
            <a:tailEnd/>
          </a:ln>
          <a:effectLst/>
        </p:spPr>
      </p:pic>
      <p:sp>
        <p:nvSpPr>
          <p:cNvPr id="8" name="TextBox 7"/>
          <p:cNvSpPr txBox="1"/>
          <p:nvPr/>
        </p:nvSpPr>
        <p:spPr>
          <a:xfrm>
            <a:off x="6096000" y="1752600"/>
            <a:ext cx="2743200" cy="4185761"/>
          </a:xfrm>
          <a:prstGeom prst="rect">
            <a:avLst/>
          </a:prstGeom>
          <a:noFill/>
        </p:spPr>
        <p:txBody>
          <a:bodyPr wrap="square" rtlCol="0">
            <a:spAutoFit/>
          </a:bodyPr>
          <a:lstStyle/>
          <a:p>
            <a:r>
              <a:rPr lang="en-GB" sz="1400" dirty="0" smtClean="0">
                <a:solidFill>
                  <a:schemeClr val="tx1"/>
                </a:solidFill>
              </a:rPr>
              <a:t>A listing of items on the RMA that are to be received will display  </a:t>
            </a:r>
          </a:p>
          <a:p>
            <a:endParaRPr lang="en-GB" sz="1400" dirty="0" smtClean="0">
              <a:solidFill>
                <a:schemeClr val="tx1"/>
              </a:solidFill>
            </a:endParaRPr>
          </a:p>
          <a:p>
            <a:r>
              <a:rPr lang="en-GB" sz="1400" dirty="0" smtClean="0">
                <a:solidFill>
                  <a:schemeClr val="tx1"/>
                </a:solidFill>
              </a:rPr>
              <a:t>Select the items that are to be received by selecting the check box in the Include column.  If quantities are different, amend the quantity in the </a:t>
            </a:r>
            <a:r>
              <a:rPr lang="en-GB" sz="1400" dirty="0" err="1" smtClean="0">
                <a:solidFill>
                  <a:schemeClr val="tx1"/>
                </a:solidFill>
              </a:rPr>
              <a:t>QuantityToBeReceived</a:t>
            </a:r>
            <a:r>
              <a:rPr lang="en-GB" sz="1400" dirty="0" smtClean="0">
                <a:solidFill>
                  <a:schemeClr val="tx1"/>
                </a:solidFill>
              </a:rPr>
              <a:t> column.</a:t>
            </a:r>
          </a:p>
          <a:p>
            <a:endParaRPr lang="en-GB" sz="1400" dirty="0" smtClean="0">
              <a:solidFill>
                <a:schemeClr val="tx1"/>
              </a:solidFill>
            </a:endParaRPr>
          </a:p>
          <a:p>
            <a:r>
              <a:rPr lang="en-GB" sz="1400" dirty="0" smtClean="0">
                <a:solidFill>
                  <a:schemeClr val="tx1"/>
                </a:solidFill>
              </a:rPr>
              <a:t>Goods that are received at cost (see System setting to the right) require an inventory reason code</a:t>
            </a:r>
          </a:p>
          <a:p>
            <a:endParaRPr lang="en-GB" sz="1400" dirty="0" smtClean="0">
              <a:solidFill>
                <a:schemeClr val="tx1"/>
              </a:solidFill>
            </a:endParaRPr>
          </a:p>
          <a:p>
            <a:r>
              <a:rPr lang="en-GB" sz="1400" dirty="0" smtClean="0">
                <a:solidFill>
                  <a:schemeClr val="tx1"/>
                </a:solidFill>
              </a:rPr>
              <a:t>The stock is booked into the location selected on the RMA once the receipt is finalized.</a:t>
            </a:r>
            <a:endParaRPr lang="en-US" sz="1400" dirty="0" smtClean="0">
              <a:solidFill>
                <a:schemeClr val="tx1"/>
              </a:solidFill>
            </a:endParaRPr>
          </a:p>
        </p:txBody>
      </p:sp>
      <p:sp>
        <p:nvSpPr>
          <p:cNvPr id="9" name="TextBox 8"/>
          <p:cNvSpPr txBox="1"/>
          <p:nvPr/>
        </p:nvSpPr>
        <p:spPr>
          <a:xfrm>
            <a:off x="304800" y="4800600"/>
            <a:ext cx="5334000" cy="1384995"/>
          </a:xfrm>
          <a:prstGeom prst="rect">
            <a:avLst/>
          </a:prstGeom>
          <a:solidFill>
            <a:schemeClr val="tx2">
              <a:lumMod val="20000"/>
              <a:lumOff val="80000"/>
            </a:schemeClr>
          </a:solidFill>
        </p:spPr>
        <p:txBody>
          <a:bodyPr wrap="square" rtlCol="0">
            <a:spAutoFit/>
          </a:bodyPr>
          <a:lstStyle/>
          <a:p>
            <a:r>
              <a:rPr lang="en-GB" sz="1400" dirty="0" smtClean="0">
                <a:solidFill>
                  <a:schemeClr val="tx1"/>
                </a:solidFill>
              </a:rPr>
              <a:t>SYSTEM SETTING: By default, items that are received from an RMA are received at standard cost.  The RMA system setting </a:t>
            </a:r>
            <a:r>
              <a:rPr lang="en-GB" sz="1400" b="1" dirty="0" smtClean="0">
                <a:solidFill>
                  <a:schemeClr val="tx1"/>
                </a:solidFill>
              </a:rPr>
              <a:t>Book in items at zero cost</a:t>
            </a:r>
            <a:r>
              <a:rPr lang="en-GB" sz="1400" dirty="0" smtClean="0">
                <a:solidFill>
                  <a:schemeClr val="tx1"/>
                </a:solidFill>
              </a:rPr>
              <a:t> can be used to book items in at $0.  Enable the option and set the option value to Y to receive goods at $0.  When using this option, a value adjustment is typically manually done before the item is processed. </a:t>
            </a: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Processing</a:t>
            </a:r>
            <a:endParaRPr lang="en-US" dirty="0"/>
          </a:p>
        </p:txBody>
      </p:sp>
      <p:sp>
        <p:nvSpPr>
          <p:cNvPr id="56322" name="Rectangle 2"/>
          <p:cNvSpPr>
            <a:spLocks noChangeArrowheads="1"/>
          </p:cNvSpPr>
          <p:nvPr/>
        </p:nvSpPr>
        <p:spPr bwMode="auto">
          <a:xfrm>
            <a:off x="2438400" y="2133600"/>
            <a:ext cx="62484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All RMA items can be processed as a collection, or individually, to process all items select the required option from the actions on the right of the screen.</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56321" name="Picture 26"/>
          <p:cNvPicPr>
            <a:picLocks noChangeAspect="1" noChangeArrowheads="1"/>
          </p:cNvPicPr>
          <p:nvPr/>
        </p:nvPicPr>
        <p:blipFill>
          <a:blip r:embed="rId2"/>
          <a:srcRect/>
          <a:stretch>
            <a:fillRect/>
          </a:stretch>
        </p:blipFill>
        <p:spPr bwMode="auto">
          <a:xfrm>
            <a:off x="381000" y="2057400"/>
            <a:ext cx="1371600" cy="2012868"/>
          </a:xfrm>
          <a:prstGeom prst="rect">
            <a:avLst/>
          </a:prstGeom>
          <a:noFill/>
        </p:spPr>
      </p:pic>
      <p:sp>
        <p:nvSpPr>
          <p:cNvPr id="56323" name="Rectangle 3"/>
          <p:cNvSpPr>
            <a:spLocks noChangeArrowheads="1"/>
          </p:cNvSpPr>
          <p:nvPr/>
        </p:nvSpPr>
        <p:spPr bwMode="auto">
          <a:xfrm>
            <a:off x="2438400" y="3124200"/>
            <a:ext cx="6248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Items can be process individually by ‘</a:t>
            </a:r>
            <a:r>
              <a:rPr kumimoji="0" lang="en-GB" sz="14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right clicking</a:t>
            </a:r>
            <a:r>
              <a:rPr kumimoji="0" lang="en-GB"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on the required line and selecting Process&gt;</a:t>
            </a:r>
            <a:r>
              <a:rPr kumimoji="0" lang="en-GB" sz="14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&lt;option&gt;</a:t>
            </a:r>
            <a:r>
              <a:rPr kumimoji="0" lang="en-GB"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GB" sz="1400" b="0" i="0" u="none" strike="noStrike" cap="none" normalizeH="0" baseline="0" dirty="0" smtClean="0">
              <a:ln>
                <a:noFill/>
              </a:ln>
              <a:solidFill>
                <a:schemeClr val="tx1"/>
              </a:solidFill>
              <a:effectLst/>
              <a:latin typeface="Arial" pitchFamily="34" charset="0"/>
            </a:endParaRPr>
          </a:p>
        </p:txBody>
      </p:sp>
      <p:sp>
        <p:nvSpPr>
          <p:cNvPr id="8" name="TextBox 7"/>
          <p:cNvSpPr txBox="1"/>
          <p:nvPr/>
        </p:nvSpPr>
        <p:spPr>
          <a:xfrm>
            <a:off x="304800" y="4800600"/>
            <a:ext cx="8229600" cy="738664"/>
          </a:xfrm>
          <a:prstGeom prst="rect">
            <a:avLst/>
          </a:prstGeom>
          <a:solidFill>
            <a:schemeClr val="tx2">
              <a:lumMod val="20000"/>
              <a:lumOff val="80000"/>
            </a:schemeClr>
          </a:solidFill>
        </p:spPr>
        <p:txBody>
          <a:bodyPr wrap="square" rtlCol="0">
            <a:spAutoFit/>
          </a:bodyPr>
          <a:lstStyle/>
          <a:p>
            <a:r>
              <a:rPr lang="en-GB" sz="1400" dirty="0" smtClean="0">
                <a:solidFill>
                  <a:schemeClr val="tx1"/>
                </a:solidFill>
              </a:rPr>
              <a:t>SYSTEM SETTING: By default, when processing occurs on an RMA line item, a dashboard listing all the processes completed will display.  This dashboard can be turned off using the RMA system option </a:t>
            </a:r>
            <a:r>
              <a:rPr lang="en-GB" sz="1400" b="1" dirty="0" smtClean="0">
                <a:solidFill>
                  <a:schemeClr val="tx1"/>
                </a:solidFill>
              </a:rPr>
              <a:t>Hide process dashboard</a:t>
            </a:r>
            <a:r>
              <a:rPr lang="en-GB" sz="1400" dirty="0" smtClean="0">
                <a:solidFill>
                  <a:schemeClr val="tx1"/>
                </a:solidFill>
              </a:rPr>
              <a:t>.  Enable the option and set the value to N to turn the dashboard off.</a:t>
            </a: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839200" cy="4191000"/>
          </a:xfrm>
        </p:spPr>
        <p:txBody>
          <a:bodyPr/>
          <a:lstStyle/>
          <a:p>
            <a:pPr marL="0" indent="0">
              <a:buNone/>
            </a:pPr>
            <a:r>
              <a:rPr lang="en-US" dirty="0" smtClean="0"/>
              <a:t>This is similar to rank, but in this case, WinMan considers the total overall usage percentage.</a:t>
            </a:r>
          </a:p>
          <a:p>
            <a:pPr marL="0" indent="0">
              <a:buNone/>
            </a:pPr>
            <a:endParaRPr lang="en-US" dirty="0" smtClean="0"/>
          </a:p>
          <a:p>
            <a:pPr marL="0" indent="0">
              <a:buNone/>
            </a:pPr>
            <a:endParaRPr lang="en-US" dirty="0" smtClean="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381000" y="838200"/>
            <a:ext cx="8229600" cy="1143000"/>
          </a:xfrm>
        </p:spPr>
        <p:txBody>
          <a:bodyPr/>
          <a:lstStyle/>
          <a:p>
            <a:r>
              <a:rPr lang="en-US" dirty="0" smtClean="0"/>
              <a:t>Inventory Class by Total Usage</a:t>
            </a:r>
            <a:endParaRPr lang="en-US" dirty="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Replace Item</a:t>
            </a:r>
            <a:endParaRPr lang="en-US" dirty="0"/>
          </a:p>
        </p:txBody>
      </p:sp>
      <p:pic>
        <p:nvPicPr>
          <p:cNvPr id="55297" name="Picture 1"/>
          <p:cNvPicPr>
            <a:picLocks noChangeAspect="1" noChangeArrowheads="1"/>
          </p:cNvPicPr>
          <p:nvPr/>
        </p:nvPicPr>
        <p:blipFill>
          <a:blip r:embed="rId2"/>
          <a:srcRect/>
          <a:stretch>
            <a:fillRect/>
          </a:stretch>
        </p:blipFill>
        <p:spPr bwMode="auto">
          <a:xfrm>
            <a:off x="1981200" y="21336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828800"/>
            <a:ext cx="8382000" cy="4401205"/>
          </a:xfrm>
          <a:prstGeom prst="rect">
            <a:avLst/>
          </a:prstGeom>
          <a:noFill/>
        </p:spPr>
        <p:txBody>
          <a:bodyPr wrap="square" rtlCol="0">
            <a:spAutoFit/>
          </a:bodyPr>
          <a:lstStyle/>
          <a:p>
            <a:pPr>
              <a:buFont typeface="Arial" pitchFamily="34" charset="0"/>
              <a:buChar char="•"/>
            </a:pPr>
            <a:r>
              <a:rPr lang="en-GB" sz="1400" dirty="0" smtClean="0">
                <a:solidFill>
                  <a:schemeClr val="tx1"/>
                </a:solidFill>
              </a:rPr>
              <a:t> Replace item will create a sales order for the item, that will facilitate an item being shipped back to the customer.</a:t>
            </a:r>
            <a:endParaRPr lang="en-US" sz="1400" dirty="0" smtClean="0">
              <a:solidFill>
                <a:schemeClr val="tx1"/>
              </a:solidFill>
            </a:endParaRPr>
          </a:p>
          <a:p>
            <a:r>
              <a:rPr lang="en-GB" sz="1400" dirty="0" smtClean="0">
                <a:solidFill>
                  <a:schemeClr val="tx1"/>
                </a:solidFill>
              </a:rPr>
              <a:t> </a:t>
            </a:r>
            <a:endParaRPr lang="en-US" sz="1400" dirty="0" smtClean="0">
              <a:solidFill>
                <a:schemeClr val="tx1"/>
              </a:solidFill>
            </a:endParaRPr>
          </a:p>
          <a:p>
            <a:pPr>
              <a:buFont typeface="Arial" pitchFamily="34" charset="0"/>
              <a:buChar char="•"/>
            </a:pPr>
            <a:r>
              <a:rPr lang="en-GB" sz="1400" dirty="0" smtClean="0">
                <a:solidFill>
                  <a:schemeClr val="tx1"/>
                </a:solidFill>
              </a:rPr>
              <a:t> Quantity – This is the quantity of the item that will be on the replacement sales order.  It will default to the RMA quantity of the line, but can be amended.</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Price – By default the price will be $0 as it is assumed that the customer has already paid for the item.  If the customer is to receive a charge for the RMA, a price can entered for the part, or a sundry can be manually added to the sales order for Repair Charge.</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Replacement Product – The replacement product will be the product on the sales order.  This will default to the item on the RMA but can be amended.  Typically, the only time the product is changed is if the wrong product was sent originally, or if an alternate part can be used in place of the original.</a:t>
            </a:r>
            <a:endParaRPr lang="en-US" sz="1400" dirty="0" smtClean="0">
              <a:solidFill>
                <a:schemeClr val="tx1"/>
              </a:solidFill>
            </a:endParaRPr>
          </a:p>
          <a:p>
            <a:r>
              <a:rPr lang="en-GB" sz="1400" dirty="0" smtClean="0">
                <a:solidFill>
                  <a:schemeClr val="tx1"/>
                </a:solidFill>
              </a:rPr>
              <a:t> </a:t>
            </a:r>
            <a:endParaRPr lang="en-US" sz="1400" dirty="0" smtClean="0">
              <a:solidFill>
                <a:schemeClr val="tx1"/>
              </a:solidFill>
            </a:endParaRPr>
          </a:p>
          <a:p>
            <a:pPr>
              <a:buFont typeface="Arial" pitchFamily="34" charset="0"/>
              <a:buChar char="•"/>
            </a:pPr>
            <a:r>
              <a:rPr lang="en-GB" sz="1400" dirty="0" smtClean="0">
                <a:solidFill>
                  <a:schemeClr val="tx1"/>
                </a:solidFill>
              </a:rPr>
              <a:t> Sales Order Prefix – The sales order prefix for the replacement sales order.  While it is not required, it is recommended that a sales order prefix be set up for RMA replacement sales orders.  This will give clear visibility that the sales order is a replacement order and not a standard order.</a:t>
            </a:r>
            <a:endParaRPr lang="en-US" sz="1400" dirty="0" smtClean="0">
              <a:solidFill>
                <a:schemeClr val="tx1"/>
              </a:solidFill>
            </a:endParaRPr>
          </a:p>
          <a:p>
            <a:endParaRPr lang="en-GB" sz="1400" dirty="0" smtClean="0">
              <a:solidFill>
                <a:schemeClr val="tx1"/>
              </a:solidFill>
            </a:endParaRPr>
          </a:p>
          <a:p>
            <a:r>
              <a:rPr lang="en-GB" sz="1400" dirty="0" smtClean="0">
                <a:solidFill>
                  <a:schemeClr val="tx1"/>
                </a:solidFill>
              </a:rPr>
              <a:t>Note:  Once a sales order is created for an RMA, all additional line items will be added to the original replacement order.</a:t>
            </a:r>
            <a:endParaRPr lang="en-US" sz="1400" dirty="0" smtClean="0">
              <a:solidFill>
                <a:schemeClr val="tx1"/>
              </a:solidFill>
            </a:endParaRP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Replace Item</a:t>
            </a:r>
            <a:endParaRPr lang="en-US" dirty="0"/>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981200"/>
            <a:ext cx="8382000" cy="738664"/>
          </a:xfrm>
          <a:prstGeom prst="rect">
            <a:avLst/>
          </a:prstGeom>
          <a:noFill/>
        </p:spPr>
        <p:txBody>
          <a:bodyPr wrap="square" rtlCol="0">
            <a:spAutoFit/>
          </a:bodyPr>
          <a:lstStyle/>
          <a:p>
            <a:pPr>
              <a:buFont typeface="Arial" pitchFamily="34" charset="0"/>
              <a:buChar char="•"/>
            </a:pPr>
            <a:r>
              <a:rPr lang="en-GB" sz="1400" dirty="0" smtClean="0">
                <a:solidFill>
                  <a:schemeClr val="tx1"/>
                </a:solidFill>
              </a:rPr>
              <a:t> The replacement sales order can be viewed either by right clicking on a line item and selecting Go-To Sales orders or by using the drill down in the RMA header for the Replacement Order.</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Replace Item</a:t>
            </a:r>
            <a:endParaRPr lang="en-US" dirty="0"/>
          </a:p>
        </p:txBody>
      </p:sp>
      <p:sp>
        <p:nvSpPr>
          <p:cNvPr id="8" name="TextBox 7"/>
          <p:cNvSpPr txBox="1"/>
          <p:nvPr/>
        </p:nvSpPr>
        <p:spPr>
          <a:xfrm>
            <a:off x="381000" y="2743200"/>
            <a:ext cx="8229600" cy="954107"/>
          </a:xfrm>
          <a:prstGeom prst="rect">
            <a:avLst/>
          </a:prstGeom>
          <a:solidFill>
            <a:schemeClr val="tx2">
              <a:lumMod val="20000"/>
              <a:lumOff val="80000"/>
            </a:schemeClr>
          </a:solidFill>
        </p:spPr>
        <p:txBody>
          <a:bodyPr wrap="square" rtlCol="0">
            <a:spAutoFit/>
          </a:bodyPr>
          <a:lstStyle/>
          <a:p>
            <a:r>
              <a:rPr lang="en-GB" sz="1400" dirty="0" smtClean="0">
                <a:solidFill>
                  <a:schemeClr val="tx1"/>
                </a:solidFill>
              </a:rPr>
              <a:t>SYSTEM SETTING: By default, when a sales order is created from the RMA module, the order is created as firm.  If the order needs review before being able to be shipped, the order can also be created as New.  Use the RMA system option </a:t>
            </a:r>
            <a:r>
              <a:rPr lang="en-GB" sz="1400" b="1" dirty="0" smtClean="0">
                <a:solidFill>
                  <a:schemeClr val="tx1"/>
                </a:solidFill>
              </a:rPr>
              <a:t>Sales order system type for returns &amp; replacements. N = New, F= Firm (Default).  </a:t>
            </a:r>
            <a:r>
              <a:rPr lang="en-GB" sz="1400" dirty="0" smtClean="0">
                <a:solidFill>
                  <a:schemeClr val="tx1"/>
                </a:solidFill>
              </a:rPr>
              <a:t>Set the value to N for New order and enable the profile.</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Repair Item</a:t>
            </a:r>
            <a:endParaRPr lang="en-US" dirty="0"/>
          </a:p>
        </p:txBody>
      </p:sp>
      <p:pic>
        <p:nvPicPr>
          <p:cNvPr id="54273" name="Picture 1"/>
          <p:cNvPicPr>
            <a:picLocks noChangeAspect="1" noChangeArrowheads="1"/>
          </p:cNvPicPr>
          <p:nvPr/>
        </p:nvPicPr>
        <p:blipFill>
          <a:blip r:embed="rId2"/>
          <a:srcRect/>
          <a:stretch>
            <a:fillRect/>
          </a:stretch>
        </p:blipFill>
        <p:spPr bwMode="auto">
          <a:xfrm>
            <a:off x="1524000" y="22098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228600" y="3048000"/>
            <a:ext cx="8382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Repair item will create either a Job or a manufacturing order to carry out the repair work, this is set in the system profile </a:t>
            </a:r>
            <a:r>
              <a:rPr lang="en-GB" sz="1400" b="1" cap="small" dirty="0" smtClean="0">
                <a:solidFill>
                  <a:schemeClr val="tx1"/>
                </a:solidFill>
              </a:rPr>
              <a:t>Navigation/Administration/System Options</a:t>
            </a:r>
            <a:r>
              <a:rPr lang="en-GB" sz="1400" dirty="0" smtClean="0">
                <a:solidFill>
                  <a:schemeClr val="tx1"/>
                </a:solidFill>
              </a:rPr>
              <a:t>.</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Manufacturing Orders are advantageous over Jobs for the simple reason that most people are already using Manufacturing Orders, know how to use the module and it comes with the standard WinMan licence.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The Jobs module is an additional module that comes with additional cost, additional training and additional functionality.   If additional parts and/or </a:t>
            </a:r>
            <a:r>
              <a:rPr lang="en-GB" sz="1400" dirty="0" err="1" smtClean="0">
                <a:solidFill>
                  <a:schemeClr val="tx1"/>
                </a:solidFill>
              </a:rPr>
              <a:t>labor</a:t>
            </a:r>
            <a:r>
              <a:rPr lang="en-GB" sz="1400" dirty="0" smtClean="0">
                <a:solidFill>
                  <a:schemeClr val="tx1"/>
                </a:solidFill>
              </a:rPr>
              <a:t> are being added for repair and the costs need to be tracked, Manufacturing Orders will be able to provide all the functionality required.</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Repair Item</a:t>
            </a:r>
            <a:endParaRPr lang="en-US" dirty="0"/>
          </a:p>
        </p:txBody>
      </p:sp>
      <p:sp>
        <p:nvSpPr>
          <p:cNvPr id="8" name="TextBox 7"/>
          <p:cNvSpPr txBox="1"/>
          <p:nvPr/>
        </p:nvSpPr>
        <p:spPr>
          <a:xfrm>
            <a:off x="304800" y="1905000"/>
            <a:ext cx="8229600" cy="954107"/>
          </a:xfrm>
          <a:prstGeom prst="rect">
            <a:avLst/>
          </a:prstGeom>
          <a:solidFill>
            <a:schemeClr val="tx2">
              <a:lumMod val="20000"/>
              <a:lumOff val="80000"/>
            </a:schemeClr>
          </a:solidFill>
        </p:spPr>
        <p:txBody>
          <a:bodyPr wrap="square" rtlCol="0">
            <a:spAutoFit/>
          </a:bodyPr>
          <a:lstStyle/>
          <a:p>
            <a:r>
              <a:rPr lang="en-GB" sz="1400" dirty="0" smtClean="0">
                <a:solidFill>
                  <a:schemeClr val="tx1"/>
                </a:solidFill>
              </a:rPr>
              <a:t>SYSTEM SETTING: When repairing items, either a job or a re-work manufacturing order can be used to track costs.  Use the RMA system option </a:t>
            </a:r>
            <a:r>
              <a:rPr lang="en-GB" sz="1400" b="1" dirty="0" smtClean="0">
                <a:solidFill>
                  <a:schemeClr val="tx1"/>
                </a:solidFill>
              </a:rPr>
              <a:t>Use Rework orders instead of Jobs  in RMA</a:t>
            </a:r>
            <a:r>
              <a:rPr lang="en-GB" sz="1400" dirty="0" smtClean="0">
                <a:solidFill>
                  <a:schemeClr val="tx1"/>
                </a:solidFill>
              </a:rPr>
              <a:t> to set the required method.   Set the value to Y to use Rework orders and N for Jobs.  The default value is to use Jobs, however the system will come loaded with this profile set to use Rework orders.   </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228600" y="1981200"/>
            <a:ext cx="83820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t>
            </a:r>
            <a:r>
              <a:rPr lang="en-GB" sz="1400" dirty="0" smtClean="0">
                <a:solidFill>
                  <a:schemeClr val="tx1"/>
                </a:solidFill>
              </a:rPr>
              <a:t>After completing the wizard a manufacturing order is created at issued status, the user can link to the RMA by </a:t>
            </a:r>
            <a:r>
              <a:rPr lang="en-GB" sz="1400" i="1" dirty="0" smtClean="0">
                <a:solidFill>
                  <a:schemeClr val="tx1"/>
                </a:solidFill>
              </a:rPr>
              <a:t>‘right clicking’</a:t>
            </a:r>
            <a:r>
              <a:rPr lang="en-GB" sz="1400" dirty="0" smtClean="0">
                <a:solidFill>
                  <a:schemeClr val="tx1"/>
                </a:solidFill>
              </a:rPr>
              <a:t> on the required line and selecting </a:t>
            </a:r>
            <a:r>
              <a:rPr lang="en-GB" sz="1400" b="1" cap="small" dirty="0" smtClean="0">
                <a:solidFill>
                  <a:schemeClr val="tx1"/>
                </a:solidFill>
              </a:rPr>
              <a:t>Go to…&gt;/Go to Manufacturing order</a:t>
            </a:r>
            <a:r>
              <a:rPr lang="en-GB" sz="1400" dirty="0" smtClean="0">
                <a:solidFill>
                  <a:schemeClr val="tx1"/>
                </a:solidFill>
              </a:rPr>
              <a:t>.</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The repair item has automatically being issued to manufacturing order.</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Additional components and costs can be added to the manufacturing order, as they are required. Any additional components must then be issued to the MO before it is completed.</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Repair Item</a:t>
            </a:r>
            <a:endParaRPr lang="en-US" dirty="0"/>
          </a:p>
        </p:txBody>
      </p:sp>
      <p:pic>
        <p:nvPicPr>
          <p:cNvPr id="8" name="Picture 7"/>
          <p:cNvPicPr/>
          <p:nvPr/>
        </p:nvPicPr>
        <p:blipFill>
          <a:blip r:embed="rId2"/>
          <a:srcRect/>
          <a:stretch>
            <a:fillRect/>
          </a:stretch>
        </p:blipFill>
        <p:spPr bwMode="auto">
          <a:xfrm>
            <a:off x="457200" y="4038600"/>
            <a:ext cx="6858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334000" y="1981200"/>
            <a:ext cx="3276600" cy="3754874"/>
          </a:xfrm>
          <a:prstGeom prst="rect">
            <a:avLst/>
          </a:prstGeom>
          <a:noFill/>
        </p:spPr>
        <p:txBody>
          <a:bodyPr wrap="square" rtlCol="0">
            <a:spAutoFit/>
          </a:bodyPr>
          <a:lstStyle/>
          <a:p>
            <a:pPr>
              <a:buFont typeface="Arial" pitchFamily="34" charset="0"/>
              <a:buChar char="•"/>
            </a:pPr>
            <a:r>
              <a:rPr lang="en-GB" sz="1400" dirty="0" smtClean="0">
                <a:solidFill>
                  <a:schemeClr val="tx1"/>
                </a:solidFill>
              </a:rPr>
              <a:t> The restock will simply move the item to another location.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The stock must be restocked before it can be sent back to a supplier to populate the ‘Quantity Processed’.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The wizard will ask the user to enter a new location and confirm the value.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If the value remains the same as it was received at, no inventory reason code will be prompted for.  </a:t>
            </a:r>
          </a:p>
          <a:p>
            <a:pPr>
              <a:buFont typeface="Arial" pitchFamily="34" charset="0"/>
              <a:buChar char="•"/>
            </a:pPr>
            <a:endParaRPr lang="en-GB" sz="1400" dirty="0" smtClean="0">
              <a:solidFill>
                <a:schemeClr val="tx1"/>
              </a:solidFill>
            </a:endParaRPr>
          </a:p>
          <a:p>
            <a:pPr>
              <a:buFont typeface="Arial" pitchFamily="34" charset="0"/>
              <a:buChar char="•"/>
            </a:pPr>
            <a:r>
              <a:rPr lang="en-GB" sz="1400" dirty="0" smtClean="0">
                <a:solidFill>
                  <a:schemeClr val="tx1"/>
                </a:solidFill>
              </a:rPr>
              <a:t> If the value is adjusted, an inventory reason code will need to be entered.</a:t>
            </a:r>
            <a:endParaRPr lang="en-US" sz="1400" dirty="0" smtClean="0">
              <a:solidFill>
                <a:schemeClr val="tx1"/>
              </a:solidFill>
            </a:endParaRPr>
          </a:p>
          <a:p>
            <a:endParaRPr lang="en-US" sz="1400" dirty="0" smtClean="0">
              <a:solidFill>
                <a:schemeClr val="tx1"/>
              </a:solidFill>
            </a:endParaRPr>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Restock Item</a:t>
            </a:r>
            <a:endParaRPr lang="en-US" dirty="0"/>
          </a:p>
        </p:txBody>
      </p:sp>
      <p:pic>
        <p:nvPicPr>
          <p:cNvPr id="88066" name="Picture 2"/>
          <p:cNvPicPr>
            <a:picLocks noChangeAspect="1" noChangeArrowheads="1"/>
          </p:cNvPicPr>
          <p:nvPr/>
        </p:nvPicPr>
        <p:blipFill>
          <a:blip r:embed="rId2"/>
          <a:srcRect/>
          <a:stretch>
            <a:fillRect/>
          </a:stretch>
        </p:blipFill>
        <p:spPr bwMode="auto">
          <a:xfrm>
            <a:off x="533400" y="1981200"/>
            <a:ext cx="4495800" cy="35930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334000" y="2438400"/>
            <a:ext cx="3276600" cy="2677656"/>
          </a:xfrm>
          <a:prstGeom prst="rect">
            <a:avLst/>
          </a:prstGeom>
          <a:noFill/>
        </p:spPr>
        <p:txBody>
          <a:bodyPr wrap="square" rtlCol="0">
            <a:spAutoFit/>
          </a:bodyPr>
          <a:lstStyle/>
          <a:p>
            <a:pPr>
              <a:buFont typeface="Arial" pitchFamily="34" charset="0"/>
              <a:buChar char="•"/>
            </a:pPr>
            <a:r>
              <a:rPr lang="en-GB" sz="1400" dirty="0" smtClean="0">
                <a:solidFill>
                  <a:schemeClr val="tx1"/>
                </a:solidFill>
              </a:rPr>
              <a:t> The item can be scrapped directly from the RMA line after it has been received. After selecting the option follow the wizard.</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The wizard requires a reason code. If the goods were returned with a value the reason code will be used to link to the relevant GL code, if there is no value against the line the reason code is still required for analysis.</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Scrap Item</a:t>
            </a:r>
            <a:endParaRPr lang="en-US" dirty="0"/>
          </a:p>
        </p:txBody>
      </p:sp>
      <p:pic>
        <p:nvPicPr>
          <p:cNvPr id="89090" name="Picture 2"/>
          <p:cNvPicPr>
            <a:picLocks noChangeAspect="1" noChangeArrowheads="1"/>
          </p:cNvPicPr>
          <p:nvPr/>
        </p:nvPicPr>
        <p:blipFill>
          <a:blip r:embed="rId2"/>
          <a:srcRect/>
          <a:stretch>
            <a:fillRect/>
          </a:stretch>
        </p:blipFill>
        <p:spPr bwMode="auto">
          <a:xfrm>
            <a:off x="609600" y="2057400"/>
            <a:ext cx="4183294" cy="3343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Credit Item</a:t>
            </a:r>
            <a:endParaRPr lang="en-US" dirty="0"/>
          </a:p>
        </p:txBody>
      </p:sp>
      <p:pic>
        <p:nvPicPr>
          <p:cNvPr id="90114" name="Picture 2"/>
          <p:cNvPicPr>
            <a:picLocks noChangeAspect="1" noChangeArrowheads="1"/>
          </p:cNvPicPr>
          <p:nvPr/>
        </p:nvPicPr>
        <p:blipFill>
          <a:blip r:embed="rId2"/>
          <a:srcRect/>
          <a:stretch>
            <a:fillRect/>
          </a:stretch>
        </p:blipFill>
        <p:spPr bwMode="auto">
          <a:xfrm>
            <a:off x="1676400" y="1905000"/>
            <a:ext cx="5410200" cy="43238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685800" y="1828800"/>
            <a:ext cx="7924800" cy="4401205"/>
          </a:xfrm>
          <a:prstGeom prst="rect">
            <a:avLst/>
          </a:prstGeom>
          <a:noFill/>
        </p:spPr>
        <p:txBody>
          <a:bodyPr wrap="square" rtlCol="0">
            <a:spAutoFit/>
          </a:bodyPr>
          <a:lstStyle/>
          <a:p>
            <a:pPr>
              <a:buFont typeface="Arial" pitchFamily="34" charset="0"/>
              <a:buChar char="•"/>
            </a:pPr>
            <a:r>
              <a:rPr lang="en-GB" sz="1400" dirty="0" smtClean="0">
                <a:solidFill>
                  <a:schemeClr val="tx1"/>
                </a:solidFill>
              </a:rPr>
              <a:t> The item can be credited at any time, even before it has been returned, this is used if the item is very low value and the customer scraps the item (see close note).   The wizard has the following fields;</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Reason Code – The credit reason code for the credit.  This is for each line item.  A general code for all RMA’s can be created or more specific ones can be created.  This is used for reporting only.</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Credit Value – It the item was added to the RMA by any way other than by product, the system will determine the invoice value and default the credit value to the invoice value.  For items added by product, the credit value will be $0 and a value will need to be entered.</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Quantity – The quantity of the items that will be credited.  This will default to the quantity of the RMA but can be amended.</a:t>
            </a:r>
            <a:endParaRPr lang="en-US" sz="1400" dirty="0" smtClean="0">
              <a:solidFill>
                <a:schemeClr val="tx1"/>
              </a:solidFill>
            </a:endParaRPr>
          </a:p>
          <a:p>
            <a:endParaRPr lang="en-US" sz="1400" dirty="0" smtClean="0">
              <a:solidFill>
                <a:schemeClr val="tx1"/>
              </a:solidFill>
            </a:endParaRPr>
          </a:p>
          <a:p>
            <a:pPr>
              <a:buFont typeface="Arial" pitchFamily="34" charset="0"/>
              <a:buChar char="•"/>
            </a:pPr>
            <a:r>
              <a:rPr lang="en-GB" sz="1400" dirty="0" smtClean="0">
                <a:solidFill>
                  <a:schemeClr val="tx1"/>
                </a:solidFill>
              </a:rPr>
              <a:t> The credit will be created as an </a:t>
            </a:r>
            <a:r>
              <a:rPr lang="en-GB" sz="1400" dirty="0" err="1" smtClean="0">
                <a:solidFill>
                  <a:schemeClr val="tx1"/>
                </a:solidFill>
              </a:rPr>
              <a:t>unfinalized</a:t>
            </a:r>
            <a:r>
              <a:rPr lang="en-GB" sz="1400" dirty="0" smtClean="0">
                <a:solidFill>
                  <a:schemeClr val="tx1"/>
                </a:solidFill>
              </a:rPr>
              <a:t> transaction.  A work-flow should be developed for the process of finalizing the credit note.  </a:t>
            </a:r>
            <a:endParaRPr lang="en-US" sz="1400" dirty="0" smtClean="0">
              <a:solidFill>
                <a:schemeClr val="tx1"/>
              </a:solidFill>
            </a:endParaRPr>
          </a:p>
          <a:p>
            <a:r>
              <a:rPr lang="en-GB" sz="1400" dirty="0" smtClean="0">
                <a:solidFill>
                  <a:schemeClr val="tx1"/>
                </a:solidFill>
              </a:rPr>
              <a:t> </a:t>
            </a:r>
            <a:endParaRPr lang="en-US" sz="1400" dirty="0" smtClean="0">
              <a:solidFill>
                <a:schemeClr val="tx1"/>
              </a:solidFill>
            </a:endParaRPr>
          </a:p>
          <a:p>
            <a:r>
              <a:rPr lang="en-GB" sz="1400" dirty="0" smtClean="0">
                <a:solidFill>
                  <a:schemeClr val="tx1"/>
                </a:solidFill>
              </a:rPr>
              <a:t>Note:  The credit can be viewed by clicking on the drill down for the Credit Note field found in the RMA header.  Right clicking on a line and using the Go-To Sales Invoices is used to drill down to the sales invoice generated by the replacement sales order and will not work for the Credit created</a:t>
            </a:r>
            <a:endParaRPr lang="en-US" sz="1400" dirty="0" smtClean="0">
              <a:solidFill>
                <a:schemeClr val="tx1"/>
              </a:solidFill>
            </a:endParaRPr>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Credit Item</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graphicFrame>
        <p:nvGraphicFramePr>
          <p:cNvPr id="6" name="Object 5"/>
          <p:cNvGraphicFramePr>
            <a:graphicFrameLocks noChangeAspect="1"/>
          </p:cNvGraphicFramePr>
          <p:nvPr/>
        </p:nvGraphicFramePr>
        <p:xfrm>
          <a:off x="225425" y="1139825"/>
          <a:ext cx="6908800" cy="5159375"/>
        </p:xfrm>
        <a:graphic>
          <a:graphicData uri="http://schemas.openxmlformats.org/presentationml/2006/ole">
            <p:oleObj spid="_x0000_s1026" name="Worksheet" r:id="rId3" imgW="7762959" imgH="5734185" progId="Excel.Sheet.12">
              <p:embed/>
            </p:oleObj>
          </a:graphicData>
        </a:graphic>
      </p:graphicFrame>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RMA Processing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4800600" y="2057400"/>
            <a:ext cx="3276600" cy="3323987"/>
          </a:xfrm>
          <a:prstGeom prst="rect">
            <a:avLst/>
          </a:prstGeom>
          <a:noFill/>
        </p:spPr>
        <p:txBody>
          <a:bodyPr wrap="square" rtlCol="0">
            <a:spAutoFit/>
          </a:bodyPr>
          <a:lstStyle/>
          <a:p>
            <a:pPr>
              <a:buFont typeface="Arial" pitchFamily="34" charset="0"/>
              <a:buChar char="•"/>
            </a:pPr>
            <a:r>
              <a:rPr lang="en-GB" sz="1400" dirty="0" smtClean="0">
                <a:solidFill>
                  <a:schemeClr val="tx1"/>
                </a:solidFill>
              </a:rPr>
              <a:t> This option will cancel an unprocessed quantity on the RMA. Select the action to Close Note.</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Before the RMA can be closed, all items that have been received must be processed and once the RMA has been closed, no further processing can happen.</a:t>
            </a:r>
          </a:p>
          <a:p>
            <a:pPr>
              <a:buFont typeface="Arial" pitchFamily="34" charset="0"/>
              <a:buChar char="•"/>
            </a:pPr>
            <a:endParaRPr lang="en-US" sz="1400" dirty="0" smtClean="0">
              <a:solidFill>
                <a:schemeClr val="tx1"/>
              </a:solidFill>
            </a:endParaRPr>
          </a:p>
          <a:p>
            <a:pPr>
              <a:buFont typeface="Arial" pitchFamily="34" charset="0"/>
              <a:buChar char="•"/>
            </a:pPr>
            <a:r>
              <a:rPr lang="en-GB" sz="1400" dirty="0" smtClean="0">
                <a:solidFill>
                  <a:schemeClr val="tx1"/>
                </a:solidFill>
              </a:rPr>
              <a:t> Closing the RMA will cancel any quantity outstanding on the RMA to be received.  The RMA will also track who and when closed the RMA.</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
        <p:nvSpPr>
          <p:cNvPr id="7" name="TextBox 6"/>
          <p:cNvSpPr txBox="1"/>
          <p:nvPr/>
        </p:nvSpPr>
        <p:spPr>
          <a:xfrm>
            <a:off x="381000" y="1143000"/>
            <a:ext cx="5791200" cy="646331"/>
          </a:xfrm>
          <a:prstGeom prst="rect">
            <a:avLst/>
          </a:prstGeom>
          <a:noFill/>
        </p:spPr>
        <p:txBody>
          <a:bodyPr wrap="square" rtlCol="0">
            <a:spAutoFit/>
          </a:bodyPr>
          <a:lstStyle/>
          <a:p>
            <a:r>
              <a:rPr lang="en-US" dirty="0" smtClean="0"/>
              <a:t>Close Note</a:t>
            </a:r>
            <a:endParaRPr lang="en-US" dirty="0"/>
          </a:p>
        </p:txBody>
      </p:sp>
      <p:pic>
        <p:nvPicPr>
          <p:cNvPr id="8" name="Picture 7"/>
          <p:cNvPicPr/>
          <p:nvPr/>
        </p:nvPicPr>
        <p:blipFill>
          <a:blip r:embed="rId2"/>
          <a:srcRect/>
          <a:stretch>
            <a:fillRect/>
          </a:stretch>
        </p:blipFill>
        <p:spPr bwMode="auto">
          <a:xfrm>
            <a:off x="533400" y="2743200"/>
            <a:ext cx="2828925"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Lean Manufacturing</a:t>
            </a:r>
            <a:endParaRPr lang="en-US" dirty="0"/>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Lean Defined</a:t>
            </a:r>
            <a:endParaRPr lang="en-US" dirty="0">
              <a:solidFill>
                <a:schemeClr val="bg2"/>
              </a:solidFill>
            </a:endParaRPr>
          </a:p>
        </p:txBody>
      </p:sp>
      <p:sp>
        <p:nvSpPr>
          <p:cNvPr id="4" name="TextBox 3"/>
          <p:cNvSpPr txBox="1"/>
          <p:nvPr/>
        </p:nvSpPr>
        <p:spPr>
          <a:xfrm>
            <a:off x="609601" y="1524000"/>
            <a:ext cx="8077199" cy="4247317"/>
          </a:xfrm>
          <a:prstGeom prst="rect">
            <a:avLst/>
          </a:prstGeom>
          <a:noFill/>
        </p:spPr>
        <p:txBody>
          <a:bodyPr wrap="square" rtlCol="0">
            <a:spAutoFit/>
          </a:bodyPr>
          <a:lstStyle/>
          <a:p>
            <a:r>
              <a:rPr lang="en-US" sz="1800" dirty="0" smtClean="0">
                <a:solidFill>
                  <a:schemeClr val="tx1"/>
                </a:solidFill>
              </a:rPr>
              <a:t>Earlier we defined lean as:</a:t>
            </a:r>
          </a:p>
          <a:p>
            <a:endParaRPr lang="en-US" sz="1800" dirty="0" smtClean="0">
              <a:solidFill>
                <a:schemeClr val="tx1"/>
              </a:solidFill>
            </a:endParaRPr>
          </a:p>
          <a:p>
            <a:r>
              <a:rPr lang="en-US" sz="1800" dirty="0" smtClean="0">
                <a:solidFill>
                  <a:schemeClr val="tx1"/>
                </a:solidFill>
              </a:rPr>
              <a:t>A “visual” factory where demand drives production creating a “pull” system.  That is only things that are required are made or purchased.  Cells, </a:t>
            </a:r>
            <a:r>
              <a:rPr lang="en-US" sz="1800" dirty="0" err="1" smtClean="0">
                <a:solidFill>
                  <a:schemeClr val="tx1"/>
                </a:solidFill>
              </a:rPr>
              <a:t>kanbans</a:t>
            </a:r>
            <a:r>
              <a:rPr lang="en-US" sz="1800" dirty="0" smtClean="0">
                <a:solidFill>
                  <a:schemeClr val="tx1"/>
                </a:solidFill>
              </a:rPr>
              <a:t>, TQM and continuous improvement, identifying and eliminating waste, and visual signals are things generally associated with lean.  Lean is as much a discipline as a process.</a:t>
            </a:r>
          </a:p>
          <a:p>
            <a:endParaRPr lang="en-US" sz="1800" dirty="0" smtClean="0">
              <a:solidFill>
                <a:schemeClr val="tx1"/>
              </a:solidFill>
            </a:endParaRPr>
          </a:p>
          <a:p>
            <a:r>
              <a:rPr lang="en-US" sz="1800" dirty="0" smtClean="0">
                <a:solidFill>
                  <a:schemeClr val="tx1"/>
                </a:solidFill>
              </a:rPr>
              <a:t>At WinMan, we believe that “lean thinking” goes beyond the plant floor.  It should extend through the entire supply chain and encompass all of your internal functions, including sales, marketing, accounting, etc.  Functions such as automatically generating vouchers upon receipt of materials is an example of a lean process as opposed to doing the traditional three way match (voucher, purchase order, receiver).  Of course to get there you need to have a trusting partnership with your supplier.</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Lean Partnerships</a:t>
            </a:r>
            <a:endParaRPr lang="en-US" dirty="0">
              <a:solidFill>
                <a:schemeClr val="bg2"/>
              </a:solidFill>
            </a:endParaRPr>
          </a:p>
        </p:txBody>
      </p:sp>
      <p:sp>
        <p:nvSpPr>
          <p:cNvPr id="4" name="TextBox 3"/>
          <p:cNvSpPr txBox="1"/>
          <p:nvPr/>
        </p:nvSpPr>
        <p:spPr>
          <a:xfrm>
            <a:off x="609601" y="1524000"/>
            <a:ext cx="8077199" cy="4801314"/>
          </a:xfrm>
          <a:prstGeom prst="rect">
            <a:avLst/>
          </a:prstGeom>
          <a:noFill/>
        </p:spPr>
        <p:txBody>
          <a:bodyPr wrap="square" rtlCol="0">
            <a:spAutoFit/>
          </a:bodyPr>
          <a:lstStyle/>
          <a:p>
            <a:r>
              <a:rPr lang="en-US" sz="1800" dirty="0" smtClean="0">
                <a:solidFill>
                  <a:schemeClr val="tx1"/>
                </a:solidFill>
              </a:rPr>
              <a:t>Partnerships with suppliers is key to leaning out inventories, cutting engineering costs, and decreasing costs.  This runs counter to having many suppliers for each item as is the general rule in some industries.  The US Auto Industry for instance, demanded price reductions from their suppliers without regard to their suppliers cost or efficiency.  A good supplier may have already cut their costs through good management, but they were still required to cut more, often sacrificing quality.  Bottom line, good suppliers were punished and bad suppliers rewarded because they had room to but.</a:t>
            </a:r>
          </a:p>
          <a:p>
            <a:endParaRPr lang="en-US" sz="1800" dirty="0" smtClean="0">
              <a:solidFill>
                <a:schemeClr val="tx1"/>
              </a:solidFill>
            </a:endParaRPr>
          </a:p>
          <a:p>
            <a:r>
              <a:rPr lang="en-US" sz="1800" dirty="0" smtClean="0">
                <a:solidFill>
                  <a:schemeClr val="tx1"/>
                </a:solidFill>
              </a:rPr>
              <a:t>In today’s environment, many suppliers have more knowledge about the items they sell to us than we do.  Using their R&amp;D to better your parts and reduce their costs (and yours) can save both sides cost.  Companies that partner with suppliers this way will often find they have over engineered the part or are creating a part that with a few simple changes could be made at less cost.  It is in both parties interest to have both entities being profitable and thriving.</a:t>
            </a:r>
          </a:p>
          <a:p>
            <a:endParaRPr lang="en-US" sz="1800" dirty="0" smtClean="0">
              <a:solidFill>
                <a:schemeClr val="tx1"/>
              </a:solidFill>
            </a:endParaRPr>
          </a:p>
          <a:p>
            <a:r>
              <a:rPr lang="en-US" sz="1800" dirty="0" smtClean="0">
                <a:solidFill>
                  <a:schemeClr val="tx1"/>
                </a:solidFill>
              </a:rPr>
              <a:t>Adversarial relationships do not lead to mutual success.</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Starting the Lean Journey</a:t>
            </a:r>
            <a:endParaRPr lang="en-US" dirty="0">
              <a:solidFill>
                <a:schemeClr val="bg2"/>
              </a:solidFill>
            </a:endParaRPr>
          </a:p>
        </p:txBody>
      </p:sp>
      <p:sp>
        <p:nvSpPr>
          <p:cNvPr id="4" name="TextBox 3"/>
          <p:cNvSpPr txBox="1"/>
          <p:nvPr/>
        </p:nvSpPr>
        <p:spPr>
          <a:xfrm>
            <a:off x="533400" y="1295400"/>
            <a:ext cx="8077199" cy="5078313"/>
          </a:xfrm>
          <a:prstGeom prst="rect">
            <a:avLst/>
          </a:prstGeom>
          <a:noFill/>
        </p:spPr>
        <p:txBody>
          <a:bodyPr wrap="square" rtlCol="0">
            <a:spAutoFit/>
          </a:bodyPr>
          <a:lstStyle/>
          <a:p>
            <a:r>
              <a:rPr lang="en-US" sz="1800" dirty="0" smtClean="0">
                <a:solidFill>
                  <a:schemeClr val="tx1"/>
                </a:solidFill>
              </a:rPr>
              <a:t>The main tenant of lean is to drive out waste.  Adopting lean techniques helps to identify the waste where as traditional manufacturing will often hide waste.</a:t>
            </a:r>
          </a:p>
          <a:p>
            <a:endParaRPr lang="en-US" sz="1800" dirty="0" smtClean="0">
              <a:solidFill>
                <a:schemeClr val="tx1"/>
              </a:solidFill>
            </a:endParaRPr>
          </a:p>
          <a:p>
            <a:r>
              <a:rPr lang="en-US" sz="1800" dirty="0" smtClean="0">
                <a:solidFill>
                  <a:schemeClr val="tx1"/>
                </a:solidFill>
              </a:rPr>
              <a:t>For companies starting out on lean for the first time, the beginning step is “Value Stream Mapping”.  The value stream map starts at the end with the customer and we work our way towards receiving.  There are many books and seminars given on Value Stream Mapping.</a:t>
            </a:r>
          </a:p>
          <a:p>
            <a:endParaRPr lang="en-US" sz="1800" dirty="0" smtClean="0">
              <a:solidFill>
                <a:schemeClr val="tx1"/>
              </a:solidFill>
            </a:endParaRPr>
          </a:p>
          <a:p>
            <a:r>
              <a:rPr lang="en-US" sz="1800" dirty="0" smtClean="0">
                <a:solidFill>
                  <a:schemeClr val="tx1"/>
                </a:solidFill>
              </a:rPr>
              <a:t>The value stream map reveals the following:</a:t>
            </a:r>
          </a:p>
          <a:p>
            <a:pPr>
              <a:buFont typeface="Arial" pitchFamily="34" charset="0"/>
              <a:buChar char="•"/>
            </a:pPr>
            <a:r>
              <a:rPr lang="en-US" sz="1800" dirty="0" smtClean="0">
                <a:solidFill>
                  <a:schemeClr val="tx1"/>
                </a:solidFill>
              </a:rPr>
              <a:t>Product Flow</a:t>
            </a:r>
          </a:p>
          <a:p>
            <a:pPr>
              <a:buFont typeface="Arial" pitchFamily="34" charset="0"/>
              <a:buChar char="•"/>
            </a:pPr>
            <a:r>
              <a:rPr lang="en-US" sz="1800" dirty="0" smtClean="0">
                <a:solidFill>
                  <a:schemeClr val="tx1"/>
                </a:solidFill>
              </a:rPr>
              <a:t>Where one piece flow ends</a:t>
            </a:r>
          </a:p>
          <a:p>
            <a:pPr>
              <a:buFont typeface="Arial" pitchFamily="34" charset="0"/>
              <a:buChar char="•"/>
            </a:pPr>
            <a:r>
              <a:rPr lang="en-US" sz="1800" dirty="0" smtClean="0">
                <a:solidFill>
                  <a:schemeClr val="tx1"/>
                </a:solidFill>
              </a:rPr>
              <a:t>Cycle Time</a:t>
            </a:r>
          </a:p>
          <a:p>
            <a:pPr>
              <a:buFont typeface="Arial" pitchFamily="34" charset="0"/>
              <a:buChar char="•"/>
            </a:pPr>
            <a:r>
              <a:rPr lang="en-US" sz="1800" dirty="0" smtClean="0">
                <a:solidFill>
                  <a:schemeClr val="tx1"/>
                </a:solidFill>
              </a:rPr>
              <a:t>Actual value add time</a:t>
            </a:r>
          </a:p>
          <a:p>
            <a:pPr>
              <a:buFont typeface="Arial" pitchFamily="34" charset="0"/>
              <a:buChar char="•"/>
            </a:pPr>
            <a:r>
              <a:rPr lang="en-US" sz="1800" dirty="0" smtClean="0">
                <a:solidFill>
                  <a:schemeClr val="tx1"/>
                </a:solidFill>
              </a:rPr>
              <a:t>Waste</a:t>
            </a:r>
          </a:p>
          <a:p>
            <a:pPr>
              <a:buFont typeface="Arial" pitchFamily="34" charset="0"/>
              <a:buChar char="•"/>
            </a:pPr>
            <a:r>
              <a:rPr lang="en-US" sz="1800" dirty="0" smtClean="0">
                <a:solidFill>
                  <a:schemeClr val="tx1"/>
                </a:solidFill>
              </a:rPr>
              <a:t>Poor information flow</a:t>
            </a:r>
          </a:p>
          <a:p>
            <a:pPr>
              <a:buFont typeface="Arial" pitchFamily="34" charset="0"/>
              <a:buChar char="•"/>
            </a:pPr>
            <a:endParaRPr lang="en-US" sz="1800" dirty="0" smtClean="0">
              <a:solidFill>
                <a:schemeClr val="tx1"/>
              </a:solidFill>
            </a:endParaRPr>
          </a:p>
          <a:p>
            <a:r>
              <a:rPr lang="en-US" sz="1800" dirty="0" smtClean="0">
                <a:solidFill>
                  <a:schemeClr val="tx1"/>
                </a:solidFill>
              </a:rPr>
              <a:t>The typical result is the realization that little time is spent on value added activities when compared to the entire cycle time.</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Value Added</a:t>
            </a:r>
            <a:endParaRPr lang="en-US" dirty="0">
              <a:solidFill>
                <a:schemeClr val="bg2"/>
              </a:solidFill>
            </a:endParaRPr>
          </a:p>
        </p:txBody>
      </p:sp>
      <p:sp>
        <p:nvSpPr>
          <p:cNvPr id="4" name="TextBox 3"/>
          <p:cNvSpPr txBox="1"/>
          <p:nvPr/>
        </p:nvSpPr>
        <p:spPr>
          <a:xfrm>
            <a:off x="304800" y="1143000"/>
            <a:ext cx="8534400" cy="5355312"/>
          </a:xfrm>
          <a:prstGeom prst="rect">
            <a:avLst/>
          </a:prstGeom>
          <a:noFill/>
        </p:spPr>
        <p:txBody>
          <a:bodyPr wrap="square" rtlCol="0">
            <a:normAutofit fontScale="92500" lnSpcReduction="10000"/>
          </a:bodyPr>
          <a:lstStyle/>
          <a:p>
            <a:r>
              <a:rPr lang="en-US" sz="1800" dirty="0" smtClean="0">
                <a:solidFill>
                  <a:schemeClr val="tx1"/>
                </a:solidFill>
              </a:rPr>
              <a:t>Value Added activities are those activities for which a customer will pay.</a:t>
            </a:r>
          </a:p>
          <a:p>
            <a:endParaRPr lang="en-US" sz="1800" dirty="0" smtClean="0">
              <a:solidFill>
                <a:schemeClr val="tx1"/>
              </a:solidFill>
            </a:endParaRPr>
          </a:p>
          <a:p>
            <a:r>
              <a:rPr lang="en-US" sz="1800" dirty="0" smtClean="0">
                <a:solidFill>
                  <a:schemeClr val="tx1"/>
                </a:solidFill>
              </a:rPr>
              <a:t>Take an everyday example of an oil change at an auto shop.  </a:t>
            </a:r>
          </a:p>
          <a:p>
            <a:r>
              <a:rPr lang="en-US" sz="1800" dirty="0" smtClean="0">
                <a:solidFill>
                  <a:schemeClr val="tx1"/>
                </a:solidFill>
              </a:rPr>
              <a:t>Here is a quick rundown of the activities.</a:t>
            </a:r>
          </a:p>
          <a:p>
            <a:endParaRPr lang="en-US" sz="1800" dirty="0" smtClean="0">
              <a:solidFill>
                <a:schemeClr val="tx1"/>
              </a:solidFill>
            </a:endParaRPr>
          </a:p>
          <a:p>
            <a:pPr marL="342900" indent="-342900">
              <a:buFont typeface="+mj-lt"/>
              <a:buAutoNum type="arabicPeriod"/>
            </a:pPr>
            <a:r>
              <a:rPr lang="en-US" sz="1800" dirty="0" smtClean="0">
                <a:solidFill>
                  <a:schemeClr val="tx1"/>
                </a:solidFill>
              </a:rPr>
              <a:t>Go get car</a:t>
            </a:r>
          </a:p>
          <a:p>
            <a:pPr marL="342900" indent="-342900">
              <a:buFont typeface="+mj-lt"/>
              <a:buAutoNum type="arabicPeriod"/>
            </a:pPr>
            <a:r>
              <a:rPr lang="en-US" sz="1800" dirty="0" smtClean="0">
                <a:solidFill>
                  <a:schemeClr val="tx1"/>
                </a:solidFill>
              </a:rPr>
              <a:t>Search for the keys</a:t>
            </a:r>
          </a:p>
          <a:p>
            <a:pPr marL="342900" indent="-342900">
              <a:buFont typeface="+mj-lt"/>
              <a:buAutoNum type="arabicPeriod"/>
            </a:pPr>
            <a:r>
              <a:rPr lang="en-US" sz="1800" dirty="0" smtClean="0">
                <a:solidFill>
                  <a:schemeClr val="tx1"/>
                </a:solidFill>
              </a:rPr>
              <a:t>Drive car to work center</a:t>
            </a:r>
          </a:p>
          <a:p>
            <a:pPr marL="342900" indent="-342900">
              <a:buFont typeface="+mj-lt"/>
              <a:buAutoNum type="arabicPeriod"/>
            </a:pPr>
            <a:r>
              <a:rPr lang="en-US" sz="1800" dirty="0" smtClean="0">
                <a:solidFill>
                  <a:schemeClr val="tx1"/>
                </a:solidFill>
              </a:rPr>
              <a:t>Go to tool bin to get wrench that fits oil pan drain plug</a:t>
            </a:r>
          </a:p>
          <a:p>
            <a:pPr marL="342900" indent="-342900">
              <a:buFont typeface="+mj-lt"/>
              <a:buAutoNum type="arabicPeriod"/>
            </a:pPr>
            <a:r>
              <a:rPr lang="en-US" sz="1800" dirty="0" smtClean="0">
                <a:solidFill>
                  <a:schemeClr val="tx1"/>
                </a:solidFill>
              </a:rPr>
              <a:t>Remove drain plug</a:t>
            </a:r>
          </a:p>
          <a:p>
            <a:pPr marL="342900" indent="-342900">
              <a:buFont typeface="+mj-lt"/>
              <a:buAutoNum type="arabicPeriod"/>
            </a:pPr>
            <a:r>
              <a:rPr lang="en-US" sz="1800" dirty="0" smtClean="0">
                <a:solidFill>
                  <a:schemeClr val="tx1"/>
                </a:solidFill>
              </a:rPr>
              <a:t>Let oil drain into used oil receptacle</a:t>
            </a:r>
          </a:p>
          <a:p>
            <a:pPr marL="342900" indent="-342900">
              <a:buFont typeface="+mj-lt"/>
              <a:buAutoNum type="arabicPeriod"/>
            </a:pPr>
            <a:r>
              <a:rPr lang="en-US" sz="1800" dirty="0" smtClean="0">
                <a:solidFill>
                  <a:schemeClr val="tx1"/>
                </a:solidFill>
              </a:rPr>
              <a:t>Go to tool bin to get filter wrench</a:t>
            </a:r>
          </a:p>
          <a:p>
            <a:pPr marL="342900" indent="-342900">
              <a:buFont typeface="+mj-lt"/>
              <a:buAutoNum type="arabicPeriod"/>
            </a:pPr>
            <a:r>
              <a:rPr lang="en-US" sz="1800" dirty="0" smtClean="0">
                <a:solidFill>
                  <a:schemeClr val="tx1"/>
                </a:solidFill>
              </a:rPr>
              <a:t>Remove filter</a:t>
            </a:r>
          </a:p>
          <a:p>
            <a:pPr marL="342900" indent="-342900">
              <a:buFont typeface="+mj-lt"/>
              <a:buAutoNum type="arabicPeriod"/>
            </a:pPr>
            <a:r>
              <a:rPr lang="en-US" sz="1800" dirty="0" smtClean="0">
                <a:solidFill>
                  <a:schemeClr val="tx1"/>
                </a:solidFill>
              </a:rPr>
              <a:t>Dispose of filter</a:t>
            </a:r>
          </a:p>
          <a:p>
            <a:pPr marL="342900" indent="-342900">
              <a:buFont typeface="+mj-lt"/>
              <a:buAutoNum type="arabicPeriod"/>
            </a:pPr>
            <a:r>
              <a:rPr lang="en-US" sz="1800" dirty="0" smtClean="0">
                <a:solidFill>
                  <a:schemeClr val="tx1"/>
                </a:solidFill>
              </a:rPr>
              <a:t>Replace drain plug</a:t>
            </a:r>
          </a:p>
          <a:p>
            <a:pPr marL="342900" indent="-342900">
              <a:buFont typeface="+mj-lt"/>
              <a:buAutoNum type="arabicPeriod"/>
            </a:pPr>
            <a:r>
              <a:rPr lang="en-US" sz="1800" dirty="0" smtClean="0">
                <a:solidFill>
                  <a:schemeClr val="tx1"/>
                </a:solidFill>
              </a:rPr>
              <a:t>Go to parts department to get new filter</a:t>
            </a:r>
          </a:p>
          <a:p>
            <a:pPr marL="342900" indent="-342900">
              <a:buFont typeface="+mj-lt"/>
              <a:buAutoNum type="arabicPeriod"/>
            </a:pPr>
            <a:r>
              <a:rPr lang="en-US" sz="1800" dirty="0" smtClean="0">
                <a:solidFill>
                  <a:schemeClr val="tx1"/>
                </a:solidFill>
              </a:rPr>
              <a:t>Talk to pretty girl at the counter</a:t>
            </a:r>
          </a:p>
          <a:p>
            <a:pPr marL="342900" indent="-342900">
              <a:buFont typeface="+mj-lt"/>
              <a:buAutoNum type="arabicPeriod"/>
            </a:pPr>
            <a:r>
              <a:rPr lang="en-US" sz="1800" dirty="0" smtClean="0">
                <a:solidFill>
                  <a:schemeClr val="tx1"/>
                </a:solidFill>
              </a:rPr>
              <a:t>Replace Filter</a:t>
            </a:r>
          </a:p>
          <a:p>
            <a:pPr marL="342900" indent="-342900">
              <a:buFont typeface="+mj-lt"/>
              <a:buAutoNum type="arabicPeriod"/>
            </a:pPr>
            <a:r>
              <a:rPr lang="en-US" sz="1800" dirty="0" smtClean="0">
                <a:solidFill>
                  <a:schemeClr val="tx1"/>
                </a:solidFill>
              </a:rPr>
              <a:t>Replace Oil</a:t>
            </a:r>
          </a:p>
          <a:p>
            <a:pPr marL="342900" indent="-342900">
              <a:buFont typeface="+mj-lt"/>
              <a:buAutoNum type="arabicPeriod"/>
            </a:pPr>
            <a:r>
              <a:rPr lang="en-US" sz="1800" dirty="0" smtClean="0">
                <a:solidFill>
                  <a:schemeClr val="tx1"/>
                </a:solidFill>
              </a:rPr>
              <a:t>Record work</a:t>
            </a:r>
          </a:p>
          <a:p>
            <a:pPr marL="342900" indent="-342900">
              <a:buFont typeface="+mj-lt"/>
              <a:buAutoNum type="arabicPeriod"/>
            </a:pPr>
            <a:r>
              <a:rPr lang="en-US" sz="1800" dirty="0" smtClean="0">
                <a:solidFill>
                  <a:schemeClr val="tx1"/>
                </a:solidFill>
              </a:rPr>
              <a:t>Drive car to completed work area</a:t>
            </a:r>
          </a:p>
          <a:p>
            <a:pPr marL="342900" indent="-342900">
              <a:buFont typeface="+mj-lt"/>
              <a:buAutoNum type="arabicPeriod"/>
            </a:pPr>
            <a:r>
              <a:rPr lang="en-US" sz="1800" dirty="0" smtClean="0">
                <a:solidFill>
                  <a:schemeClr val="tx1"/>
                </a:solidFill>
              </a:rPr>
              <a:t>Deliver paperwork to cashier</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Value Added</a:t>
            </a:r>
            <a:endParaRPr lang="en-US" dirty="0">
              <a:solidFill>
                <a:schemeClr val="bg2"/>
              </a:solidFill>
            </a:endParaRPr>
          </a:p>
        </p:txBody>
      </p:sp>
      <p:sp>
        <p:nvSpPr>
          <p:cNvPr id="4" name="TextBox 3"/>
          <p:cNvSpPr txBox="1"/>
          <p:nvPr/>
        </p:nvSpPr>
        <p:spPr>
          <a:xfrm>
            <a:off x="304800" y="1143000"/>
            <a:ext cx="8534400" cy="5355312"/>
          </a:xfrm>
          <a:prstGeom prst="rect">
            <a:avLst/>
          </a:prstGeom>
          <a:noFill/>
        </p:spPr>
        <p:txBody>
          <a:bodyPr wrap="square" rtlCol="0">
            <a:normAutofit/>
          </a:bodyPr>
          <a:lstStyle/>
          <a:p>
            <a:pPr marL="342900" indent="-342900">
              <a:buFont typeface="+mj-lt"/>
              <a:buAutoNum type="arabicPeriod"/>
            </a:pPr>
            <a:r>
              <a:rPr lang="en-US" sz="1800" dirty="0" smtClean="0">
                <a:solidFill>
                  <a:srgbClr val="FF0000"/>
                </a:solidFill>
              </a:rPr>
              <a:t>Go get car</a:t>
            </a:r>
          </a:p>
          <a:p>
            <a:pPr marL="342900" indent="-342900">
              <a:buFont typeface="+mj-lt"/>
              <a:buAutoNum type="arabicPeriod"/>
            </a:pPr>
            <a:r>
              <a:rPr lang="en-US" sz="1800" dirty="0" smtClean="0">
                <a:solidFill>
                  <a:srgbClr val="FF0000"/>
                </a:solidFill>
              </a:rPr>
              <a:t>Search for the keys</a:t>
            </a:r>
          </a:p>
          <a:p>
            <a:pPr marL="342900" indent="-342900">
              <a:buFont typeface="+mj-lt"/>
              <a:buAutoNum type="arabicPeriod"/>
            </a:pPr>
            <a:r>
              <a:rPr lang="en-US" sz="1800" dirty="0" smtClean="0">
                <a:solidFill>
                  <a:srgbClr val="FF0000"/>
                </a:solidFill>
              </a:rPr>
              <a:t>Drive car to work center</a:t>
            </a:r>
          </a:p>
          <a:p>
            <a:pPr marL="342900" indent="-342900">
              <a:buFont typeface="+mj-lt"/>
              <a:buAutoNum type="arabicPeriod"/>
            </a:pPr>
            <a:r>
              <a:rPr lang="en-US" sz="1800" dirty="0" smtClean="0">
                <a:solidFill>
                  <a:srgbClr val="FF0000"/>
                </a:solidFill>
              </a:rPr>
              <a:t>Go to tool bin to get wrench that fits oil pan drain plug</a:t>
            </a:r>
          </a:p>
          <a:p>
            <a:pPr marL="342900" indent="-342900">
              <a:buFont typeface="+mj-lt"/>
              <a:buAutoNum type="arabicPeriod"/>
            </a:pPr>
            <a:r>
              <a:rPr lang="en-US" sz="1800" dirty="0" smtClean="0">
                <a:solidFill>
                  <a:schemeClr val="tx1"/>
                </a:solidFill>
              </a:rPr>
              <a:t>Remove drain plug</a:t>
            </a:r>
          </a:p>
          <a:p>
            <a:pPr marL="342900" indent="-342900">
              <a:buFont typeface="+mj-lt"/>
              <a:buAutoNum type="arabicPeriod"/>
            </a:pPr>
            <a:r>
              <a:rPr lang="en-US" sz="1800" dirty="0" smtClean="0">
                <a:solidFill>
                  <a:srgbClr val="0070C0"/>
                </a:solidFill>
              </a:rPr>
              <a:t>Let oil drain into used oil receptacle</a:t>
            </a:r>
          </a:p>
          <a:p>
            <a:pPr marL="342900" indent="-342900">
              <a:buFont typeface="+mj-lt"/>
              <a:buAutoNum type="arabicPeriod"/>
            </a:pPr>
            <a:r>
              <a:rPr lang="en-US" sz="1800" dirty="0" smtClean="0">
                <a:solidFill>
                  <a:srgbClr val="FF0000"/>
                </a:solidFill>
              </a:rPr>
              <a:t>Go to tool bin to get filter wrench</a:t>
            </a:r>
          </a:p>
          <a:p>
            <a:pPr marL="342900" indent="-342900">
              <a:buFont typeface="+mj-lt"/>
              <a:buAutoNum type="arabicPeriod"/>
            </a:pPr>
            <a:r>
              <a:rPr lang="en-US" sz="1800" dirty="0" smtClean="0">
                <a:solidFill>
                  <a:schemeClr val="tx1"/>
                </a:solidFill>
              </a:rPr>
              <a:t>Remove filter</a:t>
            </a:r>
          </a:p>
          <a:p>
            <a:pPr marL="342900" indent="-342900">
              <a:buFont typeface="+mj-lt"/>
              <a:buAutoNum type="arabicPeriod"/>
            </a:pPr>
            <a:r>
              <a:rPr lang="en-US" sz="1800" dirty="0" smtClean="0">
                <a:solidFill>
                  <a:srgbClr val="FF0000"/>
                </a:solidFill>
              </a:rPr>
              <a:t>Dispose of filter</a:t>
            </a:r>
          </a:p>
          <a:p>
            <a:pPr marL="342900" indent="-342900">
              <a:buFont typeface="+mj-lt"/>
              <a:buAutoNum type="arabicPeriod"/>
            </a:pPr>
            <a:r>
              <a:rPr lang="en-US" sz="1800" dirty="0" smtClean="0">
                <a:solidFill>
                  <a:schemeClr val="tx1"/>
                </a:solidFill>
              </a:rPr>
              <a:t>Replace drain plug</a:t>
            </a:r>
          </a:p>
          <a:p>
            <a:pPr marL="342900" indent="-342900">
              <a:buFont typeface="+mj-lt"/>
              <a:buAutoNum type="arabicPeriod"/>
            </a:pPr>
            <a:r>
              <a:rPr lang="en-US" sz="1800" dirty="0" smtClean="0">
                <a:solidFill>
                  <a:srgbClr val="FF0000"/>
                </a:solidFill>
              </a:rPr>
              <a:t>Go to parts department to get new filter</a:t>
            </a:r>
          </a:p>
          <a:p>
            <a:pPr marL="342900" indent="-342900">
              <a:buFont typeface="+mj-lt"/>
              <a:buAutoNum type="arabicPeriod"/>
            </a:pPr>
            <a:r>
              <a:rPr lang="en-US" sz="1800" dirty="0" smtClean="0">
                <a:solidFill>
                  <a:srgbClr val="FF0000"/>
                </a:solidFill>
              </a:rPr>
              <a:t>Talk to pretty girl at the counter</a:t>
            </a:r>
          </a:p>
          <a:p>
            <a:pPr marL="342900" indent="-342900">
              <a:buFont typeface="+mj-lt"/>
              <a:buAutoNum type="arabicPeriod"/>
            </a:pPr>
            <a:r>
              <a:rPr lang="en-US" sz="1800" dirty="0" smtClean="0">
                <a:solidFill>
                  <a:schemeClr val="tx1"/>
                </a:solidFill>
              </a:rPr>
              <a:t>Replace Filter</a:t>
            </a:r>
          </a:p>
          <a:p>
            <a:pPr marL="342900" indent="-342900">
              <a:buFont typeface="+mj-lt"/>
              <a:buAutoNum type="arabicPeriod"/>
            </a:pPr>
            <a:r>
              <a:rPr lang="en-US" sz="1800" dirty="0" smtClean="0">
                <a:solidFill>
                  <a:schemeClr val="tx1"/>
                </a:solidFill>
              </a:rPr>
              <a:t>Replace Oil</a:t>
            </a:r>
          </a:p>
          <a:p>
            <a:pPr marL="342900" indent="-342900">
              <a:buFont typeface="+mj-lt"/>
              <a:buAutoNum type="arabicPeriod"/>
            </a:pPr>
            <a:r>
              <a:rPr lang="en-US" sz="1800" dirty="0" smtClean="0">
                <a:solidFill>
                  <a:srgbClr val="FF0000"/>
                </a:solidFill>
              </a:rPr>
              <a:t>Record work</a:t>
            </a:r>
          </a:p>
          <a:p>
            <a:pPr marL="342900" indent="-342900">
              <a:buFont typeface="+mj-lt"/>
              <a:buAutoNum type="arabicPeriod"/>
            </a:pPr>
            <a:r>
              <a:rPr lang="en-US" sz="1800" dirty="0" smtClean="0">
                <a:solidFill>
                  <a:srgbClr val="FF0000"/>
                </a:solidFill>
              </a:rPr>
              <a:t>Drive car to completed work area</a:t>
            </a:r>
          </a:p>
          <a:p>
            <a:pPr marL="342900" indent="-342900">
              <a:buFont typeface="+mj-lt"/>
              <a:buAutoNum type="arabicPeriod"/>
            </a:pPr>
            <a:r>
              <a:rPr lang="en-US" sz="1800" dirty="0" smtClean="0">
                <a:solidFill>
                  <a:srgbClr val="FF0000"/>
                </a:solidFill>
              </a:rPr>
              <a:t>Deliver paperwork to cashier</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Non Value Added but Necessary</a:t>
            </a:r>
            <a:endParaRPr lang="en-US" dirty="0">
              <a:solidFill>
                <a:schemeClr val="bg2"/>
              </a:solidFill>
            </a:endParaRPr>
          </a:p>
        </p:txBody>
      </p:sp>
      <p:sp>
        <p:nvSpPr>
          <p:cNvPr id="4" name="TextBox 3"/>
          <p:cNvSpPr txBox="1"/>
          <p:nvPr/>
        </p:nvSpPr>
        <p:spPr>
          <a:xfrm>
            <a:off x="304800" y="1143000"/>
            <a:ext cx="8534400" cy="5355312"/>
          </a:xfrm>
          <a:prstGeom prst="rect">
            <a:avLst/>
          </a:prstGeom>
          <a:noFill/>
        </p:spPr>
        <p:txBody>
          <a:bodyPr wrap="square" rtlCol="0">
            <a:normAutofit/>
          </a:bodyPr>
          <a:lstStyle/>
          <a:p>
            <a:r>
              <a:rPr lang="en-US" sz="2800" dirty="0" smtClean="0">
                <a:solidFill>
                  <a:schemeClr val="tx1"/>
                </a:solidFill>
              </a:rPr>
              <a:t>Some work is non value added but necessary.  Inspection falls under that category.  In most cases, quality should be built in, thus requiring no or little inspection.  However, we would like to make sure that the oil pan drain plug was put in properly.  We certainly are happy airplanes are inspected.</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Dealing with Non Value Add</a:t>
            </a:r>
            <a:endParaRPr lang="en-US" dirty="0">
              <a:solidFill>
                <a:schemeClr val="bg2"/>
              </a:solidFill>
            </a:endParaRPr>
          </a:p>
        </p:txBody>
      </p:sp>
      <p:sp>
        <p:nvSpPr>
          <p:cNvPr id="4" name="TextBox 3"/>
          <p:cNvSpPr txBox="1"/>
          <p:nvPr/>
        </p:nvSpPr>
        <p:spPr>
          <a:xfrm>
            <a:off x="304800" y="1143000"/>
            <a:ext cx="8534400" cy="5355312"/>
          </a:xfrm>
          <a:prstGeom prst="rect">
            <a:avLst/>
          </a:prstGeom>
          <a:noFill/>
        </p:spPr>
        <p:txBody>
          <a:bodyPr wrap="square" rtlCol="0">
            <a:normAutofit/>
          </a:bodyPr>
          <a:lstStyle/>
          <a:p>
            <a:r>
              <a:rPr lang="en-US" sz="2800" dirty="0" smtClean="0">
                <a:solidFill>
                  <a:schemeClr val="tx1"/>
                </a:solidFill>
              </a:rPr>
              <a:t>In our auto example, what can be done to eliminate the waste?</a:t>
            </a:r>
          </a:p>
          <a:p>
            <a:endParaRPr lang="en-US" sz="2800" dirty="0" smtClean="0">
              <a:solidFill>
                <a:schemeClr val="tx1"/>
              </a:solidFill>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Dealing with Non Value Add</a:t>
            </a:r>
            <a:endParaRPr lang="en-US" dirty="0">
              <a:solidFill>
                <a:schemeClr val="bg2"/>
              </a:solidFill>
            </a:endParaRPr>
          </a:p>
        </p:txBody>
      </p:sp>
      <p:sp>
        <p:nvSpPr>
          <p:cNvPr id="4" name="TextBox 3"/>
          <p:cNvSpPr txBox="1"/>
          <p:nvPr/>
        </p:nvSpPr>
        <p:spPr>
          <a:xfrm>
            <a:off x="304800" y="1143000"/>
            <a:ext cx="8534400" cy="5355312"/>
          </a:xfrm>
          <a:prstGeom prst="rect">
            <a:avLst/>
          </a:prstGeom>
          <a:noFill/>
        </p:spPr>
        <p:txBody>
          <a:bodyPr wrap="square" rtlCol="0">
            <a:normAutofit/>
          </a:bodyPr>
          <a:lstStyle/>
          <a:p>
            <a:r>
              <a:rPr lang="en-US" sz="2800" dirty="0" smtClean="0">
                <a:solidFill>
                  <a:schemeClr val="tx1"/>
                </a:solidFill>
              </a:rPr>
              <a:t>In our auto example, what can be done to eliminate the waste?</a:t>
            </a:r>
          </a:p>
          <a:p>
            <a:endParaRPr lang="en-US" sz="2800" dirty="0" smtClean="0">
              <a:solidFill>
                <a:schemeClr val="tx1"/>
              </a:solidFill>
            </a:endParaRPr>
          </a:p>
          <a:p>
            <a:pPr>
              <a:buFont typeface="Arial" pitchFamily="34" charset="0"/>
              <a:buChar char="•"/>
            </a:pPr>
            <a:r>
              <a:rPr lang="en-US" sz="1800" dirty="0" smtClean="0">
                <a:solidFill>
                  <a:schemeClr val="tx1"/>
                </a:solidFill>
              </a:rPr>
              <a:t>The mechanic should not be getting the car, the car should come to the mechanic</a:t>
            </a:r>
          </a:p>
          <a:p>
            <a:pPr>
              <a:buFont typeface="Arial" pitchFamily="34" charset="0"/>
              <a:buChar char="•"/>
            </a:pPr>
            <a:r>
              <a:rPr lang="en-US" sz="1800" dirty="0" smtClean="0">
                <a:solidFill>
                  <a:schemeClr val="tx1"/>
                </a:solidFill>
              </a:rPr>
              <a:t>The mechanic should have a full set of tools at arms length.</a:t>
            </a:r>
          </a:p>
          <a:p>
            <a:pPr>
              <a:buFont typeface="Arial" pitchFamily="34" charset="0"/>
              <a:buChar char="•"/>
            </a:pPr>
            <a:r>
              <a:rPr lang="en-US" sz="1800" dirty="0" smtClean="0">
                <a:solidFill>
                  <a:schemeClr val="tx1"/>
                </a:solidFill>
              </a:rPr>
              <a:t>The car or work order should come with the parts (it could also come with the appropriate tools if special tools are required or the mechanic doesn’t have a full set)</a:t>
            </a:r>
          </a:p>
          <a:p>
            <a:pPr>
              <a:buFont typeface="Arial" pitchFamily="34" charset="0"/>
              <a:buChar char="•"/>
            </a:pPr>
            <a:r>
              <a:rPr lang="en-US" sz="1800" dirty="0" smtClean="0">
                <a:solidFill>
                  <a:schemeClr val="tx1"/>
                </a:solidFill>
              </a:rPr>
              <a:t>Another worker should make the rounds disposing of used items</a:t>
            </a:r>
          </a:p>
          <a:p>
            <a:pPr>
              <a:buFont typeface="Arial" pitchFamily="34" charset="0"/>
              <a:buChar char="•"/>
            </a:pPr>
            <a:r>
              <a:rPr lang="en-US" sz="1800" dirty="0" smtClean="0">
                <a:solidFill>
                  <a:schemeClr val="tx1"/>
                </a:solidFill>
              </a:rPr>
              <a:t>Once the mechanic signals that the work is done, the car should be removed from the work station and another brought in.  During the idle time tools can be put away.  Special tools should be picked up at the same time the car is moved out.</a:t>
            </a:r>
          </a:p>
          <a:p>
            <a:pPr>
              <a:buFont typeface="Arial" pitchFamily="34" charset="0"/>
              <a:buChar char="•"/>
            </a:pPr>
            <a:endParaRPr lang="en-US" sz="1800" dirty="0" smtClean="0">
              <a:solidFill>
                <a:schemeClr val="tx1"/>
              </a:solidFill>
            </a:endParaRPr>
          </a:p>
          <a:p>
            <a:r>
              <a:rPr lang="en-US" sz="1800" dirty="0" smtClean="0">
                <a:solidFill>
                  <a:schemeClr val="tx1"/>
                </a:solidFill>
              </a:rPr>
              <a:t>What about the time spent while the oil drains.  This is not value added time but perhaps might be necessary, though while under the car the mechanic could do an inspection of the car.</a:t>
            </a: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endParaRPr lang="en-US" sz="2800" dirty="0" smtClean="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304800" y="1752600"/>
            <a:ext cx="6477000" cy="4738923"/>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152400" y="838200"/>
            <a:ext cx="8686800" cy="868362"/>
          </a:xfrm>
        </p:spPr>
        <p:txBody>
          <a:bodyPr/>
          <a:lstStyle/>
          <a:p>
            <a:r>
              <a:rPr lang="en-US" dirty="0" smtClean="0"/>
              <a:t>Setting Inventory Item Class Criteria</a:t>
            </a:r>
            <a:endParaRPr lang="en-US" dirty="0"/>
          </a:p>
        </p:txBody>
      </p:sp>
      <p:sp>
        <p:nvSpPr>
          <p:cNvPr id="7" name="TextBox 6"/>
          <p:cNvSpPr txBox="1"/>
          <p:nvPr/>
        </p:nvSpPr>
        <p:spPr>
          <a:xfrm>
            <a:off x="7162800" y="2590800"/>
            <a:ext cx="1524000" cy="338554"/>
          </a:xfrm>
          <a:prstGeom prst="rect">
            <a:avLst/>
          </a:prstGeom>
          <a:noFill/>
        </p:spPr>
        <p:txBody>
          <a:bodyPr wrap="square" rtlCol="0">
            <a:spAutoFit/>
          </a:bodyPr>
          <a:lstStyle/>
          <a:p>
            <a:r>
              <a:rPr lang="en-US" sz="1600" dirty="0" smtClean="0">
                <a:solidFill>
                  <a:schemeClr val="tx1"/>
                </a:solidFill>
              </a:rPr>
              <a:t>By Rank</a:t>
            </a:r>
            <a:endParaRPr lang="en-US" sz="1600" dirty="0">
              <a:solidFill>
                <a:schemeClr val="tx1"/>
              </a:solidFill>
            </a:endParaRPr>
          </a:p>
        </p:txBody>
      </p:sp>
      <p:sp>
        <p:nvSpPr>
          <p:cNvPr id="8" name="TextBox 7"/>
          <p:cNvSpPr txBox="1"/>
          <p:nvPr/>
        </p:nvSpPr>
        <p:spPr>
          <a:xfrm>
            <a:off x="7162800" y="3048000"/>
            <a:ext cx="1524000" cy="1323439"/>
          </a:xfrm>
          <a:prstGeom prst="rect">
            <a:avLst/>
          </a:prstGeom>
          <a:noFill/>
        </p:spPr>
        <p:txBody>
          <a:bodyPr wrap="square" rtlCol="0">
            <a:spAutoFit/>
          </a:bodyPr>
          <a:lstStyle/>
          <a:p>
            <a:r>
              <a:rPr lang="en-US" sz="1600" dirty="0" smtClean="0">
                <a:solidFill>
                  <a:schemeClr val="tx1"/>
                </a:solidFill>
              </a:rPr>
              <a:t>By Individual Percentage</a:t>
            </a:r>
          </a:p>
          <a:p>
            <a:endParaRPr lang="en-US" sz="1600" dirty="0" smtClean="0">
              <a:solidFill>
                <a:schemeClr val="tx1"/>
              </a:solidFill>
            </a:endParaRPr>
          </a:p>
          <a:p>
            <a:r>
              <a:rPr lang="en-US" sz="1600" dirty="0" smtClean="0">
                <a:solidFill>
                  <a:schemeClr val="tx1"/>
                </a:solidFill>
              </a:rPr>
              <a:t>By Total Percentage</a:t>
            </a:r>
            <a:endParaRPr lang="en-US" sz="1600" dirty="0">
              <a:solidFill>
                <a:schemeClr val="tx1"/>
              </a:solidFill>
            </a:endParaRPr>
          </a:p>
        </p:txBody>
      </p:sp>
      <p:cxnSp>
        <p:nvCxnSpPr>
          <p:cNvPr id="12" name="Straight Arrow Connector 11"/>
          <p:cNvCxnSpPr/>
          <p:nvPr/>
        </p:nvCxnSpPr>
        <p:spPr bwMode="auto">
          <a:xfrm rot="10800000" flipV="1">
            <a:off x="3505200" y="2819398"/>
            <a:ext cx="3581400" cy="457201"/>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cxnSp>
        <p:nvCxnSpPr>
          <p:cNvPr id="20" name="Straight Arrow Connector 19"/>
          <p:cNvCxnSpPr/>
          <p:nvPr/>
        </p:nvCxnSpPr>
        <p:spPr bwMode="auto">
          <a:xfrm rot="10800000" flipV="1">
            <a:off x="3352800" y="3352800"/>
            <a:ext cx="3810000" cy="152400"/>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cxnSp>
        <p:nvCxnSpPr>
          <p:cNvPr id="23" name="Straight Arrow Connector 22"/>
          <p:cNvCxnSpPr/>
          <p:nvPr/>
        </p:nvCxnSpPr>
        <p:spPr bwMode="auto">
          <a:xfrm rot="10800000">
            <a:off x="3352800" y="3657600"/>
            <a:ext cx="3886200" cy="381000"/>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sp>
        <p:nvSpPr>
          <p:cNvPr id="14" name="Oval 13"/>
          <p:cNvSpPr/>
          <p:nvPr/>
        </p:nvSpPr>
        <p:spPr bwMode="auto">
          <a:xfrm>
            <a:off x="1219200" y="2743200"/>
            <a:ext cx="1371600" cy="457200"/>
          </a:xfrm>
          <a:prstGeom prst="ellipse">
            <a:avLst/>
          </a:prstGeom>
          <a:noFill/>
          <a:ln w="6350" cap="flat" cmpd="sng" algn="ctr">
            <a:solidFill>
              <a:schemeClr val="tx1"/>
            </a:solidFill>
            <a:prstDash val="solid"/>
            <a:round/>
            <a:headEnd type="none" w="med" len="med"/>
            <a:tailEnd type="none" w="med" len="med"/>
          </a:ln>
          <a:effectLst>
            <a:innerShdw blurRad="63500" dist="50800">
              <a:schemeClr val="bg1">
                <a:lumMod val="75000"/>
                <a:alpha val="50000"/>
              </a:scheme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99CC"/>
              </a:solidFill>
              <a:effectLst/>
              <a:latin typeface="Arial" charset="0"/>
              <a:cs typeface="Arial" charset="0"/>
            </a:endParaRPr>
          </a:p>
        </p:txBody>
      </p:sp>
      <p:sp>
        <p:nvSpPr>
          <p:cNvPr id="15" name="TextBox 14"/>
          <p:cNvSpPr txBox="1"/>
          <p:nvPr/>
        </p:nvSpPr>
        <p:spPr>
          <a:xfrm>
            <a:off x="7086600" y="4495800"/>
            <a:ext cx="1905000" cy="1846659"/>
          </a:xfrm>
          <a:prstGeom prst="rect">
            <a:avLst/>
          </a:prstGeom>
          <a:noFill/>
        </p:spPr>
        <p:txBody>
          <a:bodyPr wrap="square" rtlCol="0">
            <a:spAutoFit/>
          </a:bodyPr>
          <a:lstStyle/>
          <a:p>
            <a:r>
              <a:rPr lang="en-US" sz="1600" smtClean="0">
                <a:solidFill>
                  <a:schemeClr val="tx1"/>
                </a:solidFill>
              </a:rPr>
              <a:t>If “ALL”, </a:t>
            </a:r>
            <a:r>
              <a:rPr lang="en-US" sz="1600" dirty="0" smtClean="0">
                <a:solidFill>
                  <a:schemeClr val="tx1"/>
                </a:solidFill>
              </a:rPr>
              <a:t>then all of the conditions must be met, otherwise just satisfying one condition sets the class</a:t>
            </a:r>
            <a:r>
              <a:rPr lang="en-US" sz="1800" dirty="0" smtClean="0">
                <a:solidFill>
                  <a:schemeClr val="tx1"/>
                </a:solidFill>
              </a:rPr>
              <a:t>.</a:t>
            </a:r>
          </a:p>
        </p:txBody>
      </p:sp>
      <p:cxnSp>
        <p:nvCxnSpPr>
          <p:cNvPr id="16" name="Straight Arrow Connector 15"/>
          <p:cNvCxnSpPr>
            <a:endCxn id="14" idx="4"/>
          </p:cNvCxnSpPr>
          <p:nvPr/>
        </p:nvCxnSpPr>
        <p:spPr bwMode="auto">
          <a:xfrm rot="10800000">
            <a:off x="1905000" y="3200400"/>
            <a:ext cx="5181600" cy="1981200"/>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sp>
        <p:nvSpPr>
          <p:cNvPr id="17" name="Oval 16"/>
          <p:cNvSpPr/>
          <p:nvPr/>
        </p:nvSpPr>
        <p:spPr bwMode="auto">
          <a:xfrm>
            <a:off x="1066800" y="3886200"/>
            <a:ext cx="1371600" cy="685800"/>
          </a:xfrm>
          <a:prstGeom prst="ellipse">
            <a:avLst/>
          </a:prstGeom>
          <a:noFill/>
          <a:ln w="6350" cap="flat" cmpd="sng" algn="ctr">
            <a:solidFill>
              <a:schemeClr val="tx1"/>
            </a:solidFill>
            <a:prstDash val="solid"/>
            <a:round/>
            <a:headEnd type="none" w="med" len="med"/>
            <a:tailEnd type="none" w="med" len="med"/>
          </a:ln>
          <a:effectLst>
            <a:innerShdw blurRad="63500" dist="50800">
              <a:schemeClr val="bg1">
                <a:lumMod val="75000"/>
                <a:alpha val="50000"/>
              </a:scheme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99CC"/>
              </a:solidFill>
              <a:effectLst/>
              <a:latin typeface="Arial" charset="0"/>
              <a:cs typeface="Arial" charset="0"/>
            </a:endParaRPr>
          </a:p>
        </p:txBody>
      </p:sp>
      <p:sp>
        <p:nvSpPr>
          <p:cNvPr id="18" name="TextBox 17"/>
          <p:cNvSpPr txBox="1"/>
          <p:nvPr/>
        </p:nvSpPr>
        <p:spPr>
          <a:xfrm>
            <a:off x="914400" y="5334000"/>
            <a:ext cx="2031325" cy="338554"/>
          </a:xfrm>
          <a:prstGeom prst="rect">
            <a:avLst/>
          </a:prstGeom>
          <a:noFill/>
        </p:spPr>
        <p:txBody>
          <a:bodyPr wrap="none" rtlCol="0">
            <a:spAutoFit/>
          </a:bodyPr>
          <a:lstStyle/>
          <a:p>
            <a:r>
              <a:rPr lang="en-US" sz="1600" dirty="0" smtClean="0">
                <a:solidFill>
                  <a:schemeClr val="tx1"/>
                </a:solidFill>
              </a:rPr>
              <a:t>Cycle Count Interval</a:t>
            </a:r>
            <a:endParaRPr lang="en-US" sz="1600" dirty="0">
              <a:solidFill>
                <a:schemeClr val="tx1"/>
              </a:solidFill>
            </a:endParaRPr>
          </a:p>
        </p:txBody>
      </p:sp>
      <p:cxnSp>
        <p:nvCxnSpPr>
          <p:cNvPr id="19" name="Straight Arrow Connector 18"/>
          <p:cNvCxnSpPr>
            <a:stCxn id="18" idx="0"/>
          </p:cNvCxnSpPr>
          <p:nvPr/>
        </p:nvCxnSpPr>
        <p:spPr bwMode="auto">
          <a:xfrm rot="16200000" flipV="1">
            <a:off x="1422232" y="4826168"/>
            <a:ext cx="762000" cy="253663"/>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Learning To Identify Waste</a:t>
            </a:r>
            <a:endParaRPr lang="en-US" dirty="0">
              <a:solidFill>
                <a:schemeClr val="bg2"/>
              </a:solidFill>
            </a:endParaRPr>
          </a:p>
        </p:txBody>
      </p:sp>
      <p:sp>
        <p:nvSpPr>
          <p:cNvPr id="4" name="TextBox 3"/>
          <p:cNvSpPr txBox="1"/>
          <p:nvPr/>
        </p:nvSpPr>
        <p:spPr>
          <a:xfrm>
            <a:off x="304800" y="1219200"/>
            <a:ext cx="8534400" cy="5355312"/>
          </a:xfrm>
          <a:prstGeom prst="rect">
            <a:avLst/>
          </a:prstGeom>
          <a:noFill/>
        </p:spPr>
        <p:txBody>
          <a:bodyPr wrap="square" rtlCol="0">
            <a:normAutofit/>
          </a:bodyPr>
          <a:lstStyle/>
          <a:p>
            <a:r>
              <a:rPr lang="en-US" sz="1800" dirty="0" smtClean="0">
                <a:solidFill>
                  <a:schemeClr val="tx1"/>
                </a:solidFill>
              </a:rPr>
              <a:t>The Lean Education Institute calls this “Learning to See”.  Once you understand what waste is you can attack it.  On the value stream map these areas are marked for a </a:t>
            </a:r>
            <a:r>
              <a:rPr lang="en-US" sz="1800" b="1" i="1" dirty="0" err="1" smtClean="0">
                <a:solidFill>
                  <a:schemeClr val="tx1"/>
                </a:solidFill>
              </a:rPr>
              <a:t>kaizan</a:t>
            </a:r>
            <a:r>
              <a:rPr lang="en-US" sz="1800" b="1" i="1" dirty="0" smtClean="0">
                <a:solidFill>
                  <a:schemeClr val="tx1"/>
                </a:solidFill>
              </a:rPr>
              <a:t> event</a:t>
            </a:r>
            <a:r>
              <a:rPr lang="en-US" sz="1800" dirty="0" smtClean="0">
                <a:solidFill>
                  <a:schemeClr val="tx1"/>
                </a:solidFill>
              </a:rPr>
              <a:t>.</a:t>
            </a: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endParaRPr lang="en-US" sz="2800" dirty="0" smtClean="0">
              <a:solidFill>
                <a:schemeClr val="tx1"/>
              </a:solidFill>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Setting </a:t>
            </a:r>
            <a:r>
              <a:rPr lang="en-US" dirty="0" err="1" smtClean="0">
                <a:solidFill>
                  <a:schemeClr val="bg2"/>
                </a:solidFill>
              </a:rPr>
              <a:t>Kanban</a:t>
            </a:r>
            <a:r>
              <a:rPr lang="en-US" dirty="0" smtClean="0">
                <a:solidFill>
                  <a:schemeClr val="bg2"/>
                </a:solidFill>
              </a:rPr>
              <a:t> Sizes</a:t>
            </a:r>
            <a:endParaRPr lang="en-US" dirty="0">
              <a:solidFill>
                <a:schemeClr val="bg2"/>
              </a:solidFill>
            </a:endParaRPr>
          </a:p>
        </p:txBody>
      </p:sp>
      <p:sp>
        <p:nvSpPr>
          <p:cNvPr id="4" name="TextBox 3"/>
          <p:cNvSpPr txBox="1"/>
          <p:nvPr/>
        </p:nvSpPr>
        <p:spPr>
          <a:xfrm>
            <a:off x="304800" y="1219200"/>
            <a:ext cx="8534400" cy="5355312"/>
          </a:xfrm>
          <a:prstGeom prst="rect">
            <a:avLst/>
          </a:prstGeom>
          <a:noFill/>
        </p:spPr>
        <p:txBody>
          <a:bodyPr wrap="square" rtlCol="0">
            <a:normAutofit/>
          </a:bodyPr>
          <a:lstStyle/>
          <a:p>
            <a:r>
              <a:rPr lang="en-US" sz="1800" dirty="0" smtClean="0">
                <a:solidFill>
                  <a:schemeClr val="tx1"/>
                </a:solidFill>
              </a:rPr>
              <a:t>As we discussed earlier, a </a:t>
            </a:r>
            <a:r>
              <a:rPr lang="en-US" sz="1800" dirty="0" err="1" smtClean="0">
                <a:solidFill>
                  <a:schemeClr val="tx1"/>
                </a:solidFill>
              </a:rPr>
              <a:t>kanban</a:t>
            </a:r>
            <a:r>
              <a:rPr lang="en-US" sz="1800" dirty="0" smtClean="0">
                <a:solidFill>
                  <a:schemeClr val="tx1"/>
                </a:solidFill>
              </a:rPr>
              <a:t> is nothing more than a visual pull signal for something to be made.  It is not totally unlike a reorder point in some cases, but it is certainly more visible.</a:t>
            </a:r>
          </a:p>
          <a:p>
            <a:endParaRPr lang="en-US" sz="1800" dirty="0" smtClean="0">
              <a:solidFill>
                <a:schemeClr val="tx1"/>
              </a:solidFill>
            </a:endParaRPr>
          </a:p>
          <a:p>
            <a:r>
              <a:rPr lang="en-US" sz="1800" dirty="0" smtClean="0">
                <a:solidFill>
                  <a:schemeClr val="tx1"/>
                </a:solidFill>
              </a:rPr>
              <a:t>There are various thoughts and kinds of </a:t>
            </a:r>
            <a:r>
              <a:rPr lang="en-US" sz="1800" dirty="0" err="1" smtClean="0">
                <a:solidFill>
                  <a:schemeClr val="tx1"/>
                </a:solidFill>
              </a:rPr>
              <a:t>kanbans</a:t>
            </a:r>
            <a:r>
              <a:rPr lang="en-US" sz="1800" dirty="0" smtClean="0">
                <a:solidFill>
                  <a:schemeClr val="tx1"/>
                </a:solidFill>
              </a:rPr>
              <a:t>.  The simplest is a place on the floor, bin, or work surface that when empty needs to be filled.  For instance, when our mechanic has an auto in his work area, it is pointless to put another one there since he cannot work on two at once.  When the car leaves, the space is empty which should be a pull signal for another car to be placed in the work center.  If you apply this to the factory, do not keep providing the next center material if they cannot process it.  This may cause the previous center to stop work, but it certainly leaves a cleaner, more orderly plant and requires far less space.</a:t>
            </a:r>
          </a:p>
          <a:p>
            <a:endParaRPr lang="en-US" sz="1800" dirty="0" smtClean="0">
              <a:solidFill>
                <a:schemeClr val="tx1"/>
              </a:solidFill>
            </a:endParaRPr>
          </a:p>
          <a:p>
            <a:r>
              <a:rPr lang="en-US" sz="1800" dirty="0" smtClean="0">
                <a:solidFill>
                  <a:schemeClr val="tx1"/>
                </a:solidFill>
              </a:rPr>
              <a:t>Sometimes a two bin system is used, when one bin is empty it is sent back to the supplier while the other bin supplies material.  The two bin system is easy, but not readily adjustable.  It also has the danger of allowing too much inventory.  If our bin sizes are large, we may get back a filled bin from the supplier before we have made a dent in the other bin.</a:t>
            </a: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endParaRPr lang="en-US" sz="2800" dirty="0" smtClean="0">
              <a:solidFill>
                <a:schemeClr val="tx1"/>
              </a:solidFill>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Setting </a:t>
            </a:r>
            <a:r>
              <a:rPr lang="en-US" dirty="0" err="1" smtClean="0">
                <a:solidFill>
                  <a:schemeClr val="bg2"/>
                </a:solidFill>
              </a:rPr>
              <a:t>Kanban</a:t>
            </a:r>
            <a:r>
              <a:rPr lang="en-US" dirty="0" smtClean="0">
                <a:solidFill>
                  <a:schemeClr val="bg2"/>
                </a:solidFill>
              </a:rPr>
              <a:t> Sizes</a:t>
            </a:r>
            <a:endParaRPr lang="en-US" dirty="0">
              <a:solidFill>
                <a:schemeClr val="bg2"/>
              </a:solidFill>
            </a:endParaRPr>
          </a:p>
        </p:txBody>
      </p:sp>
      <p:sp>
        <p:nvSpPr>
          <p:cNvPr id="4" name="TextBox 3"/>
          <p:cNvSpPr txBox="1"/>
          <p:nvPr/>
        </p:nvSpPr>
        <p:spPr>
          <a:xfrm>
            <a:off x="304800" y="1219200"/>
            <a:ext cx="8534400" cy="5355312"/>
          </a:xfrm>
          <a:prstGeom prst="rect">
            <a:avLst/>
          </a:prstGeom>
          <a:noFill/>
        </p:spPr>
        <p:txBody>
          <a:bodyPr wrap="square" rtlCol="0">
            <a:normAutofit/>
          </a:bodyPr>
          <a:lstStyle/>
          <a:p>
            <a:r>
              <a:rPr lang="en-US" sz="1800" dirty="0" smtClean="0">
                <a:solidFill>
                  <a:schemeClr val="tx1"/>
                </a:solidFill>
              </a:rPr>
              <a:t>If we are not sure how big to make it (and we seldom are) we estimate the size and start there.  We put the </a:t>
            </a:r>
            <a:r>
              <a:rPr lang="en-US" sz="1800" dirty="0" err="1" smtClean="0">
                <a:solidFill>
                  <a:schemeClr val="tx1"/>
                </a:solidFill>
              </a:rPr>
              <a:t>kanban</a:t>
            </a:r>
            <a:r>
              <a:rPr lang="en-US" sz="1800" dirty="0" smtClean="0">
                <a:solidFill>
                  <a:schemeClr val="tx1"/>
                </a:solidFill>
              </a:rPr>
              <a:t> card on the item that signals it is time to reorder, so when we get to that part, we send the card to the supplier.  At that point there is a supply of the part left that should carry us until the stock is replenished.  If there is too much left when the stock arrives we are carrying excess inventory.  We can put another card in the supply to see if we ever reach it (in a rack it is typically a mark to see if inventory falls below that mark).  If we do not, we can make the </a:t>
            </a:r>
            <a:r>
              <a:rPr lang="en-US" sz="1800" dirty="0" err="1" smtClean="0">
                <a:solidFill>
                  <a:schemeClr val="tx1"/>
                </a:solidFill>
              </a:rPr>
              <a:t>kanban</a:t>
            </a:r>
            <a:r>
              <a:rPr lang="en-US" sz="1800" dirty="0" smtClean="0">
                <a:solidFill>
                  <a:schemeClr val="tx1"/>
                </a:solidFill>
              </a:rPr>
              <a:t> smaller.  We keep doing this until we are comfortable that our </a:t>
            </a:r>
            <a:r>
              <a:rPr lang="en-US" sz="1800" dirty="0" err="1" smtClean="0">
                <a:solidFill>
                  <a:schemeClr val="tx1"/>
                </a:solidFill>
              </a:rPr>
              <a:t>kanban</a:t>
            </a:r>
            <a:r>
              <a:rPr lang="en-US" sz="1800" dirty="0" smtClean="0">
                <a:solidFill>
                  <a:schemeClr val="tx1"/>
                </a:solidFill>
              </a:rPr>
              <a:t> size is correct.</a:t>
            </a:r>
          </a:p>
          <a:p>
            <a:endParaRPr lang="en-US" sz="1800" dirty="0" smtClean="0">
              <a:solidFill>
                <a:schemeClr val="tx1"/>
              </a:solidFill>
            </a:endParaRPr>
          </a:p>
          <a:p>
            <a:r>
              <a:rPr lang="en-US" sz="1800" dirty="0" smtClean="0">
                <a:solidFill>
                  <a:schemeClr val="tx1"/>
                </a:solidFill>
              </a:rPr>
              <a:t>This technique can also be used in the supermarket area.</a:t>
            </a: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endParaRPr lang="en-US" sz="2800" dirty="0" smtClean="0">
              <a:solidFill>
                <a:schemeClr val="tx1"/>
              </a:solidFill>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Mythical One Piece Flow</a:t>
            </a:r>
            <a:endParaRPr lang="en-US" dirty="0">
              <a:solidFill>
                <a:schemeClr val="bg2"/>
              </a:solidFill>
            </a:endParaRPr>
          </a:p>
        </p:txBody>
      </p:sp>
      <p:sp>
        <p:nvSpPr>
          <p:cNvPr id="4" name="TextBox 3"/>
          <p:cNvSpPr txBox="1"/>
          <p:nvPr/>
        </p:nvSpPr>
        <p:spPr>
          <a:xfrm>
            <a:off x="304800" y="1219200"/>
            <a:ext cx="8534400" cy="5355312"/>
          </a:xfrm>
          <a:prstGeom prst="rect">
            <a:avLst/>
          </a:prstGeom>
          <a:noFill/>
        </p:spPr>
        <p:txBody>
          <a:bodyPr wrap="square" rtlCol="0">
            <a:normAutofit/>
          </a:bodyPr>
          <a:lstStyle/>
          <a:p>
            <a:r>
              <a:rPr lang="en-US" sz="1800" dirty="0" smtClean="0">
                <a:solidFill>
                  <a:schemeClr val="tx1"/>
                </a:solidFill>
              </a:rPr>
              <a:t>One piece flow is the ultimate goal in any company trying to get lean.  One piece flow ensures quality, because each step in the process validates the previous one.</a:t>
            </a:r>
          </a:p>
          <a:p>
            <a:endParaRPr lang="en-US" sz="1800" dirty="0" smtClean="0">
              <a:solidFill>
                <a:schemeClr val="tx1"/>
              </a:solidFill>
            </a:endParaRPr>
          </a:p>
          <a:p>
            <a:r>
              <a:rPr lang="en-US" sz="1800" dirty="0" smtClean="0">
                <a:solidFill>
                  <a:schemeClr val="tx1"/>
                </a:solidFill>
              </a:rPr>
              <a:t>Large batches can contain flaws that are not recognized until they are used at which time large quantities may have to be reworked, or worse scrapped.   Large batches also increase the total product cycle time.</a:t>
            </a:r>
          </a:p>
          <a:p>
            <a:endParaRPr lang="en-US" sz="1800" dirty="0" smtClean="0">
              <a:solidFill>
                <a:schemeClr val="tx1"/>
              </a:solidFill>
            </a:endParaRPr>
          </a:p>
          <a:p>
            <a:r>
              <a:rPr lang="en-US" sz="1800" dirty="0" smtClean="0">
                <a:solidFill>
                  <a:schemeClr val="tx1"/>
                </a:solidFill>
              </a:rPr>
              <a:t>Let us assume we have 5 steps each 10 minutes in length.  We also are going to build 6 units. </a:t>
            </a:r>
          </a:p>
          <a:p>
            <a:endParaRPr lang="en-US" sz="1800" dirty="0" smtClean="0">
              <a:solidFill>
                <a:schemeClr val="tx1"/>
              </a:solidFill>
            </a:endParaRPr>
          </a:p>
          <a:p>
            <a:endParaRPr lang="en-US" sz="1800" dirty="0" smtClean="0">
              <a:solidFill>
                <a:schemeClr val="tx1"/>
              </a:solidFill>
            </a:endParaRP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endParaRPr lang="en-US" sz="2800" dirty="0" smtClean="0">
              <a:solidFill>
                <a:schemeClr val="tx1"/>
              </a:solidFill>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Mythical One Piece Flow</a:t>
            </a:r>
            <a:endParaRPr lang="en-US" dirty="0">
              <a:solidFill>
                <a:schemeClr val="bg2"/>
              </a:solidFill>
            </a:endParaRPr>
          </a:p>
        </p:txBody>
      </p:sp>
      <p:sp>
        <p:nvSpPr>
          <p:cNvPr id="5" name="Rectangle 4"/>
          <p:cNvSpPr/>
          <p:nvPr/>
        </p:nvSpPr>
        <p:spPr>
          <a:xfrm>
            <a:off x="16764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1</a:t>
            </a:r>
            <a:endParaRPr lang="en-US" dirty="0"/>
          </a:p>
        </p:txBody>
      </p:sp>
      <p:sp>
        <p:nvSpPr>
          <p:cNvPr id="6" name="Rectangle 5"/>
          <p:cNvSpPr/>
          <p:nvPr/>
        </p:nvSpPr>
        <p:spPr>
          <a:xfrm>
            <a:off x="28956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2</a:t>
            </a:r>
            <a:endParaRPr lang="en-US" dirty="0"/>
          </a:p>
        </p:txBody>
      </p:sp>
      <p:sp>
        <p:nvSpPr>
          <p:cNvPr id="7" name="Rectangle 6"/>
          <p:cNvSpPr/>
          <p:nvPr/>
        </p:nvSpPr>
        <p:spPr>
          <a:xfrm>
            <a:off x="41148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3</a:t>
            </a:r>
            <a:endParaRPr lang="en-US" dirty="0"/>
          </a:p>
        </p:txBody>
      </p:sp>
      <p:sp>
        <p:nvSpPr>
          <p:cNvPr id="8" name="Rectangle 7"/>
          <p:cNvSpPr/>
          <p:nvPr/>
        </p:nvSpPr>
        <p:spPr>
          <a:xfrm>
            <a:off x="53340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4</a:t>
            </a:r>
            <a:endParaRPr lang="en-US" dirty="0"/>
          </a:p>
        </p:txBody>
      </p:sp>
      <p:sp>
        <p:nvSpPr>
          <p:cNvPr id="9" name="Rectangle 8"/>
          <p:cNvSpPr/>
          <p:nvPr/>
        </p:nvSpPr>
        <p:spPr>
          <a:xfrm>
            <a:off x="65532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5</a:t>
            </a:r>
            <a:endParaRPr lang="en-US" dirty="0"/>
          </a:p>
        </p:txBody>
      </p:sp>
      <p:sp>
        <p:nvSpPr>
          <p:cNvPr id="10" name="TextBox 9"/>
          <p:cNvSpPr txBox="1"/>
          <p:nvPr/>
        </p:nvSpPr>
        <p:spPr>
          <a:xfrm>
            <a:off x="395215" y="1371600"/>
            <a:ext cx="8367785" cy="923330"/>
          </a:xfrm>
          <a:prstGeom prst="rect">
            <a:avLst/>
          </a:prstGeom>
          <a:noFill/>
        </p:spPr>
        <p:txBody>
          <a:bodyPr wrap="square" rtlCol="0">
            <a:spAutoFit/>
          </a:bodyPr>
          <a:lstStyle/>
          <a:p>
            <a:r>
              <a:rPr lang="en-US" sz="1800" dirty="0" smtClean="0">
                <a:solidFill>
                  <a:schemeClr val="tx1"/>
                </a:solidFill>
              </a:rPr>
              <a:t>When batches move through the system, it takes 60 minutes to go through each operation.  If there is no move time, it takes 60 minutes before the second operation begins work.  After 5 hours we can finally deliver parts. </a:t>
            </a:r>
            <a:endParaRPr lang="en-US" sz="1800" dirty="0">
              <a:solidFill>
                <a:schemeClr val="tx1"/>
              </a:solidFill>
            </a:endParaRPr>
          </a:p>
        </p:txBody>
      </p:sp>
      <p:sp>
        <p:nvSpPr>
          <p:cNvPr id="11" name="Circular Arrow 10"/>
          <p:cNvSpPr/>
          <p:nvPr/>
        </p:nvSpPr>
        <p:spPr>
          <a:xfrm>
            <a:off x="46482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a:off x="34290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ular Arrow 13"/>
          <p:cNvSpPr/>
          <p:nvPr/>
        </p:nvSpPr>
        <p:spPr>
          <a:xfrm>
            <a:off x="21336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ular Arrow 14"/>
          <p:cNvSpPr/>
          <p:nvPr/>
        </p:nvSpPr>
        <p:spPr>
          <a:xfrm>
            <a:off x="58674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2209800" y="2667000"/>
            <a:ext cx="914400" cy="307777"/>
          </a:xfrm>
          <a:prstGeom prst="rect">
            <a:avLst/>
          </a:prstGeom>
          <a:noFill/>
        </p:spPr>
        <p:txBody>
          <a:bodyPr wrap="square" rtlCol="0">
            <a:spAutoFit/>
          </a:bodyPr>
          <a:lstStyle/>
          <a:p>
            <a:r>
              <a:rPr lang="en-US" sz="1400" dirty="0" smtClean="0"/>
              <a:t>60 min</a:t>
            </a:r>
            <a:endParaRPr lang="en-US" sz="1400" dirty="0"/>
          </a:p>
        </p:txBody>
      </p:sp>
      <p:sp>
        <p:nvSpPr>
          <p:cNvPr id="17" name="TextBox 16"/>
          <p:cNvSpPr txBox="1"/>
          <p:nvPr/>
        </p:nvSpPr>
        <p:spPr>
          <a:xfrm>
            <a:off x="3657600" y="2664023"/>
            <a:ext cx="914400" cy="307777"/>
          </a:xfrm>
          <a:prstGeom prst="rect">
            <a:avLst/>
          </a:prstGeom>
          <a:noFill/>
        </p:spPr>
        <p:txBody>
          <a:bodyPr wrap="square" rtlCol="0">
            <a:spAutoFit/>
          </a:bodyPr>
          <a:lstStyle/>
          <a:p>
            <a:r>
              <a:rPr lang="en-US" sz="1400" dirty="0" smtClean="0"/>
              <a:t>60 min</a:t>
            </a:r>
            <a:endParaRPr lang="en-US" sz="1400" dirty="0"/>
          </a:p>
        </p:txBody>
      </p:sp>
      <p:sp>
        <p:nvSpPr>
          <p:cNvPr id="18" name="TextBox 17"/>
          <p:cNvSpPr txBox="1"/>
          <p:nvPr/>
        </p:nvSpPr>
        <p:spPr>
          <a:xfrm>
            <a:off x="4876800" y="2664023"/>
            <a:ext cx="914400" cy="307777"/>
          </a:xfrm>
          <a:prstGeom prst="rect">
            <a:avLst/>
          </a:prstGeom>
          <a:noFill/>
        </p:spPr>
        <p:txBody>
          <a:bodyPr wrap="square" rtlCol="0">
            <a:spAutoFit/>
          </a:bodyPr>
          <a:lstStyle/>
          <a:p>
            <a:r>
              <a:rPr lang="en-US" sz="1400" dirty="0" smtClean="0"/>
              <a:t>60 min</a:t>
            </a:r>
            <a:endParaRPr lang="en-US" sz="1400" dirty="0"/>
          </a:p>
        </p:txBody>
      </p:sp>
      <p:sp>
        <p:nvSpPr>
          <p:cNvPr id="19" name="TextBox 18"/>
          <p:cNvSpPr txBox="1"/>
          <p:nvPr/>
        </p:nvSpPr>
        <p:spPr>
          <a:xfrm>
            <a:off x="6172200" y="2664023"/>
            <a:ext cx="914400" cy="307777"/>
          </a:xfrm>
          <a:prstGeom prst="rect">
            <a:avLst/>
          </a:prstGeom>
          <a:noFill/>
        </p:spPr>
        <p:txBody>
          <a:bodyPr wrap="square" rtlCol="0">
            <a:spAutoFit/>
          </a:bodyPr>
          <a:lstStyle/>
          <a:p>
            <a:r>
              <a:rPr lang="en-US" sz="1400" dirty="0" smtClean="0"/>
              <a:t>60 min</a:t>
            </a:r>
            <a:endParaRPr lang="en-US" sz="1400" dirty="0"/>
          </a:p>
        </p:txBody>
      </p:sp>
      <p:sp>
        <p:nvSpPr>
          <p:cNvPr id="20" name="TextBox 19"/>
          <p:cNvSpPr txBox="1"/>
          <p:nvPr/>
        </p:nvSpPr>
        <p:spPr>
          <a:xfrm>
            <a:off x="7162800" y="6093023"/>
            <a:ext cx="914400" cy="307777"/>
          </a:xfrm>
          <a:prstGeom prst="rect">
            <a:avLst/>
          </a:prstGeom>
          <a:noFill/>
        </p:spPr>
        <p:txBody>
          <a:bodyPr wrap="square" rtlCol="0">
            <a:spAutoFit/>
          </a:bodyPr>
          <a:lstStyle/>
          <a:p>
            <a:r>
              <a:rPr lang="en-US" sz="1400" dirty="0" smtClean="0"/>
              <a:t>60 min</a:t>
            </a:r>
            <a:endParaRPr lang="en-US" sz="1400" dirty="0"/>
          </a:p>
        </p:txBody>
      </p:sp>
      <p:sp>
        <p:nvSpPr>
          <p:cNvPr id="21" name="Circular Arrow 20"/>
          <p:cNvSpPr/>
          <p:nvPr/>
        </p:nvSpPr>
        <p:spPr>
          <a:xfrm rot="10800000" flipH="1">
            <a:off x="6934200" y="5181600"/>
            <a:ext cx="11430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543800" y="5257800"/>
            <a:ext cx="914400" cy="307777"/>
          </a:xfrm>
          <a:prstGeom prst="rect">
            <a:avLst/>
          </a:prstGeom>
          <a:noFill/>
        </p:spPr>
        <p:txBody>
          <a:bodyPr wrap="square" rtlCol="0">
            <a:spAutoFit/>
          </a:bodyPr>
          <a:lstStyle/>
          <a:p>
            <a:r>
              <a:rPr lang="en-US" sz="1400" dirty="0" smtClean="0"/>
              <a:t>300 min</a:t>
            </a:r>
            <a:endParaRPr lang="en-US" sz="1400"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Mythical One Piece Flow</a:t>
            </a:r>
            <a:endParaRPr lang="en-US" dirty="0">
              <a:solidFill>
                <a:schemeClr val="bg2"/>
              </a:solidFill>
            </a:endParaRPr>
          </a:p>
        </p:txBody>
      </p:sp>
      <p:sp>
        <p:nvSpPr>
          <p:cNvPr id="5" name="Rectangle 4"/>
          <p:cNvSpPr/>
          <p:nvPr/>
        </p:nvSpPr>
        <p:spPr>
          <a:xfrm>
            <a:off x="16764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1</a:t>
            </a:r>
            <a:endParaRPr lang="en-US" dirty="0"/>
          </a:p>
        </p:txBody>
      </p:sp>
      <p:sp>
        <p:nvSpPr>
          <p:cNvPr id="6" name="Rectangle 5"/>
          <p:cNvSpPr/>
          <p:nvPr/>
        </p:nvSpPr>
        <p:spPr>
          <a:xfrm>
            <a:off x="28956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2</a:t>
            </a:r>
            <a:endParaRPr lang="en-US" dirty="0"/>
          </a:p>
        </p:txBody>
      </p:sp>
      <p:sp>
        <p:nvSpPr>
          <p:cNvPr id="7" name="Rectangle 6"/>
          <p:cNvSpPr/>
          <p:nvPr/>
        </p:nvSpPr>
        <p:spPr>
          <a:xfrm>
            <a:off x="41148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3</a:t>
            </a:r>
            <a:endParaRPr lang="en-US" dirty="0"/>
          </a:p>
        </p:txBody>
      </p:sp>
      <p:sp>
        <p:nvSpPr>
          <p:cNvPr id="8" name="Rectangle 7"/>
          <p:cNvSpPr/>
          <p:nvPr/>
        </p:nvSpPr>
        <p:spPr>
          <a:xfrm>
            <a:off x="53340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4</a:t>
            </a:r>
            <a:endParaRPr lang="en-US" dirty="0"/>
          </a:p>
        </p:txBody>
      </p:sp>
      <p:sp>
        <p:nvSpPr>
          <p:cNvPr id="9" name="Rectangle 8"/>
          <p:cNvSpPr/>
          <p:nvPr/>
        </p:nvSpPr>
        <p:spPr>
          <a:xfrm>
            <a:off x="6553200" y="3429000"/>
            <a:ext cx="9144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 5</a:t>
            </a:r>
            <a:endParaRPr lang="en-US" dirty="0"/>
          </a:p>
        </p:txBody>
      </p:sp>
      <p:sp>
        <p:nvSpPr>
          <p:cNvPr id="10" name="TextBox 9"/>
          <p:cNvSpPr txBox="1"/>
          <p:nvPr/>
        </p:nvSpPr>
        <p:spPr>
          <a:xfrm>
            <a:off x="395215" y="1371600"/>
            <a:ext cx="8367785" cy="923330"/>
          </a:xfrm>
          <a:prstGeom prst="rect">
            <a:avLst/>
          </a:prstGeom>
          <a:noFill/>
        </p:spPr>
        <p:txBody>
          <a:bodyPr wrap="square" rtlCol="0">
            <a:spAutoFit/>
          </a:bodyPr>
          <a:lstStyle/>
          <a:p>
            <a:r>
              <a:rPr lang="en-US" sz="1800" dirty="0" smtClean="0">
                <a:solidFill>
                  <a:schemeClr val="tx1"/>
                </a:solidFill>
              </a:rPr>
              <a:t>With one piece flow the first unit comes out after 50 minutes and every 10 minutes thereafter we get another part.  It takes 100 minutes to receive the last item. </a:t>
            </a:r>
            <a:endParaRPr lang="en-US" sz="1800" dirty="0">
              <a:solidFill>
                <a:schemeClr val="tx1"/>
              </a:solidFill>
            </a:endParaRPr>
          </a:p>
        </p:txBody>
      </p:sp>
      <p:sp>
        <p:nvSpPr>
          <p:cNvPr id="11" name="Circular Arrow 10"/>
          <p:cNvSpPr/>
          <p:nvPr/>
        </p:nvSpPr>
        <p:spPr>
          <a:xfrm>
            <a:off x="46482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a:off x="34290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ular Arrow 13"/>
          <p:cNvSpPr/>
          <p:nvPr/>
        </p:nvSpPr>
        <p:spPr>
          <a:xfrm>
            <a:off x="21336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ular Arrow 14"/>
          <p:cNvSpPr/>
          <p:nvPr/>
        </p:nvSpPr>
        <p:spPr>
          <a:xfrm>
            <a:off x="5867400" y="2939796"/>
            <a:ext cx="12954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2209800" y="2667000"/>
            <a:ext cx="914400" cy="307777"/>
          </a:xfrm>
          <a:prstGeom prst="rect">
            <a:avLst/>
          </a:prstGeom>
          <a:noFill/>
        </p:spPr>
        <p:txBody>
          <a:bodyPr wrap="square" rtlCol="0">
            <a:spAutoFit/>
          </a:bodyPr>
          <a:lstStyle/>
          <a:p>
            <a:r>
              <a:rPr lang="en-US" sz="1400" dirty="0" smtClean="0"/>
              <a:t>10 min</a:t>
            </a:r>
            <a:endParaRPr lang="en-US" sz="1400" dirty="0"/>
          </a:p>
        </p:txBody>
      </p:sp>
      <p:sp>
        <p:nvSpPr>
          <p:cNvPr id="17" name="TextBox 16"/>
          <p:cNvSpPr txBox="1"/>
          <p:nvPr/>
        </p:nvSpPr>
        <p:spPr>
          <a:xfrm>
            <a:off x="3657600" y="2664023"/>
            <a:ext cx="914400" cy="307777"/>
          </a:xfrm>
          <a:prstGeom prst="rect">
            <a:avLst/>
          </a:prstGeom>
          <a:noFill/>
        </p:spPr>
        <p:txBody>
          <a:bodyPr wrap="square" rtlCol="0">
            <a:spAutoFit/>
          </a:bodyPr>
          <a:lstStyle/>
          <a:p>
            <a:r>
              <a:rPr lang="en-US" sz="1400" dirty="0" smtClean="0"/>
              <a:t>10 min</a:t>
            </a:r>
            <a:endParaRPr lang="en-US" sz="1400" dirty="0"/>
          </a:p>
        </p:txBody>
      </p:sp>
      <p:sp>
        <p:nvSpPr>
          <p:cNvPr id="18" name="TextBox 17"/>
          <p:cNvSpPr txBox="1"/>
          <p:nvPr/>
        </p:nvSpPr>
        <p:spPr>
          <a:xfrm>
            <a:off x="4876800" y="2664023"/>
            <a:ext cx="914400" cy="307777"/>
          </a:xfrm>
          <a:prstGeom prst="rect">
            <a:avLst/>
          </a:prstGeom>
          <a:noFill/>
        </p:spPr>
        <p:txBody>
          <a:bodyPr wrap="square" rtlCol="0">
            <a:spAutoFit/>
          </a:bodyPr>
          <a:lstStyle/>
          <a:p>
            <a:r>
              <a:rPr lang="en-US" sz="1400" dirty="0" smtClean="0"/>
              <a:t>10 min</a:t>
            </a:r>
            <a:endParaRPr lang="en-US" sz="1400" dirty="0"/>
          </a:p>
        </p:txBody>
      </p:sp>
      <p:sp>
        <p:nvSpPr>
          <p:cNvPr id="19" name="TextBox 18"/>
          <p:cNvSpPr txBox="1"/>
          <p:nvPr/>
        </p:nvSpPr>
        <p:spPr>
          <a:xfrm>
            <a:off x="6172200" y="2664023"/>
            <a:ext cx="914400" cy="307777"/>
          </a:xfrm>
          <a:prstGeom prst="rect">
            <a:avLst/>
          </a:prstGeom>
          <a:noFill/>
        </p:spPr>
        <p:txBody>
          <a:bodyPr wrap="square" rtlCol="0">
            <a:spAutoFit/>
          </a:bodyPr>
          <a:lstStyle/>
          <a:p>
            <a:r>
              <a:rPr lang="en-US" sz="1400" dirty="0" smtClean="0"/>
              <a:t>10 min</a:t>
            </a:r>
            <a:endParaRPr lang="en-US" sz="1400" dirty="0"/>
          </a:p>
        </p:txBody>
      </p:sp>
      <p:sp>
        <p:nvSpPr>
          <p:cNvPr id="20" name="TextBox 19"/>
          <p:cNvSpPr txBox="1"/>
          <p:nvPr/>
        </p:nvSpPr>
        <p:spPr>
          <a:xfrm>
            <a:off x="7162800" y="6093023"/>
            <a:ext cx="914400" cy="307777"/>
          </a:xfrm>
          <a:prstGeom prst="rect">
            <a:avLst/>
          </a:prstGeom>
          <a:noFill/>
        </p:spPr>
        <p:txBody>
          <a:bodyPr wrap="square" rtlCol="0">
            <a:spAutoFit/>
          </a:bodyPr>
          <a:lstStyle/>
          <a:p>
            <a:r>
              <a:rPr lang="en-US" sz="1400" dirty="0" smtClean="0"/>
              <a:t>10 min</a:t>
            </a:r>
            <a:endParaRPr lang="en-US" sz="1400" dirty="0"/>
          </a:p>
        </p:txBody>
      </p:sp>
      <p:sp>
        <p:nvSpPr>
          <p:cNvPr id="21" name="Circular Arrow 20"/>
          <p:cNvSpPr/>
          <p:nvPr/>
        </p:nvSpPr>
        <p:spPr>
          <a:xfrm rot="10800000" flipH="1">
            <a:off x="6934200" y="5181600"/>
            <a:ext cx="1143000" cy="978408"/>
          </a:xfrm>
          <a:prstGeom prst="circularArrow">
            <a:avLst>
              <a:gd name="adj1" fmla="val 0"/>
              <a:gd name="adj2" fmla="val 672399"/>
              <a:gd name="adj3" fmla="val 21020754"/>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620000" y="5254823"/>
            <a:ext cx="914400" cy="307777"/>
          </a:xfrm>
          <a:prstGeom prst="rect">
            <a:avLst/>
          </a:prstGeom>
          <a:noFill/>
        </p:spPr>
        <p:txBody>
          <a:bodyPr wrap="square" rtlCol="0">
            <a:spAutoFit/>
          </a:bodyPr>
          <a:lstStyle/>
          <a:p>
            <a:r>
              <a:rPr lang="en-US" sz="1400" dirty="0" smtClean="0"/>
              <a:t>50 min</a:t>
            </a:r>
            <a:endParaRPr lang="en-US" sz="1400" dirty="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What Prevents One Piece Flow</a:t>
            </a:r>
            <a:endParaRPr lang="en-US" dirty="0">
              <a:solidFill>
                <a:schemeClr val="bg2"/>
              </a:solidFill>
            </a:endParaRPr>
          </a:p>
        </p:txBody>
      </p:sp>
      <p:sp>
        <p:nvSpPr>
          <p:cNvPr id="10" name="TextBox 9"/>
          <p:cNvSpPr txBox="1"/>
          <p:nvPr/>
        </p:nvSpPr>
        <p:spPr>
          <a:xfrm>
            <a:off x="395215" y="1371600"/>
            <a:ext cx="8367785" cy="1200329"/>
          </a:xfrm>
          <a:prstGeom prst="rect">
            <a:avLst/>
          </a:prstGeom>
          <a:noFill/>
        </p:spPr>
        <p:txBody>
          <a:bodyPr wrap="square" rtlCol="0">
            <a:spAutoFit/>
          </a:bodyPr>
          <a:lstStyle/>
          <a:p>
            <a:r>
              <a:rPr lang="en-US" sz="1800" dirty="0" smtClean="0">
                <a:solidFill>
                  <a:schemeClr val="tx1"/>
                </a:solidFill>
              </a:rPr>
              <a:t>While it is clear that one piece flow can yield great benefits, it is not always possible.  Furnace operations, injection molding, </a:t>
            </a:r>
            <a:r>
              <a:rPr lang="en-US" sz="1800" dirty="0" err="1" smtClean="0">
                <a:solidFill>
                  <a:schemeClr val="tx1"/>
                </a:solidFill>
              </a:rPr>
              <a:t>deburring</a:t>
            </a:r>
            <a:r>
              <a:rPr lang="en-US" sz="1800" dirty="0" smtClean="0">
                <a:solidFill>
                  <a:schemeClr val="tx1"/>
                </a:solidFill>
              </a:rPr>
              <a:t>, etc. are cases where one piece flow does not make sense.  Where goods cannot flow, </a:t>
            </a:r>
            <a:r>
              <a:rPr lang="en-US" sz="1800" dirty="0" err="1" smtClean="0">
                <a:solidFill>
                  <a:schemeClr val="tx1"/>
                </a:solidFill>
              </a:rPr>
              <a:t>kanbans</a:t>
            </a:r>
            <a:r>
              <a:rPr lang="en-US" sz="1800" dirty="0" smtClean="0">
                <a:solidFill>
                  <a:schemeClr val="tx1"/>
                </a:solidFill>
              </a:rPr>
              <a:t> and supermarket concepts should be used.</a:t>
            </a:r>
            <a:endParaRPr lang="en-US" sz="1800" dirty="0">
              <a:solidFill>
                <a:schemeClr val="tx1"/>
              </a:solidFill>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Every Part Every Interval </a:t>
            </a:r>
            <a:endParaRPr lang="en-US" dirty="0">
              <a:solidFill>
                <a:schemeClr val="bg2"/>
              </a:solidFill>
            </a:endParaRPr>
          </a:p>
        </p:txBody>
      </p:sp>
      <p:sp>
        <p:nvSpPr>
          <p:cNvPr id="10" name="TextBox 9"/>
          <p:cNvSpPr txBox="1"/>
          <p:nvPr/>
        </p:nvSpPr>
        <p:spPr>
          <a:xfrm>
            <a:off x="395215" y="1371600"/>
            <a:ext cx="8367785" cy="3970318"/>
          </a:xfrm>
          <a:prstGeom prst="rect">
            <a:avLst/>
          </a:prstGeom>
          <a:noFill/>
        </p:spPr>
        <p:txBody>
          <a:bodyPr wrap="square" rtlCol="0">
            <a:spAutoFit/>
          </a:bodyPr>
          <a:lstStyle/>
          <a:p>
            <a:r>
              <a:rPr lang="en-US" sz="1800" dirty="0" err="1" smtClean="0">
                <a:solidFill>
                  <a:schemeClr val="tx1"/>
                </a:solidFill>
              </a:rPr>
              <a:t>Takt</a:t>
            </a:r>
            <a:r>
              <a:rPr lang="en-US" sz="1800" dirty="0" smtClean="0">
                <a:solidFill>
                  <a:schemeClr val="tx1"/>
                </a:solidFill>
              </a:rPr>
              <a:t> time is the rate at which the company receives orders.  Producing at a higher rate than demand is wasteful.  The goal is not only to match the rate of demand, but also match the mix.</a:t>
            </a:r>
          </a:p>
          <a:p>
            <a:endParaRPr lang="en-US" sz="1800" dirty="0" smtClean="0">
              <a:solidFill>
                <a:schemeClr val="tx1"/>
              </a:solidFill>
            </a:endParaRPr>
          </a:p>
          <a:p>
            <a:r>
              <a:rPr lang="en-US" sz="1800" dirty="0" smtClean="0">
                <a:solidFill>
                  <a:schemeClr val="tx1"/>
                </a:solidFill>
              </a:rPr>
              <a:t>If demand runs at the ratio 100 part A, 100 part B, 75 part C and 50 part D we need to produce at the rate of 4 As and Bs, 3 Cs and 2 Ds.  In a truly flexible line, we might run production in this sequence  </a:t>
            </a:r>
          </a:p>
          <a:p>
            <a:endParaRPr lang="en-US" sz="1800" dirty="0" smtClean="0">
              <a:solidFill>
                <a:schemeClr val="tx1"/>
              </a:solidFill>
            </a:endParaRPr>
          </a:p>
          <a:p>
            <a:pPr algn="ctr"/>
            <a:r>
              <a:rPr lang="en-US" sz="1800" dirty="0" smtClean="0">
                <a:solidFill>
                  <a:schemeClr val="tx1"/>
                </a:solidFill>
              </a:rPr>
              <a:t>ABCABCDABDABC</a:t>
            </a:r>
          </a:p>
          <a:p>
            <a:pPr algn="ctr"/>
            <a:endParaRPr lang="en-US" sz="1800" dirty="0" smtClean="0">
              <a:solidFill>
                <a:schemeClr val="tx1"/>
              </a:solidFill>
            </a:endParaRPr>
          </a:p>
          <a:p>
            <a:r>
              <a:rPr lang="en-US" sz="1800" dirty="0" smtClean="0">
                <a:solidFill>
                  <a:schemeClr val="tx1"/>
                </a:solidFill>
              </a:rPr>
              <a:t>The length of time to produce this set of parts in called an interval.  We expect every part to be made in every interval at the rate of demand.  We can monitor the progress of the plant by making sure that we do produce what is expected at the end of each interval.</a:t>
            </a:r>
            <a:endParaRPr lang="en-US" sz="1800" dirty="0">
              <a:solidFill>
                <a:schemeClr val="tx1"/>
              </a:solidFill>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Quality</a:t>
            </a:r>
            <a:endParaRPr lang="en-US" dirty="0">
              <a:solidFill>
                <a:schemeClr val="bg2"/>
              </a:solidFill>
            </a:endParaRPr>
          </a:p>
        </p:txBody>
      </p:sp>
      <p:sp>
        <p:nvSpPr>
          <p:cNvPr id="10" name="TextBox 9"/>
          <p:cNvSpPr txBox="1"/>
          <p:nvPr/>
        </p:nvSpPr>
        <p:spPr>
          <a:xfrm>
            <a:off x="395215" y="1371600"/>
            <a:ext cx="8367785" cy="2308324"/>
          </a:xfrm>
          <a:prstGeom prst="rect">
            <a:avLst/>
          </a:prstGeom>
          <a:noFill/>
        </p:spPr>
        <p:txBody>
          <a:bodyPr wrap="square" rtlCol="0">
            <a:spAutoFit/>
          </a:bodyPr>
          <a:lstStyle/>
          <a:p>
            <a:r>
              <a:rPr lang="en-US" sz="1800" dirty="0" smtClean="0">
                <a:solidFill>
                  <a:schemeClr val="tx1"/>
                </a:solidFill>
              </a:rPr>
              <a:t>Lean companies are more likely to produce quality items.  As already mentioned, flowing production ensures quality is checked at each step of the way.  Engineering is also tasked to design to build.  That is design the product so that it is easy to build (and thus to maintain) and that it is fool proof (</a:t>
            </a:r>
            <a:r>
              <a:rPr lang="en-US" sz="1800" dirty="0" err="1" smtClean="0">
                <a:solidFill>
                  <a:schemeClr val="tx1"/>
                </a:solidFill>
              </a:rPr>
              <a:t>poka</a:t>
            </a:r>
            <a:r>
              <a:rPr lang="en-US" sz="1800" dirty="0" smtClean="0">
                <a:solidFill>
                  <a:schemeClr val="tx1"/>
                </a:solidFill>
              </a:rPr>
              <a:t> yoke).  </a:t>
            </a:r>
            <a:r>
              <a:rPr lang="en-US" sz="1800" dirty="0" err="1" smtClean="0">
                <a:solidFill>
                  <a:schemeClr val="tx1"/>
                </a:solidFill>
              </a:rPr>
              <a:t>Poka</a:t>
            </a:r>
            <a:r>
              <a:rPr lang="en-US" sz="1800" dirty="0" smtClean="0">
                <a:solidFill>
                  <a:schemeClr val="tx1"/>
                </a:solidFill>
              </a:rPr>
              <a:t> yoke ensures parts are put together properly by having them fit together only when properly oriented.  A USB plug is an example.  When we switched to from leaded to unleaded gasoline, cars requiring unleaded fuel had smaller openings so that leaded fuel hoses would not fit in them.</a:t>
            </a:r>
            <a:endParaRPr lang="en-US" sz="1800" dirty="0">
              <a:solidFill>
                <a:schemeClr val="tx1"/>
              </a:solidFill>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Obsolescence</a:t>
            </a:r>
            <a:endParaRPr lang="en-US" dirty="0">
              <a:solidFill>
                <a:schemeClr val="bg2"/>
              </a:solidFill>
            </a:endParaRPr>
          </a:p>
        </p:txBody>
      </p:sp>
      <p:sp>
        <p:nvSpPr>
          <p:cNvPr id="10" name="TextBox 9"/>
          <p:cNvSpPr txBox="1"/>
          <p:nvPr/>
        </p:nvSpPr>
        <p:spPr>
          <a:xfrm>
            <a:off x="395215" y="1371600"/>
            <a:ext cx="8367785" cy="646331"/>
          </a:xfrm>
          <a:prstGeom prst="rect">
            <a:avLst/>
          </a:prstGeom>
          <a:noFill/>
        </p:spPr>
        <p:txBody>
          <a:bodyPr wrap="square" rtlCol="0">
            <a:spAutoFit/>
          </a:bodyPr>
          <a:lstStyle/>
          <a:p>
            <a:r>
              <a:rPr lang="en-US" sz="1800" dirty="0" smtClean="0">
                <a:solidFill>
                  <a:schemeClr val="tx1"/>
                </a:solidFill>
              </a:rPr>
              <a:t>Change is a fact of life.  To minimize the effect of change, keeping inventories lean lets a lean company to react faster to change with less inventory at risk.</a:t>
            </a:r>
            <a:endParaRPr lang="en-US" sz="18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67000"/>
            <a:ext cx="8229600" cy="2743200"/>
          </a:xfrm>
        </p:spPr>
        <p:txBody>
          <a:bodyPr/>
          <a:lstStyle/>
          <a:p>
            <a:r>
              <a:rPr lang="en-US" dirty="0" smtClean="0"/>
              <a:t>Inventory -&gt; Stock Counting</a:t>
            </a:r>
          </a:p>
          <a:p>
            <a:r>
              <a:rPr lang="en-US" dirty="0" smtClean="0"/>
              <a:t>Select an Item (any item will work)</a:t>
            </a:r>
          </a:p>
          <a:p>
            <a:r>
              <a:rPr lang="en-US" dirty="0" smtClean="0"/>
              <a:t>Click on “Modify Cycle Count”</a:t>
            </a:r>
          </a:p>
          <a:p>
            <a:r>
              <a:rPr lang="en-US" dirty="0" smtClean="0"/>
              <a:t>Click “OK” to save</a:t>
            </a:r>
            <a:endParaRPr lang="en-US"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457200" y="1371600"/>
            <a:ext cx="8229600" cy="1143000"/>
          </a:xfrm>
        </p:spPr>
        <p:txBody>
          <a:bodyPr/>
          <a:lstStyle/>
          <a:p>
            <a:r>
              <a:rPr lang="en-US" dirty="0" smtClean="0"/>
              <a:t>Modifying Item Class Criteria and Intervals</a:t>
            </a:r>
            <a:endParaRPr lang="en-US"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©2007 TTW</a:t>
            </a:r>
            <a:endParaRPr lang="en-US"/>
          </a:p>
        </p:txBody>
      </p:sp>
      <p:sp>
        <p:nvSpPr>
          <p:cNvPr id="3" name="TextBox 2"/>
          <p:cNvSpPr txBox="1"/>
          <p:nvPr/>
        </p:nvSpPr>
        <p:spPr>
          <a:xfrm>
            <a:off x="0" y="228600"/>
            <a:ext cx="6781800" cy="646331"/>
          </a:xfrm>
          <a:prstGeom prst="rect">
            <a:avLst/>
          </a:prstGeom>
          <a:noFill/>
        </p:spPr>
        <p:txBody>
          <a:bodyPr wrap="square" rtlCol="0">
            <a:spAutoFit/>
          </a:bodyPr>
          <a:lstStyle/>
          <a:p>
            <a:pPr algn="ctr"/>
            <a:r>
              <a:rPr lang="en-US" dirty="0" smtClean="0">
                <a:solidFill>
                  <a:schemeClr val="bg2"/>
                </a:solidFill>
              </a:rPr>
              <a:t>Other Tidbits</a:t>
            </a:r>
            <a:endParaRPr lang="en-US" dirty="0">
              <a:solidFill>
                <a:schemeClr val="bg2"/>
              </a:solidFill>
            </a:endParaRPr>
          </a:p>
        </p:txBody>
      </p:sp>
      <p:sp>
        <p:nvSpPr>
          <p:cNvPr id="10" name="TextBox 9"/>
          <p:cNvSpPr txBox="1"/>
          <p:nvPr/>
        </p:nvSpPr>
        <p:spPr>
          <a:xfrm>
            <a:off x="395215" y="1371600"/>
            <a:ext cx="8367785" cy="2031325"/>
          </a:xfrm>
          <a:prstGeom prst="rect">
            <a:avLst/>
          </a:prstGeom>
          <a:noFill/>
        </p:spPr>
        <p:txBody>
          <a:bodyPr wrap="square" rtlCol="0">
            <a:spAutoFit/>
          </a:bodyPr>
          <a:lstStyle/>
          <a:p>
            <a:r>
              <a:rPr lang="en-US" sz="1800" dirty="0" smtClean="0">
                <a:solidFill>
                  <a:schemeClr val="tx1"/>
                </a:solidFill>
              </a:rPr>
              <a:t>Machines wait for people, people don’t wait for machines.  Waiting is wasteful.</a:t>
            </a:r>
          </a:p>
          <a:p>
            <a:endParaRPr lang="en-US" sz="1800" dirty="0" smtClean="0">
              <a:solidFill>
                <a:schemeClr val="tx1"/>
              </a:solidFill>
            </a:endParaRPr>
          </a:p>
          <a:p>
            <a:r>
              <a:rPr lang="en-US" sz="1800" dirty="0" smtClean="0">
                <a:solidFill>
                  <a:schemeClr val="tx1"/>
                </a:solidFill>
              </a:rPr>
              <a:t>Do not hide waste, identify it and try to eliminate it.  Hidden waste will not be eliminated.</a:t>
            </a:r>
          </a:p>
          <a:p>
            <a:endParaRPr lang="en-US" sz="1800" dirty="0" smtClean="0">
              <a:solidFill>
                <a:schemeClr val="tx1"/>
              </a:solidFill>
            </a:endParaRPr>
          </a:p>
          <a:p>
            <a:r>
              <a:rPr lang="en-US" sz="1800" dirty="0" smtClean="0">
                <a:solidFill>
                  <a:schemeClr val="tx1"/>
                </a:solidFill>
              </a:rPr>
              <a:t>Simple is better than complicated.  Single use machines require less set up, are less expensive and can react faster to changes in mix </a:t>
            </a:r>
            <a:r>
              <a:rPr lang="en-US" sz="1800" smtClean="0">
                <a:solidFill>
                  <a:schemeClr val="tx1"/>
                </a:solidFill>
              </a:rPr>
              <a:t>or volume.</a:t>
            </a:r>
            <a:endParaRPr lang="en-US" sz="1800" dirty="0">
              <a:solidFill>
                <a:schemeClr val="tx1"/>
              </a:solidFill>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723900" y="1825625"/>
            <a:ext cx="7696200" cy="1603375"/>
          </a:xfrm>
        </p:spPr>
        <p:txBody>
          <a:bodyPr/>
          <a:lstStyle/>
          <a:p>
            <a:pPr eaLnBrk="1" hangingPunct="1"/>
            <a:r>
              <a:rPr lang="en-US" dirty="0" smtClean="0"/>
              <a:t/>
            </a:r>
            <a:br>
              <a:rPr lang="en-US" dirty="0" smtClean="0"/>
            </a:br>
            <a:r>
              <a:rPr lang="en-US" dirty="0" smtClean="0">
                <a:solidFill>
                  <a:schemeClr val="accent1"/>
                </a:solidFill>
              </a:rPr>
              <a:t>Product Training</a:t>
            </a:r>
            <a:br>
              <a:rPr lang="en-US" dirty="0" smtClean="0">
                <a:solidFill>
                  <a:schemeClr val="accent1"/>
                </a:solidFill>
              </a:rPr>
            </a:br>
            <a:r>
              <a:rPr lang="en-US" dirty="0" err="1" smtClean="0">
                <a:solidFill>
                  <a:schemeClr val="accent1"/>
                </a:solidFill>
              </a:rPr>
              <a:t>Configurator</a:t>
            </a:r>
            <a:endParaRPr lang="en-US" b="1" dirty="0" smtClean="0">
              <a:solidFill>
                <a:schemeClr val="accent1"/>
              </a:solidFill>
            </a:endParaRPr>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Overview</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457200" y="1219200"/>
            <a:ext cx="8229600" cy="5181600"/>
          </a:xfrm>
          <a:prstGeom prst="rect">
            <a:avLst/>
          </a:prstGeom>
          <a:noFill/>
        </p:spPr>
        <p:txBody>
          <a:bodyPr wrap="square" rtlCol="0">
            <a:normAutofit fontScale="55000" lnSpcReduction="20000"/>
          </a:bodyPr>
          <a:lstStyle/>
          <a:p>
            <a:r>
              <a:rPr lang="en-GB" dirty="0" smtClean="0">
                <a:solidFill>
                  <a:schemeClr val="tx1"/>
                </a:solidFill>
              </a:rPr>
              <a:t>The </a:t>
            </a:r>
            <a:r>
              <a:rPr lang="en-GB" dirty="0" err="1" smtClean="0">
                <a:solidFill>
                  <a:schemeClr val="tx1"/>
                </a:solidFill>
              </a:rPr>
              <a:t>Configurator</a:t>
            </a:r>
            <a:r>
              <a:rPr lang="en-GB" dirty="0" smtClean="0">
                <a:solidFill>
                  <a:schemeClr val="tx1"/>
                </a:solidFill>
              </a:rPr>
              <a:t> module is used to define products which have features and options which can be selected in a variety of combinations resulting in a potentially huge number of unique bills of material. It would be impractical if not impossible to create every one of these so one can be selected when a customer places an order. Many possible combinations would never be required and would therefore have consumed a lot of valuable time and resources in their creation; they would also clutter the database and obscure the useful data.</a:t>
            </a:r>
            <a:endParaRPr lang="en-US" dirty="0" smtClean="0">
              <a:solidFill>
                <a:schemeClr val="tx1"/>
              </a:solidFill>
            </a:endParaRPr>
          </a:p>
          <a:p>
            <a:r>
              <a:rPr lang="en-GB" dirty="0" smtClean="0">
                <a:solidFill>
                  <a:schemeClr val="tx1"/>
                </a:solidFill>
              </a:rPr>
              <a:t> </a:t>
            </a:r>
            <a:endParaRPr lang="en-US" dirty="0" smtClean="0">
              <a:solidFill>
                <a:schemeClr val="tx1"/>
              </a:solidFill>
            </a:endParaRPr>
          </a:p>
          <a:p>
            <a:r>
              <a:rPr lang="en-GB" dirty="0" smtClean="0">
                <a:solidFill>
                  <a:schemeClr val="tx1"/>
                </a:solidFill>
              </a:rPr>
              <a:t>The </a:t>
            </a:r>
            <a:r>
              <a:rPr lang="en-GB" dirty="0" err="1" smtClean="0">
                <a:solidFill>
                  <a:schemeClr val="tx1"/>
                </a:solidFill>
              </a:rPr>
              <a:t>configurator</a:t>
            </a:r>
            <a:r>
              <a:rPr lang="en-GB" dirty="0" smtClean="0">
                <a:solidFill>
                  <a:schemeClr val="tx1"/>
                </a:solidFill>
              </a:rPr>
              <a:t> enables a relatively small number of products or models to be defined with all their available options including rules for determining which can be selected with another, e.g. on a car a sun-roof can be selected on a saloon body style but not on a roadster.</a:t>
            </a:r>
            <a:endParaRPr lang="en-US" dirty="0" smtClean="0">
              <a:solidFill>
                <a:schemeClr val="tx1"/>
              </a:solidFill>
            </a:endParaRPr>
          </a:p>
          <a:p>
            <a:r>
              <a:rPr lang="en-GB" dirty="0" smtClean="0">
                <a:solidFill>
                  <a:schemeClr val="tx1"/>
                </a:solidFill>
              </a:rPr>
              <a:t> </a:t>
            </a:r>
            <a:endParaRPr lang="en-US" dirty="0" smtClean="0">
              <a:solidFill>
                <a:schemeClr val="tx1"/>
              </a:solidFill>
            </a:endParaRPr>
          </a:p>
          <a:p>
            <a:r>
              <a:rPr lang="en-GB" dirty="0" smtClean="0">
                <a:solidFill>
                  <a:schemeClr val="tx1"/>
                </a:solidFill>
              </a:rPr>
              <a:t>When a user is entering a sales order and selects a product which is defined as ‘Configured’ that user will be presented with a list of available options and can select whatever is required.</a:t>
            </a:r>
            <a:endParaRPr lang="en-US" dirty="0" smtClean="0">
              <a:solidFill>
                <a:schemeClr val="tx1"/>
              </a:solidFill>
            </a:endParaRPr>
          </a:p>
          <a:p>
            <a:r>
              <a:rPr lang="en-GB" dirty="0" smtClean="0">
                <a:solidFill>
                  <a:schemeClr val="tx1"/>
                </a:solidFill>
              </a:rPr>
              <a:t> </a:t>
            </a:r>
            <a:endParaRPr lang="en-US" dirty="0" smtClean="0">
              <a:solidFill>
                <a:schemeClr val="tx1"/>
              </a:solidFill>
            </a:endParaRPr>
          </a:p>
          <a:p>
            <a:r>
              <a:rPr lang="en-GB" dirty="0" smtClean="0">
                <a:solidFill>
                  <a:schemeClr val="tx1"/>
                </a:solidFill>
              </a:rPr>
              <a:t>Each time a product is configured in this way it creates a new product and a unique BOM.</a:t>
            </a:r>
            <a:endParaRPr lang="en-US" dirty="0">
              <a:solidFill>
                <a:schemeClr val="tx1"/>
              </a:solidFill>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A Configured Product</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graphicFrame>
        <p:nvGraphicFramePr>
          <p:cNvPr id="5" name="Table 4"/>
          <p:cNvGraphicFramePr>
            <a:graphicFrameLocks noGrp="1"/>
          </p:cNvGraphicFramePr>
          <p:nvPr/>
        </p:nvGraphicFramePr>
        <p:xfrm>
          <a:off x="762000" y="1945640"/>
          <a:ext cx="7696200" cy="3235960"/>
        </p:xfrm>
        <a:graphic>
          <a:graphicData uri="http://schemas.openxmlformats.org/drawingml/2006/table">
            <a:tbl>
              <a:tblPr firstRow="1" bandRow="1">
                <a:tableStyleId>{5C22544A-7EE6-4342-B048-85BDC9FD1C3A}</a:tableStyleId>
              </a:tblPr>
              <a:tblGrid>
                <a:gridCol w="1924050"/>
                <a:gridCol w="2571750"/>
                <a:gridCol w="1752600"/>
                <a:gridCol w="1447800"/>
              </a:tblGrid>
              <a:tr h="370840">
                <a:tc>
                  <a:txBody>
                    <a:bodyPr/>
                    <a:lstStyle/>
                    <a:p>
                      <a:r>
                        <a:rPr lang="en-US" dirty="0" smtClean="0"/>
                        <a:t>Option</a:t>
                      </a:r>
                      <a:r>
                        <a:rPr lang="en-US" baseline="0" dirty="0" smtClean="0"/>
                        <a:t> Group</a:t>
                      </a:r>
                      <a:endParaRPr lang="en-US" dirty="0"/>
                    </a:p>
                  </a:txBody>
                  <a:tcPr/>
                </a:tc>
                <a:tc>
                  <a:txBody>
                    <a:bodyPr/>
                    <a:lstStyle/>
                    <a:p>
                      <a:r>
                        <a:rPr lang="en-US" dirty="0" smtClean="0"/>
                        <a:t>Option</a:t>
                      </a:r>
                      <a:endParaRPr lang="en-US" dirty="0"/>
                    </a:p>
                  </a:txBody>
                  <a:tcPr/>
                </a:tc>
                <a:tc>
                  <a:txBody>
                    <a:bodyPr/>
                    <a:lstStyle/>
                    <a:p>
                      <a:r>
                        <a:rPr lang="en-US" dirty="0" smtClean="0"/>
                        <a:t>Electric (33-050)</a:t>
                      </a:r>
                      <a:endParaRPr lang="en-US" dirty="0"/>
                    </a:p>
                  </a:txBody>
                  <a:tcPr/>
                </a:tc>
                <a:tc>
                  <a:txBody>
                    <a:bodyPr/>
                    <a:lstStyle/>
                    <a:p>
                      <a:r>
                        <a:rPr lang="en-US" dirty="0" smtClean="0"/>
                        <a:t>Combustion (33-060)</a:t>
                      </a:r>
                      <a:endParaRPr lang="en-US" dirty="0"/>
                    </a:p>
                  </a:txBody>
                  <a:tcPr/>
                </a:tc>
              </a:tr>
              <a:tr h="370840">
                <a:tc>
                  <a:txBody>
                    <a:bodyPr/>
                    <a:lstStyle/>
                    <a:p>
                      <a:r>
                        <a:rPr lang="en-US" dirty="0" smtClean="0"/>
                        <a:t>Transmission</a:t>
                      </a:r>
                      <a:endParaRPr lang="en-US" dirty="0"/>
                    </a:p>
                  </a:txBody>
                  <a:tcPr/>
                </a:tc>
                <a:tc>
                  <a:txBody>
                    <a:bodyPr/>
                    <a:lstStyle/>
                    <a:p>
                      <a:r>
                        <a:rPr lang="en-US" dirty="0" smtClean="0"/>
                        <a:t>CVT (33-100)</a:t>
                      </a:r>
                      <a:endParaRPr lang="en-US" dirty="0"/>
                    </a:p>
                  </a:txBody>
                  <a:tcPr/>
                </a:tc>
                <a:tc>
                  <a:txBody>
                    <a:bodyPr/>
                    <a:lstStyle/>
                    <a:p>
                      <a:r>
                        <a:rPr lang="en-US" dirty="0" smtClean="0"/>
                        <a:t>Y</a:t>
                      </a:r>
                      <a:endParaRPr lang="en-US" dirty="0"/>
                    </a:p>
                  </a:txBody>
                  <a:tcPr/>
                </a:tc>
                <a:tc>
                  <a:txBody>
                    <a:bodyPr/>
                    <a:lstStyle/>
                    <a:p>
                      <a:r>
                        <a:rPr lang="en-US" dirty="0" smtClean="0"/>
                        <a:t>Y</a:t>
                      </a:r>
                      <a:endParaRPr lang="en-US" dirty="0"/>
                    </a:p>
                  </a:txBody>
                  <a:tcPr/>
                </a:tc>
              </a:tr>
              <a:tr h="370840">
                <a:tc>
                  <a:txBody>
                    <a:bodyPr/>
                    <a:lstStyle/>
                    <a:p>
                      <a:endParaRPr lang="en-US"/>
                    </a:p>
                  </a:txBody>
                  <a:tcPr/>
                </a:tc>
                <a:tc>
                  <a:txBody>
                    <a:bodyPr/>
                    <a:lstStyle/>
                    <a:p>
                      <a:r>
                        <a:rPr lang="en-US" dirty="0" smtClean="0"/>
                        <a:t>6 Speed (33-110)</a:t>
                      </a:r>
                      <a:endParaRPr lang="en-US" dirty="0"/>
                    </a:p>
                  </a:txBody>
                  <a:tcPr/>
                </a:tc>
                <a:tc>
                  <a:txBody>
                    <a:bodyPr/>
                    <a:lstStyle/>
                    <a:p>
                      <a:r>
                        <a:rPr lang="en-US" dirty="0" smtClean="0"/>
                        <a:t>N</a:t>
                      </a:r>
                      <a:endParaRPr lang="en-US" dirty="0"/>
                    </a:p>
                  </a:txBody>
                  <a:tcPr/>
                </a:tc>
                <a:tc>
                  <a:txBody>
                    <a:bodyPr/>
                    <a:lstStyle/>
                    <a:p>
                      <a:r>
                        <a:rPr lang="en-US" dirty="0" smtClean="0"/>
                        <a:t>Y</a:t>
                      </a:r>
                      <a:endParaRPr lang="en-US" dirty="0"/>
                    </a:p>
                  </a:txBody>
                  <a:tcPr/>
                </a:tc>
              </a:tr>
              <a:tr h="370840">
                <a:tc>
                  <a:txBody>
                    <a:bodyPr/>
                    <a:lstStyle/>
                    <a:p>
                      <a:r>
                        <a:rPr lang="en-US" dirty="0" smtClean="0"/>
                        <a:t>Color</a:t>
                      </a:r>
                      <a:endParaRPr lang="en-US" dirty="0"/>
                    </a:p>
                  </a:txBody>
                  <a:tcPr/>
                </a:tc>
                <a:tc>
                  <a:txBody>
                    <a:bodyPr/>
                    <a:lstStyle/>
                    <a:p>
                      <a:r>
                        <a:rPr lang="en-US" dirty="0" smtClean="0"/>
                        <a:t>Green  (33-201)</a:t>
                      </a:r>
                      <a:endParaRPr lang="en-US" dirty="0"/>
                    </a:p>
                  </a:txBody>
                  <a:tcPr/>
                </a:tc>
                <a:tc>
                  <a:txBody>
                    <a:bodyPr/>
                    <a:lstStyle/>
                    <a:p>
                      <a:r>
                        <a:rPr lang="en-US" dirty="0" smtClean="0"/>
                        <a:t>Y</a:t>
                      </a:r>
                      <a:endParaRPr lang="en-US" dirty="0"/>
                    </a:p>
                  </a:txBody>
                  <a:tcPr/>
                </a:tc>
                <a:tc>
                  <a:txBody>
                    <a:bodyPr/>
                    <a:lstStyle/>
                    <a:p>
                      <a:r>
                        <a:rPr lang="en-US" dirty="0" smtClean="0"/>
                        <a:t>Y</a:t>
                      </a:r>
                      <a:endParaRPr lang="en-US" dirty="0"/>
                    </a:p>
                  </a:txBody>
                  <a:tcPr/>
                </a:tc>
              </a:tr>
              <a:tr h="370840">
                <a:tc>
                  <a:txBody>
                    <a:bodyPr/>
                    <a:lstStyle/>
                    <a:p>
                      <a:endParaRPr lang="en-US" dirty="0"/>
                    </a:p>
                  </a:txBody>
                  <a:tcPr/>
                </a:tc>
                <a:tc>
                  <a:txBody>
                    <a:bodyPr/>
                    <a:lstStyle/>
                    <a:p>
                      <a:r>
                        <a:rPr lang="en-US" dirty="0" smtClean="0"/>
                        <a:t>Blue (33-202)</a:t>
                      </a:r>
                      <a:endParaRPr lang="en-US" dirty="0"/>
                    </a:p>
                  </a:txBody>
                  <a:tcPr/>
                </a:tc>
                <a:tc>
                  <a:txBody>
                    <a:bodyPr/>
                    <a:lstStyle/>
                    <a:p>
                      <a:r>
                        <a:rPr lang="en-US" dirty="0" smtClean="0"/>
                        <a:t>Y</a:t>
                      </a:r>
                      <a:endParaRPr lang="en-US" dirty="0"/>
                    </a:p>
                  </a:txBody>
                  <a:tcPr/>
                </a:tc>
                <a:tc>
                  <a:txBody>
                    <a:bodyPr/>
                    <a:lstStyle/>
                    <a:p>
                      <a:r>
                        <a:rPr lang="en-US" dirty="0" smtClean="0"/>
                        <a:t>Y</a:t>
                      </a:r>
                      <a:endParaRPr lang="en-US" dirty="0"/>
                    </a:p>
                  </a:txBody>
                  <a:tcPr/>
                </a:tc>
              </a:tr>
              <a:tr h="370840">
                <a:tc>
                  <a:txBody>
                    <a:bodyPr/>
                    <a:lstStyle/>
                    <a:p>
                      <a:endParaRPr lang="en-US" dirty="0"/>
                    </a:p>
                  </a:txBody>
                  <a:tcPr/>
                </a:tc>
                <a:tc>
                  <a:txBody>
                    <a:bodyPr/>
                    <a:lstStyle/>
                    <a:p>
                      <a:r>
                        <a:rPr lang="en-US" dirty="0" smtClean="0"/>
                        <a:t>White (33-203)</a:t>
                      </a:r>
                      <a:endParaRPr lang="en-US" dirty="0"/>
                    </a:p>
                  </a:txBody>
                  <a:tcPr/>
                </a:tc>
                <a:tc>
                  <a:txBody>
                    <a:bodyPr/>
                    <a:lstStyle/>
                    <a:p>
                      <a:r>
                        <a:rPr lang="en-US" dirty="0" smtClean="0"/>
                        <a:t>N</a:t>
                      </a:r>
                      <a:endParaRPr lang="en-US" dirty="0"/>
                    </a:p>
                  </a:txBody>
                  <a:tcPr/>
                </a:tc>
                <a:tc>
                  <a:txBody>
                    <a:bodyPr/>
                    <a:lstStyle/>
                    <a:p>
                      <a:r>
                        <a:rPr lang="en-US" dirty="0" smtClean="0"/>
                        <a:t>Y</a:t>
                      </a:r>
                      <a:endParaRPr lang="en-US" dirty="0"/>
                    </a:p>
                  </a:txBody>
                  <a:tcPr/>
                </a:tc>
              </a:tr>
              <a:tr h="370840">
                <a:tc>
                  <a:txBody>
                    <a:bodyPr/>
                    <a:lstStyle/>
                    <a:p>
                      <a:r>
                        <a:rPr lang="en-US" dirty="0" smtClean="0"/>
                        <a:t>Towing</a:t>
                      </a:r>
                      <a:endParaRPr lang="en-US" dirty="0"/>
                    </a:p>
                  </a:txBody>
                  <a:tcPr/>
                </a:tc>
                <a:tc>
                  <a:txBody>
                    <a:bodyPr/>
                    <a:lstStyle/>
                    <a:p>
                      <a:r>
                        <a:rPr lang="en-US" dirty="0" smtClean="0"/>
                        <a:t>Light</a:t>
                      </a:r>
                      <a:r>
                        <a:rPr lang="en-US" baseline="0" dirty="0" smtClean="0"/>
                        <a:t> Towing (33-301)</a:t>
                      </a:r>
                      <a:endParaRPr lang="en-US" dirty="0"/>
                    </a:p>
                  </a:txBody>
                  <a:tcPr/>
                </a:tc>
                <a:tc>
                  <a:txBody>
                    <a:bodyPr/>
                    <a:lstStyle/>
                    <a:p>
                      <a:r>
                        <a:rPr lang="en-US" dirty="0" smtClean="0"/>
                        <a:t>Y</a:t>
                      </a:r>
                      <a:endParaRPr lang="en-US" dirty="0"/>
                    </a:p>
                  </a:txBody>
                  <a:tcPr/>
                </a:tc>
                <a:tc>
                  <a:txBody>
                    <a:bodyPr/>
                    <a:lstStyle/>
                    <a:p>
                      <a:r>
                        <a:rPr lang="en-US" dirty="0" smtClean="0"/>
                        <a:t>Y</a:t>
                      </a:r>
                      <a:endParaRPr lang="en-US" dirty="0"/>
                    </a:p>
                  </a:txBody>
                  <a:tcPr/>
                </a:tc>
              </a:tr>
              <a:tr h="370840">
                <a:tc>
                  <a:txBody>
                    <a:bodyPr/>
                    <a:lstStyle/>
                    <a:p>
                      <a:endParaRPr lang="en-US" dirty="0"/>
                    </a:p>
                  </a:txBody>
                  <a:tcPr/>
                </a:tc>
                <a:tc>
                  <a:txBody>
                    <a:bodyPr/>
                    <a:lstStyle/>
                    <a:p>
                      <a:r>
                        <a:rPr lang="en-US" dirty="0" smtClean="0"/>
                        <a:t>Heavy Duty (33-302)</a:t>
                      </a:r>
                      <a:endParaRPr lang="en-US" dirty="0"/>
                    </a:p>
                  </a:txBody>
                  <a:tcPr/>
                </a:tc>
                <a:tc>
                  <a:txBody>
                    <a:bodyPr/>
                    <a:lstStyle/>
                    <a:p>
                      <a:r>
                        <a:rPr lang="en-US" dirty="0" smtClean="0"/>
                        <a:t>N</a:t>
                      </a:r>
                      <a:endParaRPr lang="en-US" dirty="0"/>
                    </a:p>
                  </a:txBody>
                  <a:tcPr/>
                </a:tc>
                <a:tc>
                  <a:txBody>
                    <a:bodyPr/>
                    <a:lstStyle/>
                    <a:p>
                      <a:r>
                        <a:rPr lang="en-US" dirty="0" smtClean="0"/>
                        <a:t>Y</a:t>
                      </a:r>
                      <a:endParaRPr lang="en-US" dirty="0"/>
                    </a:p>
                  </a:txBody>
                  <a:tcPr/>
                </a:tc>
              </a:tr>
            </a:tbl>
          </a:graphicData>
        </a:graphic>
      </p:graphicFrame>
      <p:sp>
        <p:nvSpPr>
          <p:cNvPr id="6" name="TextBox 5"/>
          <p:cNvSpPr txBox="1"/>
          <p:nvPr/>
        </p:nvSpPr>
        <p:spPr>
          <a:xfrm>
            <a:off x="608864" y="1371600"/>
            <a:ext cx="7926272" cy="369332"/>
          </a:xfrm>
          <a:prstGeom prst="rect">
            <a:avLst/>
          </a:prstGeom>
          <a:noFill/>
        </p:spPr>
        <p:txBody>
          <a:bodyPr wrap="none" rtlCol="0">
            <a:spAutoFit/>
          </a:bodyPr>
          <a:lstStyle/>
          <a:p>
            <a:r>
              <a:rPr lang="en-US" sz="1800" dirty="0" smtClean="0">
                <a:solidFill>
                  <a:schemeClr val="tx1"/>
                </a:solidFill>
              </a:rPr>
              <a:t>We are going to configure a WinMan Automobile that has the following rules.</a:t>
            </a:r>
            <a:endParaRPr lang="en-US" sz="1800" dirty="0">
              <a:solidFill>
                <a:schemeClr val="tx1"/>
              </a:solidFill>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A Configured Product</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608864" y="1371600"/>
            <a:ext cx="6519734" cy="369332"/>
          </a:xfrm>
          <a:prstGeom prst="rect">
            <a:avLst/>
          </a:prstGeom>
          <a:noFill/>
        </p:spPr>
        <p:txBody>
          <a:bodyPr wrap="none" rtlCol="0">
            <a:spAutoFit/>
          </a:bodyPr>
          <a:lstStyle/>
          <a:p>
            <a:r>
              <a:rPr lang="en-US" sz="1800" dirty="0" smtClean="0">
                <a:solidFill>
                  <a:schemeClr val="tx1"/>
                </a:solidFill>
              </a:rPr>
              <a:t>On Options tab, you click to select the “Use </a:t>
            </a:r>
            <a:r>
              <a:rPr lang="en-US" sz="1800" dirty="0" err="1" smtClean="0">
                <a:solidFill>
                  <a:schemeClr val="tx1"/>
                </a:solidFill>
              </a:rPr>
              <a:t>Configurator</a:t>
            </a:r>
            <a:r>
              <a:rPr lang="en-US" sz="1800" dirty="0" smtClean="0">
                <a:solidFill>
                  <a:schemeClr val="tx1"/>
                </a:solidFill>
              </a:rPr>
              <a:t>” box.</a:t>
            </a:r>
            <a:endParaRPr lang="en-US" sz="18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1528762" y="1752600"/>
            <a:ext cx="6086475" cy="4686300"/>
          </a:xfrm>
          <a:prstGeom prst="rect">
            <a:avLst/>
          </a:prstGeom>
          <a:noFill/>
          <a:ln w="9525">
            <a:noFill/>
            <a:miter lim="800000"/>
            <a:headEnd/>
            <a:tailEnd/>
          </a:ln>
          <a:effec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A Configured Product</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646331"/>
          </a:xfrm>
          <a:prstGeom prst="rect">
            <a:avLst/>
          </a:prstGeom>
          <a:noFill/>
        </p:spPr>
        <p:txBody>
          <a:bodyPr wrap="square" rtlCol="0">
            <a:spAutoFit/>
          </a:bodyPr>
          <a:lstStyle/>
          <a:p>
            <a:r>
              <a:rPr lang="en-US" sz="1800" dirty="0" smtClean="0">
                <a:solidFill>
                  <a:schemeClr val="tx1"/>
                </a:solidFill>
              </a:rPr>
              <a:t>The </a:t>
            </a:r>
            <a:r>
              <a:rPr lang="en-US" sz="1800" dirty="0" err="1" smtClean="0">
                <a:solidFill>
                  <a:schemeClr val="tx1"/>
                </a:solidFill>
              </a:rPr>
              <a:t>Configurator</a:t>
            </a:r>
            <a:r>
              <a:rPr lang="en-US" sz="1800" dirty="0" smtClean="0">
                <a:solidFill>
                  <a:schemeClr val="tx1"/>
                </a:solidFill>
              </a:rPr>
              <a:t> module (by default found under  Manufacturing) allows us to add an item to be configured.</a:t>
            </a:r>
            <a:endParaRPr lang="en-US" sz="18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1576387" y="1828800"/>
            <a:ext cx="5991225" cy="4514850"/>
          </a:xfrm>
          <a:prstGeom prst="rect">
            <a:avLst/>
          </a:prstGeom>
          <a:noFill/>
          <a:ln w="9525">
            <a:noFill/>
            <a:miter lim="800000"/>
            <a:headEnd/>
            <a:tailEnd/>
          </a:ln>
          <a:effec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A Configured Product</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3139321"/>
          </a:xfrm>
          <a:prstGeom prst="rect">
            <a:avLst/>
          </a:prstGeom>
          <a:noFill/>
        </p:spPr>
        <p:txBody>
          <a:bodyPr wrap="square" rtlCol="0">
            <a:spAutoFit/>
          </a:bodyPr>
          <a:lstStyle/>
          <a:p>
            <a:r>
              <a:rPr lang="en-US" sz="1800" dirty="0" smtClean="0">
                <a:solidFill>
                  <a:schemeClr val="tx1"/>
                </a:solidFill>
              </a:rPr>
              <a:t>We begin by adding the options we have to offer.  In our example, that would be:</a:t>
            </a:r>
          </a:p>
          <a:p>
            <a:pPr>
              <a:buFont typeface="Arial" pitchFamily="34" charset="0"/>
              <a:buChar char="•"/>
            </a:pPr>
            <a:r>
              <a:rPr lang="en-US" sz="1800" dirty="0" smtClean="0">
                <a:solidFill>
                  <a:schemeClr val="tx1"/>
                </a:solidFill>
              </a:rPr>
              <a:t>Engine</a:t>
            </a:r>
          </a:p>
          <a:p>
            <a:pPr>
              <a:buFont typeface="Arial" pitchFamily="34" charset="0"/>
              <a:buChar char="•"/>
            </a:pPr>
            <a:r>
              <a:rPr lang="en-US" sz="1800" dirty="0" smtClean="0">
                <a:solidFill>
                  <a:schemeClr val="tx1"/>
                </a:solidFill>
              </a:rPr>
              <a:t>Transmission</a:t>
            </a:r>
          </a:p>
          <a:p>
            <a:pPr>
              <a:buFont typeface="Arial" pitchFamily="34" charset="0"/>
              <a:buChar char="•"/>
            </a:pPr>
            <a:r>
              <a:rPr lang="en-US" sz="1800" dirty="0" smtClean="0">
                <a:solidFill>
                  <a:schemeClr val="tx1"/>
                </a:solidFill>
              </a:rPr>
              <a:t>Color</a:t>
            </a:r>
          </a:p>
          <a:p>
            <a:pPr>
              <a:buFont typeface="Arial" pitchFamily="34" charset="0"/>
              <a:buChar char="•"/>
            </a:pPr>
            <a:r>
              <a:rPr lang="en-US" sz="1800" dirty="0" smtClean="0">
                <a:solidFill>
                  <a:schemeClr val="tx1"/>
                </a:solidFill>
              </a:rPr>
              <a:t>Towing Package</a:t>
            </a:r>
          </a:p>
          <a:p>
            <a:pPr>
              <a:buFont typeface="Arial" pitchFamily="34" charset="0"/>
              <a:buChar char="•"/>
            </a:pPr>
            <a:endParaRPr lang="en-US" sz="1800" dirty="0" smtClean="0">
              <a:solidFill>
                <a:schemeClr val="tx1"/>
              </a:solidFill>
            </a:endParaRPr>
          </a:p>
          <a:p>
            <a:r>
              <a:rPr lang="en-US" sz="1800" dirty="0" smtClean="0">
                <a:solidFill>
                  <a:schemeClr val="tx1"/>
                </a:solidFill>
              </a:rPr>
              <a:t>Options are added at the top level by right clicking on the product (33-000).  To add options within options, simply right click on the option to be the parent of additional options.  For instance, in our example, if we wanted different kinds of internal combustions engines, we would add an engine type and perhaps diesel or gasoline option items.</a:t>
            </a:r>
            <a:endParaRPr lang="en-US" sz="18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3600450" y="3962400"/>
            <a:ext cx="1943100" cy="2543175"/>
          </a:xfrm>
          <a:prstGeom prst="rect">
            <a:avLst/>
          </a:prstGeom>
          <a:noFill/>
          <a:ln w="9525">
            <a:noFill/>
            <a:miter lim="800000"/>
            <a:headEnd/>
            <a:tailEnd/>
          </a:ln>
          <a:effec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Option Item</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1754326"/>
          </a:xfrm>
          <a:prstGeom prst="rect">
            <a:avLst/>
          </a:prstGeom>
          <a:noFill/>
        </p:spPr>
        <p:txBody>
          <a:bodyPr wrap="square" rtlCol="0">
            <a:spAutoFit/>
          </a:bodyPr>
          <a:lstStyle/>
          <a:p>
            <a:r>
              <a:rPr lang="en-US" sz="1800" dirty="0" smtClean="0">
                <a:solidFill>
                  <a:schemeClr val="tx1"/>
                </a:solidFill>
              </a:rPr>
              <a:t>Here we have added the combustion engine as an “Option Item” to the Engine option.  In this case we want this engine to be the default, so we put “True” into the default field.  The “default” field is set when the configuration is loaded.  If you want an option to be the default when a specific action is chosen, use the “Calculation” field.  The prefix field helps build the configuration part number depending upon the system options.</a:t>
            </a:r>
            <a:endParaRPr lang="en-US" sz="1800" dirty="0">
              <a:solidFill>
                <a:schemeClr val="tx1"/>
              </a:solidFill>
            </a:endParaRPr>
          </a:p>
        </p:txBody>
      </p:sp>
      <p:pic>
        <p:nvPicPr>
          <p:cNvPr id="2051" name="Picture 3"/>
          <p:cNvPicPr>
            <a:picLocks noChangeAspect="1" noChangeArrowheads="1"/>
          </p:cNvPicPr>
          <p:nvPr/>
        </p:nvPicPr>
        <p:blipFill>
          <a:blip r:embed="rId2"/>
          <a:srcRect/>
          <a:stretch>
            <a:fillRect/>
          </a:stretch>
        </p:blipFill>
        <p:spPr bwMode="auto">
          <a:xfrm>
            <a:off x="2056012" y="2576937"/>
            <a:ext cx="5716388" cy="4052463"/>
          </a:xfrm>
          <a:prstGeom prst="rect">
            <a:avLst/>
          </a:prstGeom>
          <a:noFill/>
          <a:ln w="9525">
            <a:noFill/>
            <a:miter lim="800000"/>
            <a:headEnd/>
            <a:tailEnd/>
          </a:ln>
          <a:effectLst/>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Option Item</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1200329"/>
          </a:xfrm>
          <a:prstGeom prst="rect">
            <a:avLst/>
          </a:prstGeom>
          <a:noFill/>
        </p:spPr>
        <p:txBody>
          <a:bodyPr wrap="square" rtlCol="0">
            <a:spAutoFit/>
          </a:bodyPr>
          <a:lstStyle/>
          <a:p>
            <a:r>
              <a:rPr lang="en-US" sz="1800" dirty="0" smtClean="0">
                <a:solidFill>
                  <a:schemeClr val="tx1"/>
                </a:solidFill>
              </a:rPr>
              <a:t>Our six speed transmission is only available with the internal combustion engine and cannot be bought with the electric motor.  We build the proper expressions using the Expression Builder (we get to it by clicking on the Wizard symbol next to the expression for which we want to build the expression). </a:t>
            </a:r>
            <a:endParaRPr lang="en-US" sz="1800" dirty="0">
              <a:solidFill>
                <a:schemeClr val="tx1"/>
              </a:solidFill>
            </a:endParaRPr>
          </a:p>
        </p:txBody>
      </p:sp>
      <p:pic>
        <p:nvPicPr>
          <p:cNvPr id="4100" name="Picture 4"/>
          <p:cNvPicPr>
            <a:picLocks noChangeAspect="1" noChangeArrowheads="1"/>
          </p:cNvPicPr>
          <p:nvPr/>
        </p:nvPicPr>
        <p:blipFill>
          <a:blip r:embed="rId2"/>
          <a:srcRect/>
          <a:stretch>
            <a:fillRect/>
          </a:stretch>
        </p:blipFill>
        <p:spPr bwMode="auto">
          <a:xfrm>
            <a:off x="1885950" y="2209800"/>
            <a:ext cx="5353050" cy="4241887"/>
          </a:xfrm>
          <a:prstGeom prst="rect">
            <a:avLst/>
          </a:prstGeom>
          <a:noFill/>
          <a:ln w="9525">
            <a:noFill/>
            <a:miter lim="800000"/>
            <a:headEnd/>
            <a:tailEnd/>
          </a:ln>
          <a:effectLst/>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Option Item</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1477328"/>
          </a:xfrm>
          <a:prstGeom prst="rect">
            <a:avLst/>
          </a:prstGeom>
          <a:noFill/>
        </p:spPr>
        <p:txBody>
          <a:bodyPr wrap="square" rtlCol="0">
            <a:spAutoFit/>
          </a:bodyPr>
          <a:lstStyle/>
          <a:p>
            <a:r>
              <a:rPr lang="en-US" sz="1800" dirty="0" smtClean="0">
                <a:solidFill>
                  <a:schemeClr val="tx1"/>
                </a:solidFill>
              </a:rPr>
              <a:t>This option is only enabled if the ICE (combustion engine) is chosen because we put that as a condition.  It is also the default for the ICE, made so by placing the same condition in the Calculation field.  We don’t want the option to show up for any other choice, so we put a visible condition (same expression).  If left empty, the option would have been visible but not selectable.</a:t>
            </a:r>
            <a:endParaRPr lang="en-US" sz="1800" dirty="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2074863" y="2590800"/>
            <a:ext cx="4986337" cy="3976739"/>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457200" y="914400"/>
            <a:ext cx="8229600" cy="838200"/>
          </a:xfrm>
        </p:spPr>
        <p:txBody>
          <a:bodyPr/>
          <a:lstStyle/>
          <a:p>
            <a:r>
              <a:rPr lang="en-US" dirty="0" smtClean="0"/>
              <a:t>Inventory Classification - Applying</a:t>
            </a:r>
            <a:endParaRPr lang="en-US" dirty="0"/>
          </a:p>
        </p:txBody>
      </p:sp>
      <p:pic>
        <p:nvPicPr>
          <p:cNvPr id="41986" name="Picture 2"/>
          <p:cNvPicPr>
            <a:picLocks noChangeAspect="1" noChangeArrowheads="1"/>
          </p:cNvPicPr>
          <p:nvPr/>
        </p:nvPicPr>
        <p:blipFill>
          <a:blip r:embed="rId2"/>
          <a:srcRect/>
          <a:stretch>
            <a:fillRect/>
          </a:stretch>
        </p:blipFill>
        <p:spPr bwMode="auto">
          <a:xfrm>
            <a:off x="1752600" y="2438400"/>
            <a:ext cx="4743450" cy="3790950"/>
          </a:xfrm>
          <a:prstGeom prst="rect">
            <a:avLst/>
          </a:prstGeom>
          <a:noFill/>
          <a:ln w="9525">
            <a:noFill/>
            <a:miter lim="800000"/>
            <a:headEnd/>
            <a:tailEnd/>
          </a:ln>
          <a:effectLst/>
        </p:spPr>
      </p:pic>
      <p:sp>
        <p:nvSpPr>
          <p:cNvPr id="6" name="TextBox 5"/>
          <p:cNvSpPr txBox="1"/>
          <p:nvPr/>
        </p:nvSpPr>
        <p:spPr>
          <a:xfrm>
            <a:off x="685800" y="1752600"/>
            <a:ext cx="4946739" cy="461665"/>
          </a:xfrm>
          <a:prstGeom prst="rect">
            <a:avLst/>
          </a:prstGeom>
          <a:noFill/>
        </p:spPr>
        <p:txBody>
          <a:bodyPr wrap="none" rtlCol="0">
            <a:spAutoFit/>
          </a:bodyPr>
          <a:lstStyle/>
          <a:p>
            <a:r>
              <a:rPr lang="en-US" sz="2400" dirty="0" smtClean="0">
                <a:solidFill>
                  <a:schemeClr val="tx1"/>
                </a:solidFill>
              </a:rPr>
              <a:t>In the “Actions” area, select “Tools”</a:t>
            </a:r>
            <a:endParaRPr lang="en-US" sz="2400" dirty="0">
              <a:solidFill>
                <a:schemeClr val="tx1"/>
              </a:solidFill>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Option Item</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923330"/>
          </a:xfrm>
          <a:prstGeom prst="rect">
            <a:avLst/>
          </a:prstGeom>
          <a:noFill/>
        </p:spPr>
        <p:txBody>
          <a:bodyPr wrap="square" rtlCol="0">
            <a:spAutoFit/>
          </a:bodyPr>
          <a:lstStyle/>
          <a:p>
            <a:r>
              <a:rPr lang="en-US" sz="1800" dirty="0" smtClean="0">
                <a:solidFill>
                  <a:schemeClr val="tx1"/>
                </a:solidFill>
              </a:rPr>
              <a:t>For our color, we wanted to do a special double coat of green for the “Green” electric version.  Any other green auto gets the regular coat.  We also are charging more for the electric version of the green.  Notice the price line.</a:t>
            </a:r>
            <a:endParaRPr lang="en-US" sz="1800" dirty="0">
              <a:solidFill>
                <a:schemeClr val="tx1"/>
              </a:solidFill>
            </a:endParaRPr>
          </a:p>
        </p:txBody>
      </p:sp>
      <p:pic>
        <p:nvPicPr>
          <p:cNvPr id="13314" name="Picture 2"/>
          <p:cNvPicPr>
            <a:picLocks noChangeAspect="1" noChangeArrowheads="1"/>
          </p:cNvPicPr>
          <p:nvPr/>
        </p:nvPicPr>
        <p:blipFill>
          <a:blip r:embed="rId2"/>
          <a:srcRect/>
          <a:stretch>
            <a:fillRect/>
          </a:stretch>
        </p:blipFill>
        <p:spPr bwMode="auto">
          <a:xfrm>
            <a:off x="1447800" y="2438400"/>
            <a:ext cx="4995862" cy="3871985"/>
          </a:xfrm>
          <a:prstGeom prst="rect">
            <a:avLst/>
          </a:prstGeom>
          <a:noFill/>
          <a:ln w="9525">
            <a:noFill/>
            <a:miter lim="800000"/>
            <a:headEnd/>
            <a:tailEnd/>
          </a:ln>
          <a:effectLst/>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Components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1200329"/>
          </a:xfrm>
          <a:prstGeom prst="rect">
            <a:avLst/>
          </a:prstGeom>
          <a:noFill/>
        </p:spPr>
        <p:txBody>
          <a:bodyPr wrap="square" rtlCol="0">
            <a:spAutoFit/>
          </a:bodyPr>
          <a:lstStyle/>
          <a:p>
            <a:r>
              <a:rPr lang="en-US" sz="1800" dirty="0" smtClean="0">
                <a:solidFill>
                  <a:schemeClr val="tx1"/>
                </a:solidFill>
              </a:rPr>
              <a:t>Adding a component is similar to adding an option item.  We fill in the Add to BOM field the same way we added to the option item expression field.  Here we put in all of the conditions that would cause an item to be put into the structure.  For the Electric Motor Package, we want it if the electric option is selected.</a:t>
            </a:r>
            <a:endParaRPr lang="en-US" sz="1800"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1971675" y="2362200"/>
            <a:ext cx="5200650" cy="4136881"/>
          </a:xfrm>
          <a:prstGeom prst="rect">
            <a:avLst/>
          </a:prstGeom>
          <a:noFill/>
          <a:ln w="9525">
            <a:noFill/>
            <a:miter lim="800000"/>
            <a:headEnd/>
            <a:tailEnd/>
          </a:ln>
          <a:effectLst/>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Components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646331"/>
          </a:xfrm>
          <a:prstGeom prst="rect">
            <a:avLst/>
          </a:prstGeom>
          <a:noFill/>
        </p:spPr>
        <p:txBody>
          <a:bodyPr wrap="square" rtlCol="0">
            <a:spAutoFit/>
          </a:bodyPr>
          <a:lstStyle/>
          <a:p>
            <a:r>
              <a:rPr lang="en-US" sz="1800" dirty="0" smtClean="0">
                <a:solidFill>
                  <a:schemeClr val="tx1"/>
                </a:solidFill>
              </a:rPr>
              <a:t>Since the electric option gets 2 units of Green Paint we can put an expression in the quantity field that will cause 2 units to be used for only the electric option. </a:t>
            </a:r>
            <a:endParaRPr lang="en-US" sz="1800"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1614487" y="2971800"/>
            <a:ext cx="5915025" cy="2438400"/>
          </a:xfrm>
          <a:prstGeom prst="rect">
            <a:avLst/>
          </a:prstGeom>
          <a:noFill/>
          <a:ln w="9525">
            <a:noFill/>
            <a:miter lim="800000"/>
            <a:headEnd/>
            <a:tailEnd/>
          </a:ln>
          <a:effectLst/>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Sales Order</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646331"/>
          </a:xfrm>
          <a:prstGeom prst="rect">
            <a:avLst/>
          </a:prstGeom>
          <a:noFill/>
        </p:spPr>
        <p:txBody>
          <a:bodyPr wrap="square" rtlCol="0">
            <a:spAutoFit/>
          </a:bodyPr>
          <a:lstStyle/>
          <a:p>
            <a:r>
              <a:rPr lang="en-US" sz="1800" dirty="0" smtClean="0">
                <a:solidFill>
                  <a:schemeClr val="tx1"/>
                </a:solidFill>
              </a:rPr>
              <a:t>When the WinMan Automobile is selected as an item in a sales order, the configuration window pops up.</a:t>
            </a:r>
            <a:endParaRPr lang="en-US" sz="1800" dirty="0">
              <a:solidFill>
                <a:schemeClr val="tx1"/>
              </a:solidFill>
            </a:endParaRPr>
          </a:p>
        </p:txBody>
      </p:sp>
      <p:pic>
        <p:nvPicPr>
          <p:cNvPr id="8196" name="Picture 4"/>
          <p:cNvPicPr>
            <a:picLocks noChangeAspect="1" noChangeArrowheads="1"/>
          </p:cNvPicPr>
          <p:nvPr/>
        </p:nvPicPr>
        <p:blipFill>
          <a:blip r:embed="rId2"/>
          <a:srcRect/>
          <a:stretch>
            <a:fillRect/>
          </a:stretch>
        </p:blipFill>
        <p:spPr bwMode="auto">
          <a:xfrm>
            <a:off x="1905000" y="1760764"/>
            <a:ext cx="5324475" cy="4563836"/>
          </a:xfrm>
          <a:prstGeom prst="rect">
            <a:avLst/>
          </a:prstGeom>
          <a:noFill/>
          <a:ln w="9525">
            <a:noFill/>
            <a:miter lim="800000"/>
            <a:headEnd/>
            <a:tailEnd/>
          </a:ln>
          <a:effectLst/>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Sales Order</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646331"/>
          </a:xfrm>
          <a:prstGeom prst="rect">
            <a:avLst/>
          </a:prstGeom>
          <a:noFill/>
        </p:spPr>
        <p:txBody>
          <a:bodyPr wrap="square" rtlCol="0">
            <a:spAutoFit/>
          </a:bodyPr>
          <a:lstStyle/>
          <a:p>
            <a:r>
              <a:rPr lang="en-US" sz="1800" dirty="0" smtClean="0">
                <a:solidFill>
                  <a:schemeClr val="tx1"/>
                </a:solidFill>
              </a:rPr>
              <a:t>Notice that the Towing Package does not have an asterisk (*) next to it.  That is because we put “True” in the Allow No Selection field of the option.</a:t>
            </a:r>
            <a:endParaRPr lang="en-US" sz="1800" dirty="0">
              <a:solidFill>
                <a:schemeClr val="tx1"/>
              </a:solidFill>
            </a:endParaRPr>
          </a:p>
        </p:txBody>
      </p:sp>
      <p:pic>
        <p:nvPicPr>
          <p:cNvPr id="10242" name="Picture 2"/>
          <p:cNvPicPr>
            <a:picLocks noChangeAspect="1" noChangeArrowheads="1"/>
          </p:cNvPicPr>
          <p:nvPr/>
        </p:nvPicPr>
        <p:blipFill>
          <a:blip r:embed="rId2"/>
          <a:srcRect/>
          <a:stretch>
            <a:fillRect/>
          </a:stretch>
        </p:blipFill>
        <p:spPr bwMode="auto">
          <a:xfrm>
            <a:off x="1895475" y="2224088"/>
            <a:ext cx="5353050" cy="2409825"/>
          </a:xfrm>
          <a:prstGeom prst="rect">
            <a:avLst/>
          </a:prstGeom>
          <a:noFill/>
          <a:ln w="9525">
            <a:noFill/>
            <a:miter lim="800000"/>
            <a:headEnd/>
            <a:tailEnd/>
          </a:ln>
          <a:effectLst/>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Sales Order</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369332"/>
          </a:xfrm>
          <a:prstGeom prst="rect">
            <a:avLst/>
          </a:prstGeom>
          <a:noFill/>
        </p:spPr>
        <p:txBody>
          <a:bodyPr wrap="square" rtlCol="0">
            <a:spAutoFit/>
          </a:bodyPr>
          <a:lstStyle/>
          <a:p>
            <a:r>
              <a:rPr lang="en-US" sz="1800" dirty="0" smtClean="0">
                <a:solidFill>
                  <a:schemeClr val="tx1"/>
                </a:solidFill>
              </a:rPr>
              <a:t>Here is the summary of our selections.</a:t>
            </a:r>
            <a:endParaRPr lang="en-US" sz="18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2019300" y="1981200"/>
            <a:ext cx="5105400" cy="4326233"/>
          </a:xfrm>
          <a:prstGeom prst="rect">
            <a:avLst/>
          </a:prstGeom>
          <a:noFill/>
          <a:ln w="9525">
            <a:noFill/>
            <a:miter lim="800000"/>
            <a:headEnd/>
            <a:tailEnd/>
          </a:ln>
          <a:effectLst/>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Sales Order</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646331"/>
          </a:xfrm>
          <a:prstGeom prst="rect">
            <a:avLst/>
          </a:prstGeom>
          <a:noFill/>
        </p:spPr>
        <p:txBody>
          <a:bodyPr wrap="square" rtlCol="0">
            <a:spAutoFit/>
          </a:bodyPr>
          <a:lstStyle/>
          <a:p>
            <a:r>
              <a:rPr lang="en-US" sz="1800" dirty="0" smtClean="0">
                <a:solidFill>
                  <a:schemeClr val="tx1"/>
                </a:solidFill>
              </a:rPr>
              <a:t>The sales order line that is generated has a the generated item number based upon the selected options.  The price is a sum of the options.</a:t>
            </a:r>
            <a:endParaRPr lang="en-US" sz="1800" dirty="0">
              <a:solidFill>
                <a:schemeClr val="tx1"/>
              </a:solidFill>
            </a:endParaRPr>
          </a:p>
        </p:txBody>
      </p:sp>
      <p:pic>
        <p:nvPicPr>
          <p:cNvPr id="14339" name="Picture 3"/>
          <p:cNvPicPr>
            <a:picLocks noChangeAspect="1" noChangeArrowheads="1"/>
          </p:cNvPicPr>
          <p:nvPr/>
        </p:nvPicPr>
        <p:blipFill>
          <a:blip r:embed="rId2"/>
          <a:srcRect/>
          <a:stretch>
            <a:fillRect/>
          </a:stretch>
        </p:blipFill>
        <p:spPr bwMode="auto">
          <a:xfrm>
            <a:off x="1766888" y="1800225"/>
            <a:ext cx="5610225" cy="4600575"/>
          </a:xfrm>
          <a:prstGeom prst="rect">
            <a:avLst/>
          </a:prstGeom>
          <a:noFill/>
          <a:ln w="9525">
            <a:noFill/>
            <a:miter lim="800000"/>
            <a:headEnd/>
            <a:tailEnd/>
          </a:ln>
          <a:effectLst/>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143000"/>
          </a:xfrm>
        </p:spPr>
        <p:txBody>
          <a:bodyPr/>
          <a:lstStyle/>
          <a:p>
            <a:r>
              <a:rPr lang="en-US" dirty="0" smtClean="0">
                <a:solidFill>
                  <a:schemeClr val="bg1"/>
                </a:solidFill>
              </a:rPr>
              <a:t>Option Settings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92623" y="1066800"/>
            <a:ext cx="8622777" cy="1477328"/>
          </a:xfrm>
          <a:prstGeom prst="rect">
            <a:avLst/>
          </a:prstGeom>
          <a:noFill/>
        </p:spPr>
        <p:txBody>
          <a:bodyPr wrap="square" rtlCol="0">
            <a:spAutoFit/>
          </a:bodyPr>
          <a:lstStyle/>
          <a:p>
            <a:r>
              <a:rPr lang="en-US" sz="1800" dirty="0" smtClean="0">
                <a:solidFill>
                  <a:schemeClr val="tx1"/>
                </a:solidFill>
              </a:rPr>
              <a:t>The option settings affect the way the </a:t>
            </a:r>
            <a:r>
              <a:rPr lang="en-US" sz="1800" dirty="0" err="1" smtClean="0">
                <a:solidFill>
                  <a:schemeClr val="tx1"/>
                </a:solidFill>
              </a:rPr>
              <a:t>configurator</a:t>
            </a:r>
            <a:r>
              <a:rPr lang="en-US" sz="1800" dirty="0" smtClean="0">
                <a:solidFill>
                  <a:schemeClr val="tx1"/>
                </a:solidFill>
              </a:rPr>
              <a:t> works.</a:t>
            </a:r>
          </a:p>
          <a:p>
            <a:endParaRPr lang="en-US" sz="1800" dirty="0" smtClean="0">
              <a:solidFill>
                <a:schemeClr val="tx1"/>
              </a:solidFill>
            </a:endParaRPr>
          </a:p>
          <a:p>
            <a:r>
              <a:rPr lang="en-US" sz="1800" dirty="0" smtClean="0">
                <a:solidFill>
                  <a:schemeClr val="tx1"/>
                </a:solidFill>
              </a:rPr>
              <a:t>We can set the separator that makes up the configured item number, determine how the number is built (from Prefix or generated), and if the options contain the pricing.</a:t>
            </a:r>
            <a:endParaRPr lang="en-US" sz="1800"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2390775" y="2847975"/>
            <a:ext cx="4362450" cy="2105025"/>
          </a:xfrm>
          <a:prstGeom prst="rect">
            <a:avLst/>
          </a:prstGeom>
          <a:noFill/>
          <a:ln w="9525">
            <a:noFill/>
            <a:miter lim="800000"/>
            <a:headEnd/>
            <a:tailEnd/>
          </a:ln>
          <a:effectLst/>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Jobs</a:t>
            </a:r>
            <a:endParaRPr lang="en-US" dirty="0"/>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3046988"/>
          </a:xfrm>
          <a:prstGeom prst="rect">
            <a:avLst/>
          </a:prstGeom>
          <a:noFill/>
        </p:spPr>
        <p:txBody>
          <a:bodyPr wrap="square" rtlCol="0">
            <a:spAutoFit/>
          </a:bodyPr>
          <a:lstStyle/>
          <a:p>
            <a:r>
              <a:rPr lang="en-US" sz="2400" dirty="0" smtClean="0">
                <a:solidFill>
                  <a:schemeClr val="tx1"/>
                </a:solidFill>
              </a:rPr>
              <a:t>A Job can be used to track costs for projects.  Projects could be internal, such as R&amp;D, or external, such as the sale of a custom or capital item.</a:t>
            </a:r>
          </a:p>
          <a:p>
            <a:endParaRPr lang="en-US" sz="2400" dirty="0" smtClean="0">
              <a:solidFill>
                <a:schemeClr val="tx1"/>
              </a:solidFill>
            </a:endParaRPr>
          </a:p>
          <a:p>
            <a:r>
              <a:rPr lang="en-US" sz="2400" dirty="0" smtClean="0">
                <a:solidFill>
                  <a:schemeClr val="tx1"/>
                </a:solidFill>
              </a:rPr>
              <a:t>Jobs consist of one job header and at least 1 line item.  The job header contains information for the entire job such as the customer or job date.  The lines contain information for each item on the job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457200" y="990600"/>
            <a:ext cx="8229600" cy="792162"/>
          </a:xfrm>
        </p:spPr>
        <p:txBody>
          <a:bodyPr/>
          <a:lstStyle/>
          <a:p>
            <a:r>
              <a:rPr lang="en-US" dirty="0" smtClean="0"/>
              <a:t>Inventory Classification - Applying</a:t>
            </a:r>
            <a:endParaRPr lang="en-US" dirty="0"/>
          </a:p>
        </p:txBody>
      </p:sp>
      <p:sp>
        <p:nvSpPr>
          <p:cNvPr id="6" name="TextBox 5"/>
          <p:cNvSpPr txBox="1"/>
          <p:nvPr/>
        </p:nvSpPr>
        <p:spPr>
          <a:xfrm>
            <a:off x="685800" y="1752600"/>
            <a:ext cx="5917004" cy="461665"/>
          </a:xfrm>
          <a:prstGeom prst="rect">
            <a:avLst/>
          </a:prstGeom>
          <a:noFill/>
        </p:spPr>
        <p:txBody>
          <a:bodyPr wrap="none" rtlCol="0">
            <a:spAutoFit/>
          </a:bodyPr>
          <a:lstStyle/>
          <a:p>
            <a:r>
              <a:rPr lang="en-US" sz="2400" dirty="0" smtClean="0">
                <a:solidFill>
                  <a:schemeClr val="tx1"/>
                </a:solidFill>
              </a:rPr>
              <a:t>Select the start date for usage calculation:</a:t>
            </a:r>
            <a:endParaRPr lang="en-US" sz="2400" dirty="0">
              <a:solidFill>
                <a:schemeClr val="tx1"/>
              </a:solidFill>
            </a:endParaRPr>
          </a:p>
        </p:txBody>
      </p:sp>
      <p:pic>
        <p:nvPicPr>
          <p:cNvPr id="43010" name="Picture 2"/>
          <p:cNvPicPr>
            <a:picLocks noChangeAspect="1" noChangeArrowheads="1"/>
          </p:cNvPicPr>
          <p:nvPr/>
        </p:nvPicPr>
        <p:blipFill>
          <a:blip r:embed="rId2"/>
          <a:srcRect/>
          <a:stretch>
            <a:fillRect/>
          </a:stretch>
        </p:blipFill>
        <p:spPr bwMode="auto">
          <a:xfrm>
            <a:off x="914400" y="2209800"/>
            <a:ext cx="4191000" cy="3349434"/>
          </a:xfrm>
          <a:prstGeom prst="rect">
            <a:avLst/>
          </a:prstGeom>
          <a:noFill/>
          <a:ln w="9525">
            <a:noFill/>
            <a:miter lim="800000"/>
            <a:headEnd/>
            <a:tailEnd/>
          </a:ln>
          <a:effectLst/>
        </p:spPr>
      </p:pic>
      <p:sp>
        <p:nvSpPr>
          <p:cNvPr id="7" name="TextBox 6"/>
          <p:cNvSpPr txBox="1"/>
          <p:nvPr/>
        </p:nvSpPr>
        <p:spPr>
          <a:xfrm>
            <a:off x="1143000" y="5715000"/>
            <a:ext cx="6629400" cy="461665"/>
          </a:xfrm>
          <a:prstGeom prst="rect">
            <a:avLst/>
          </a:prstGeom>
          <a:noFill/>
        </p:spPr>
        <p:txBody>
          <a:bodyPr wrap="square" rtlCol="0">
            <a:spAutoFit/>
          </a:bodyPr>
          <a:lstStyle/>
          <a:p>
            <a:r>
              <a:rPr lang="en-US" sz="2400" dirty="0" smtClean="0">
                <a:solidFill>
                  <a:schemeClr val="tx1"/>
                </a:solidFill>
              </a:rPr>
              <a:t>Usage is defined as WIP issues and shipments.</a:t>
            </a:r>
            <a:endParaRPr lang="en-US" sz="2400" dirty="0">
              <a:solidFill>
                <a:schemeClr val="tx1"/>
              </a:solidFill>
            </a:endParaRPr>
          </a:p>
        </p:txBody>
      </p:sp>
      <p:sp>
        <p:nvSpPr>
          <p:cNvPr id="9" name="Oval 8"/>
          <p:cNvSpPr/>
          <p:nvPr/>
        </p:nvSpPr>
        <p:spPr bwMode="auto">
          <a:xfrm>
            <a:off x="3505200" y="5105400"/>
            <a:ext cx="838200" cy="457200"/>
          </a:xfrm>
          <a:prstGeom prst="ellipse">
            <a:avLst/>
          </a:prstGeom>
          <a:noFill/>
          <a:ln w="6350" cap="flat" cmpd="sng" algn="ctr">
            <a:solidFill>
              <a:schemeClr val="tx1"/>
            </a:solidFill>
            <a:prstDash val="solid"/>
            <a:round/>
            <a:headEnd type="none" w="med" len="med"/>
            <a:tailEnd type="none" w="med" len="med"/>
          </a:ln>
          <a:effectLst>
            <a:innerShdw blurRad="63500" dist="50800">
              <a:schemeClr val="bg1">
                <a:lumMod val="75000"/>
                <a:alpha val="50000"/>
              </a:scheme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99CC"/>
              </a:solidFill>
              <a:effectLst/>
              <a:latin typeface="Arial" charset="0"/>
              <a:cs typeface="Arial" charset="0"/>
            </a:endParaRPr>
          </a:p>
        </p:txBody>
      </p:sp>
      <p:cxnSp>
        <p:nvCxnSpPr>
          <p:cNvPr id="10" name="Straight Arrow Connector 9"/>
          <p:cNvCxnSpPr>
            <a:stCxn id="14" idx="1"/>
            <a:endCxn id="9" idx="7"/>
          </p:cNvCxnSpPr>
          <p:nvPr/>
        </p:nvCxnSpPr>
        <p:spPr bwMode="auto">
          <a:xfrm rot="10800000" flipV="1">
            <a:off x="4220648" y="4638765"/>
            <a:ext cx="1799152" cy="533590"/>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sp>
        <p:nvSpPr>
          <p:cNvPr id="14" name="TextBox 13"/>
          <p:cNvSpPr txBox="1"/>
          <p:nvPr/>
        </p:nvSpPr>
        <p:spPr>
          <a:xfrm>
            <a:off x="6019800" y="4038600"/>
            <a:ext cx="2514600" cy="1200329"/>
          </a:xfrm>
          <a:prstGeom prst="rect">
            <a:avLst/>
          </a:prstGeom>
          <a:noFill/>
        </p:spPr>
        <p:txBody>
          <a:bodyPr wrap="square" rtlCol="0">
            <a:spAutoFit/>
          </a:bodyPr>
          <a:lstStyle/>
          <a:p>
            <a:r>
              <a:rPr lang="en-US" sz="2400" dirty="0" smtClean="0">
                <a:solidFill>
                  <a:schemeClr val="tx1"/>
                </a:solidFill>
              </a:rPr>
              <a:t>Click “Finish” to update the ABC classifications.</a:t>
            </a:r>
            <a:endParaRPr lang="en-US" sz="2400" dirty="0">
              <a:solidFill>
                <a:schemeClr val="tx1"/>
              </a:solidFill>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1026" name="Picture 2"/>
          <p:cNvPicPr>
            <a:picLocks noChangeAspect="1" noChangeArrowheads="1"/>
          </p:cNvPicPr>
          <p:nvPr/>
        </p:nvPicPr>
        <p:blipFill>
          <a:blip r:embed="rId2"/>
          <a:srcRect/>
          <a:stretch>
            <a:fillRect/>
          </a:stretch>
        </p:blipFill>
        <p:spPr bwMode="auto">
          <a:xfrm>
            <a:off x="1676400" y="1905000"/>
            <a:ext cx="5534025" cy="4384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Job Number – Select the job prefix and the next number for the prefix will automatically be used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Status – The status of the job.  Statuses are created against the Job prefix and used for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Customer – The customer for the job.  Enter either the customer name or customer number when selecting a customer.  A specific customer should be created/designated for use with internal jobs.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Description – A description of what the job 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Date – The date of the job.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Due date – When the job is due for completion.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Contact – The contact from the customer master, but can be changed for the job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Currency – The currency of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Exchange Rate – When using foreign currency, the exchange rate at which items will be billed at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Cost Recovery – Defaulted to the default Cost of Sale account</a:t>
            </a:r>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Delivery Tab</a:t>
            </a:r>
            <a:endParaRPr lang="en-US" dirty="0"/>
          </a:p>
        </p:txBody>
      </p:sp>
      <p:pic>
        <p:nvPicPr>
          <p:cNvPr id="2050" name="Picture 2"/>
          <p:cNvPicPr>
            <a:picLocks noChangeAspect="1" noChangeArrowheads="1"/>
          </p:cNvPicPr>
          <p:nvPr/>
        </p:nvPicPr>
        <p:blipFill>
          <a:blip r:embed="rId2"/>
          <a:srcRect/>
          <a:stretch>
            <a:fillRect/>
          </a:stretch>
        </p:blipFill>
        <p:spPr bwMode="auto">
          <a:xfrm>
            <a:off x="304800" y="2057400"/>
            <a:ext cx="5097262" cy="4038600"/>
          </a:xfrm>
          <a:prstGeom prst="rect">
            <a:avLst/>
          </a:prstGeom>
          <a:noFill/>
          <a:ln w="9525">
            <a:noFill/>
            <a:miter lim="800000"/>
            <a:headEnd/>
            <a:tailEnd/>
          </a:ln>
          <a:effectLst/>
        </p:spPr>
      </p:pic>
      <p:sp>
        <p:nvSpPr>
          <p:cNvPr id="8" name="TextBox 7"/>
          <p:cNvSpPr txBox="1"/>
          <p:nvPr/>
        </p:nvSpPr>
        <p:spPr>
          <a:xfrm>
            <a:off x="5715000" y="2286000"/>
            <a:ext cx="3124200" cy="2554545"/>
          </a:xfrm>
          <a:prstGeom prst="rect">
            <a:avLst/>
          </a:prstGeom>
          <a:noFill/>
        </p:spPr>
        <p:txBody>
          <a:bodyPr wrap="square" rtlCol="0">
            <a:spAutoFit/>
          </a:bodyPr>
          <a:lstStyle/>
          <a:p>
            <a:r>
              <a:rPr lang="en-US" sz="2000" dirty="0" smtClean="0">
                <a:solidFill>
                  <a:schemeClr val="tx1"/>
                </a:solidFill>
              </a:rPr>
              <a:t>The delivery address of the selected customer is automatically defaulted.  Delivery information can be changed for the job by clicking in the field to be changed and updating to the correct address</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752600"/>
            <a:ext cx="8382000" cy="2862322"/>
          </a:xfrm>
          <a:prstGeom prst="rect">
            <a:avLst/>
          </a:prstGeom>
          <a:noFill/>
        </p:spPr>
        <p:txBody>
          <a:bodyPr wrap="square" rtlCol="0">
            <a:spAutoFit/>
          </a:bodyPr>
          <a:lstStyle/>
          <a:p>
            <a:r>
              <a:rPr lang="en-US" dirty="0" smtClean="0">
                <a:solidFill>
                  <a:schemeClr val="tx1"/>
                </a:solidFill>
              </a:rPr>
              <a:t>Multiple job items can be added to a single job.  Estimated and Confirmed items can be added to a job.  Job items are added to a job by selecting the action Add Item.</a:t>
            </a:r>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3074" name="Picture 2"/>
          <p:cNvPicPr>
            <a:picLocks noChangeAspect="1" noChangeArrowheads="1"/>
          </p:cNvPicPr>
          <p:nvPr/>
        </p:nvPicPr>
        <p:blipFill>
          <a:blip r:embed="rId2"/>
          <a:srcRect/>
          <a:stretch>
            <a:fillRect/>
          </a:stretch>
        </p:blipFill>
        <p:spPr bwMode="auto">
          <a:xfrm>
            <a:off x="1905000" y="1981200"/>
            <a:ext cx="5534025" cy="4384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95400"/>
            <a:ext cx="8382000" cy="4616648"/>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Status – The item can be either estimated or confirmed.  Estimated items are used to generate a quote and to compare to the actual value.  Confirmed items are the actual costs that are incurred for the job</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Item Type</a:t>
            </a:r>
          </a:p>
          <a:p>
            <a:pPr marL="457200" lvl="4">
              <a:buFont typeface="Arial" pitchFamily="34" charset="0"/>
              <a:buChar char="•"/>
            </a:pPr>
            <a:r>
              <a:rPr lang="en-US" sz="1400" dirty="0" smtClean="0">
                <a:solidFill>
                  <a:schemeClr val="tx1"/>
                </a:solidFill>
              </a:rPr>
              <a:t> Both Estimated items and Confirmed Items</a:t>
            </a:r>
          </a:p>
          <a:p>
            <a:pPr marL="914400" lvl="5">
              <a:buFont typeface="Arial" pitchFamily="34" charset="0"/>
              <a:buChar char="•"/>
            </a:pPr>
            <a:r>
              <a:rPr lang="en-US" sz="1400" dirty="0" smtClean="0">
                <a:solidFill>
                  <a:schemeClr val="tx1"/>
                </a:solidFill>
              </a:rPr>
              <a:t> Product – An item from the Product module</a:t>
            </a:r>
          </a:p>
          <a:p>
            <a:pPr marL="914400" lvl="5">
              <a:buFont typeface="Arial" pitchFamily="34" charset="0"/>
              <a:buChar char="•"/>
            </a:pPr>
            <a:r>
              <a:rPr lang="en-US" sz="1400" dirty="0" smtClean="0">
                <a:solidFill>
                  <a:schemeClr val="tx1"/>
                </a:solidFill>
              </a:rPr>
              <a:t> Sundry – An item from the Sundry module</a:t>
            </a:r>
          </a:p>
          <a:p>
            <a:pPr marL="914400" lvl="5">
              <a:buFont typeface="Arial" pitchFamily="34" charset="0"/>
              <a:buChar char="•"/>
            </a:pPr>
            <a:r>
              <a:rPr lang="en-US" sz="1400" dirty="0" smtClean="0">
                <a:solidFill>
                  <a:schemeClr val="tx1"/>
                </a:solidFill>
              </a:rPr>
              <a:t> Freight – A freight method from the Carriers module</a:t>
            </a:r>
          </a:p>
          <a:p>
            <a:pPr marL="914400" lvl="5">
              <a:buFont typeface="Arial" pitchFamily="34" charset="0"/>
              <a:buChar char="•"/>
            </a:pPr>
            <a:r>
              <a:rPr lang="en-US" sz="1400" dirty="0" smtClean="0">
                <a:solidFill>
                  <a:schemeClr val="tx1"/>
                </a:solidFill>
              </a:rPr>
              <a:t> Labor – A labor rate from the Labor Rates module</a:t>
            </a:r>
          </a:p>
          <a:p>
            <a:pPr marL="914400" lvl="5">
              <a:buFont typeface="Arial" pitchFamily="34" charset="0"/>
              <a:buChar char="•"/>
            </a:pPr>
            <a:r>
              <a:rPr lang="en-US" sz="1400" dirty="0" smtClean="0">
                <a:solidFill>
                  <a:schemeClr val="tx1"/>
                </a:solidFill>
              </a:rPr>
              <a:t> Process – A process/routing step from the Processes module</a:t>
            </a:r>
          </a:p>
          <a:p>
            <a:pPr marL="914400" lvl="5">
              <a:buFont typeface="Arial" pitchFamily="34" charset="0"/>
              <a:buChar char="•"/>
            </a:pPr>
            <a:r>
              <a:rPr lang="en-US" sz="1400" dirty="0" smtClean="0">
                <a:solidFill>
                  <a:schemeClr val="tx1"/>
                </a:solidFill>
              </a:rPr>
              <a:t> Other – A free text item</a:t>
            </a:r>
          </a:p>
          <a:p>
            <a:pPr marL="457200" lvl="4">
              <a:buFont typeface="Arial" pitchFamily="34" charset="0"/>
              <a:buChar char="•"/>
            </a:pPr>
            <a:r>
              <a:rPr lang="en-US" sz="1400" dirty="0" smtClean="0">
                <a:solidFill>
                  <a:schemeClr val="tx1"/>
                </a:solidFill>
              </a:rPr>
              <a:t> Estimated Items only</a:t>
            </a:r>
          </a:p>
          <a:p>
            <a:pPr marL="914400" lvl="5">
              <a:buFont typeface="Arial" pitchFamily="34" charset="0"/>
              <a:buChar char="•"/>
            </a:pPr>
            <a:r>
              <a:rPr lang="en-US" sz="1400" dirty="0" smtClean="0">
                <a:solidFill>
                  <a:schemeClr val="tx1"/>
                </a:solidFill>
              </a:rPr>
              <a:t> Milestone – </a:t>
            </a:r>
            <a:r>
              <a:rPr lang="en-GB" sz="1400" dirty="0" smtClean="0">
                <a:solidFill>
                  <a:schemeClr val="tx1"/>
                </a:solidFill>
              </a:rPr>
              <a:t>A milestone is a free text item to which other estimate items can be related. When a milestone item is added the user is prompted to select the estimate items to relate to it. When an item is related to a milestone it’s value is added to the milestone. Estimate items can also be added to a milestone by right clicking on the item in the grid.</a:t>
            </a:r>
            <a:endParaRPr lang="en-US" sz="1400" dirty="0" smtClean="0">
              <a:solidFill>
                <a:schemeClr val="tx1"/>
              </a:solidFill>
            </a:endParaRPr>
          </a:p>
          <a:p>
            <a:pPr marL="914400" lvl="5">
              <a:buFont typeface="Arial" pitchFamily="34" charset="0"/>
              <a:buChar char="•"/>
            </a:pPr>
            <a:r>
              <a:rPr lang="en-US" sz="1400" dirty="0" smtClean="0">
                <a:solidFill>
                  <a:schemeClr val="tx1"/>
                </a:solidFill>
              </a:rPr>
              <a:t> Related Job – </a:t>
            </a:r>
            <a:r>
              <a:rPr lang="en-GB" sz="1400" dirty="0" smtClean="0">
                <a:solidFill>
                  <a:schemeClr val="tx1"/>
                </a:solidFill>
              </a:rPr>
              <a:t>An existing job for the customer.</a:t>
            </a:r>
          </a:p>
          <a:p>
            <a:pPr marL="457200" lvl="4">
              <a:buFont typeface="Arial" pitchFamily="34" charset="0"/>
              <a:buChar char="•"/>
            </a:pPr>
            <a:r>
              <a:rPr lang="en-GB" sz="1400" dirty="0" smtClean="0">
                <a:solidFill>
                  <a:schemeClr val="tx1"/>
                </a:solidFill>
              </a:rPr>
              <a:t> Confirmed Items only</a:t>
            </a:r>
          </a:p>
          <a:p>
            <a:pPr marL="914400" lvl="5">
              <a:buFont typeface="Arial" pitchFamily="34" charset="0"/>
              <a:buChar char="•"/>
            </a:pPr>
            <a:r>
              <a:rPr lang="en-GB" sz="1400" dirty="0" smtClean="0">
                <a:solidFill>
                  <a:schemeClr val="tx1"/>
                </a:solidFill>
              </a:rPr>
              <a:t> Received Item – A batch of stock identified by its Goods Receipt note</a:t>
            </a:r>
          </a:p>
          <a:p>
            <a:pPr marL="914400" lvl="5">
              <a:buFont typeface="Arial" pitchFamily="34" charset="0"/>
              <a:buChar char="•"/>
            </a:pPr>
            <a:r>
              <a:rPr lang="en-GB" sz="1400" dirty="0" smtClean="0">
                <a:solidFill>
                  <a:schemeClr val="tx1"/>
                </a:solidFill>
              </a:rPr>
              <a:t> Purchase Invoice Item – An item from a purchase invoice</a:t>
            </a:r>
          </a:p>
          <a:p>
            <a:pPr marL="914400" lvl="5">
              <a:buFont typeface="Arial" pitchFamily="34" charset="0"/>
              <a:buChar char="•"/>
            </a:pPr>
            <a:r>
              <a:rPr lang="en-GB" sz="1400" dirty="0" smtClean="0">
                <a:solidFill>
                  <a:schemeClr val="tx1"/>
                </a:solidFill>
              </a:rPr>
              <a:t> Sales Invoice Item</a:t>
            </a:r>
            <a:r>
              <a:rPr lang="en-US" sz="1400" dirty="0" smtClean="0">
                <a:solidFill>
                  <a:schemeClr val="tx1"/>
                </a:solidFill>
              </a:rPr>
              <a:t> – An item from a sales invoice</a:t>
            </a:r>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3323987"/>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Quantity – The quantity of the line item</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Cost – The standard cost of the item if one is available.  Used as reference.</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Price – The price that the item is being sold to the customer</a:t>
            </a:r>
          </a:p>
          <a:p>
            <a:pPr marL="0" lvl="3">
              <a:buFont typeface="Arial" pitchFamily="34" charset="0"/>
              <a:buChar char="•"/>
            </a:pPr>
            <a:r>
              <a:rPr lang="en-US" sz="1400" dirty="0" smtClean="0">
                <a:solidFill>
                  <a:schemeClr val="tx1"/>
                </a:solidFill>
              </a:rPr>
              <a:t> </a:t>
            </a:r>
          </a:p>
          <a:p>
            <a:pPr marL="0" lvl="3">
              <a:buFont typeface="Arial" pitchFamily="34" charset="0"/>
              <a:buChar char="•"/>
            </a:pPr>
            <a:r>
              <a:rPr lang="en-US" sz="1400" dirty="0" smtClean="0">
                <a:solidFill>
                  <a:schemeClr val="tx1"/>
                </a:solidFill>
              </a:rPr>
              <a:t>Sequence Number – The sequence number for ordering any Jobs prints created</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Date – The date the line item is entered.  For Confirmed items, this is the date used to calculate what period the item will post to in the GL</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Due Date – When the item is due</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Completed – The percentage of the item that is completed.  This is manually updated and used to track how far along the line is.  It is also used on the Jobs dashboard.</a:t>
            </a:r>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Values Tab</a:t>
            </a:r>
            <a:endParaRPr lang="en-US" dirty="0"/>
          </a:p>
        </p:txBody>
      </p:sp>
      <p:pic>
        <p:nvPicPr>
          <p:cNvPr id="4098" name="Picture 2"/>
          <p:cNvPicPr>
            <a:picLocks noChangeAspect="1" noChangeArrowheads="1"/>
          </p:cNvPicPr>
          <p:nvPr/>
        </p:nvPicPr>
        <p:blipFill>
          <a:blip r:embed="rId2"/>
          <a:srcRect/>
          <a:stretch>
            <a:fillRect/>
          </a:stretch>
        </p:blipFill>
        <p:spPr bwMode="auto">
          <a:xfrm>
            <a:off x="1752600" y="2057400"/>
            <a:ext cx="5457825" cy="4324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2677656"/>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Price List – The default price list from the customer master.  Used to create default prices for any product that has a price list.</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Discount – The discount for the selected item.</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Discount Value – The Discount value calculated</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Total Value – The total extended price – the total discount</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Tax code – The applicable tax code used to calculate taxes</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Tax value – The value of tax for the line item </a:t>
            </a:r>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Related Items Tab</a:t>
            </a:r>
            <a:endParaRPr lang="en-US" dirty="0"/>
          </a:p>
        </p:txBody>
      </p:sp>
      <p:pic>
        <p:nvPicPr>
          <p:cNvPr id="5122" name="Picture 2"/>
          <p:cNvPicPr>
            <a:picLocks noChangeAspect="1" noChangeArrowheads="1"/>
          </p:cNvPicPr>
          <p:nvPr/>
        </p:nvPicPr>
        <p:blipFill>
          <a:blip r:embed="rId2"/>
          <a:srcRect/>
          <a:stretch>
            <a:fillRect/>
          </a:stretch>
        </p:blipFill>
        <p:spPr bwMode="auto">
          <a:xfrm>
            <a:off x="304800" y="2133600"/>
            <a:ext cx="4808738" cy="3810000"/>
          </a:xfrm>
          <a:prstGeom prst="rect">
            <a:avLst/>
          </a:prstGeom>
          <a:noFill/>
          <a:ln w="9525">
            <a:noFill/>
            <a:miter lim="800000"/>
            <a:headEnd/>
            <a:tailEnd/>
          </a:ln>
          <a:effectLst/>
        </p:spPr>
      </p:pic>
      <p:sp>
        <p:nvSpPr>
          <p:cNvPr id="8" name="TextBox 7"/>
          <p:cNvSpPr txBox="1"/>
          <p:nvPr/>
        </p:nvSpPr>
        <p:spPr>
          <a:xfrm>
            <a:off x="5334000" y="2286000"/>
            <a:ext cx="3581400" cy="2800767"/>
          </a:xfrm>
          <a:prstGeom prst="rect">
            <a:avLst/>
          </a:prstGeom>
          <a:noFill/>
        </p:spPr>
        <p:txBody>
          <a:bodyPr wrap="square" rtlCol="0">
            <a:spAutoFit/>
          </a:bodyPr>
          <a:lstStyle/>
          <a:p>
            <a:r>
              <a:rPr lang="en-US" sz="1600" dirty="0" smtClean="0"/>
              <a:t>Sales Invoice – The invoice created from the Jobs module for the line item</a:t>
            </a:r>
          </a:p>
          <a:p>
            <a:endParaRPr lang="en-US" sz="1600" dirty="0" smtClean="0"/>
          </a:p>
          <a:p>
            <a:r>
              <a:rPr lang="en-US" sz="1600" dirty="0" smtClean="0"/>
              <a:t>Sales Order – The sales order created from the Jobs Module</a:t>
            </a:r>
          </a:p>
          <a:p>
            <a:endParaRPr lang="en-US" sz="1600" dirty="0" smtClean="0"/>
          </a:p>
          <a:p>
            <a:r>
              <a:rPr lang="en-US" sz="1600" dirty="0" smtClean="0"/>
              <a:t>Note:  It the sales orders is shipped and invoiced outside the Jobs module the Sales Invoice field will not populate</a:t>
            </a:r>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0" y="838200"/>
            <a:ext cx="8915400" cy="1143000"/>
          </a:xfrm>
        </p:spPr>
        <p:txBody>
          <a:bodyPr/>
          <a:lstStyle/>
          <a:p>
            <a:r>
              <a:rPr lang="en-US" dirty="0" smtClean="0"/>
              <a:t>Cycle Counts – Reset Stock Quantities</a:t>
            </a:r>
            <a:endParaRPr lang="en-US" dirty="0"/>
          </a:p>
        </p:txBody>
      </p:sp>
      <p:sp>
        <p:nvSpPr>
          <p:cNvPr id="6" name="TextBox 5"/>
          <p:cNvSpPr txBox="1"/>
          <p:nvPr/>
        </p:nvSpPr>
        <p:spPr>
          <a:xfrm>
            <a:off x="609600" y="2057400"/>
            <a:ext cx="6138860" cy="461665"/>
          </a:xfrm>
          <a:prstGeom prst="rect">
            <a:avLst/>
          </a:prstGeom>
          <a:noFill/>
        </p:spPr>
        <p:txBody>
          <a:bodyPr wrap="none" rtlCol="0">
            <a:spAutoFit/>
          </a:bodyPr>
          <a:lstStyle/>
          <a:p>
            <a:r>
              <a:rPr lang="en-US" sz="2400" dirty="0" smtClean="0">
                <a:solidFill>
                  <a:schemeClr val="tx1"/>
                </a:solidFill>
              </a:rPr>
              <a:t>Click on the Action “Reset Stock Quantities”</a:t>
            </a:r>
            <a:endParaRPr lang="en-US" sz="2400" dirty="0">
              <a:solidFill>
                <a:schemeClr val="tx1"/>
              </a:solidFill>
            </a:endParaRPr>
          </a:p>
        </p:txBody>
      </p:sp>
      <p:sp>
        <p:nvSpPr>
          <p:cNvPr id="14" name="TextBox 13"/>
          <p:cNvSpPr txBox="1"/>
          <p:nvPr/>
        </p:nvSpPr>
        <p:spPr>
          <a:xfrm>
            <a:off x="457200" y="2667000"/>
            <a:ext cx="6324600" cy="3657599"/>
          </a:xfrm>
          <a:prstGeom prst="rect">
            <a:avLst/>
          </a:prstGeom>
          <a:noFill/>
        </p:spPr>
        <p:txBody>
          <a:bodyPr wrap="square" rtlCol="0">
            <a:normAutofit fontScale="92500" lnSpcReduction="20000"/>
          </a:bodyPr>
          <a:lstStyle/>
          <a:p>
            <a:r>
              <a:rPr lang="en-US" sz="2400" dirty="0" smtClean="0">
                <a:solidFill>
                  <a:schemeClr val="tx1"/>
                </a:solidFill>
              </a:rPr>
              <a:t>This creates a snap shot of your inventory levels so that when you apply the counts the system and adjust the count as it was and you can continue to do your work.  For example:</a:t>
            </a:r>
          </a:p>
          <a:p>
            <a:r>
              <a:rPr lang="en-US" sz="2400" dirty="0" smtClean="0">
                <a:solidFill>
                  <a:schemeClr val="tx1"/>
                </a:solidFill>
              </a:rPr>
              <a:t>106 – Item A – Perpetual</a:t>
            </a:r>
          </a:p>
          <a:p>
            <a:r>
              <a:rPr lang="en-US" sz="2400" dirty="0" smtClean="0">
                <a:solidFill>
                  <a:schemeClr val="tx1"/>
                </a:solidFill>
              </a:rPr>
              <a:t>103 – Cycle Count (not applied yet)</a:t>
            </a:r>
          </a:p>
          <a:p>
            <a:endParaRPr lang="en-US" sz="2400" dirty="0" smtClean="0">
              <a:solidFill>
                <a:schemeClr val="tx1"/>
              </a:solidFill>
            </a:endParaRPr>
          </a:p>
          <a:p>
            <a:r>
              <a:rPr lang="en-US" sz="2400" dirty="0" smtClean="0">
                <a:solidFill>
                  <a:schemeClr val="tx1"/>
                </a:solidFill>
              </a:rPr>
              <a:t>After the cycle count was completed transactions were allowed to begin again.  </a:t>
            </a:r>
          </a:p>
          <a:p>
            <a:endParaRPr lang="en-US" sz="2400" dirty="0" smtClean="0">
              <a:solidFill>
                <a:schemeClr val="tx1"/>
              </a:solidFill>
            </a:endParaRPr>
          </a:p>
          <a:p>
            <a:r>
              <a:rPr lang="en-US" sz="2400" dirty="0" smtClean="0">
                <a:solidFill>
                  <a:schemeClr val="tx1"/>
                </a:solidFill>
              </a:rPr>
              <a:t>71 – Issue 35   (106-35)</a:t>
            </a:r>
          </a:p>
          <a:p>
            <a:r>
              <a:rPr lang="en-US" sz="2400" dirty="0" smtClean="0">
                <a:solidFill>
                  <a:schemeClr val="tx1"/>
                </a:solidFill>
              </a:rPr>
              <a:t>Now we apply the cycle count of 103.</a:t>
            </a:r>
          </a:p>
          <a:p>
            <a:r>
              <a:rPr lang="en-US" sz="2400" dirty="0" smtClean="0">
                <a:solidFill>
                  <a:schemeClr val="tx1"/>
                </a:solidFill>
              </a:rPr>
              <a:t>68 – Perpetual is set at 68 (71 + (103 - 106))</a:t>
            </a:r>
          </a:p>
          <a:p>
            <a:endParaRPr lang="en-US" sz="2400" dirty="0">
              <a:solidFill>
                <a:schemeClr val="tx1"/>
              </a:solidFill>
            </a:endParaRPr>
          </a:p>
        </p:txBody>
      </p:sp>
      <p:pic>
        <p:nvPicPr>
          <p:cNvPr id="40962" name="Picture 2"/>
          <p:cNvPicPr>
            <a:picLocks noChangeAspect="1" noChangeArrowheads="1"/>
          </p:cNvPicPr>
          <p:nvPr/>
        </p:nvPicPr>
        <p:blipFill>
          <a:blip r:embed="rId2"/>
          <a:srcRect/>
          <a:stretch>
            <a:fillRect/>
          </a:stretch>
        </p:blipFill>
        <p:spPr bwMode="auto">
          <a:xfrm>
            <a:off x="7010400" y="2209800"/>
            <a:ext cx="1866900" cy="3371850"/>
          </a:xfrm>
          <a:prstGeom prst="rect">
            <a:avLst/>
          </a:prstGeom>
          <a:noFill/>
          <a:ln w="9525">
            <a:noFill/>
            <a:miter lim="800000"/>
            <a:headEnd/>
            <a:tailEnd/>
          </a:ln>
          <a:effectLst/>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Accounts Tab</a:t>
            </a:r>
            <a:endParaRPr lang="en-US" dirty="0"/>
          </a:p>
        </p:txBody>
      </p:sp>
      <p:sp>
        <p:nvSpPr>
          <p:cNvPr id="8" name="TextBox 7"/>
          <p:cNvSpPr txBox="1"/>
          <p:nvPr/>
        </p:nvSpPr>
        <p:spPr>
          <a:xfrm>
            <a:off x="5334000" y="2286000"/>
            <a:ext cx="3581400" cy="3539430"/>
          </a:xfrm>
          <a:prstGeom prst="rect">
            <a:avLst/>
          </a:prstGeom>
          <a:noFill/>
        </p:spPr>
        <p:txBody>
          <a:bodyPr wrap="square" rtlCol="0">
            <a:spAutoFit/>
          </a:bodyPr>
          <a:lstStyle/>
          <a:p>
            <a:r>
              <a:rPr lang="en-US" sz="1600" dirty="0" smtClean="0"/>
              <a:t>GL Account – The default Jobs account as found in the system set-up.  This can be amended by the user</a:t>
            </a:r>
          </a:p>
          <a:p>
            <a:endParaRPr lang="en-US" sz="1600" dirty="0" smtClean="0"/>
          </a:p>
          <a:p>
            <a:r>
              <a:rPr lang="en-US" sz="1600" dirty="0" smtClean="0"/>
              <a:t>GL Year Period – The period that the transaction will post to the GL.  This is calculated based on the date selected for the line.  To change the posting period, the user must change the date, and the period will automatically update.  The period itself is for reference and not  be changed by the user.</a:t>
            </a:r>
            <a:endParaRPr lang="en-US" sz="1600" dirty="0"/>
          </a:p>
        </p:txBody>
      </p:sp>
      <p:pic>
        <p:nvPicPr>
          <p:cNvPr id="6146" name="Picture 2"/>
          <p:cNvPicPr>
            <a:picLocks noChangeAspect="1" noChangeArrowheads="1"/>
          </p:cNvPicPr>
          <p:nvPr/>
        </p:nvPicPr>
        <p:blipFill>
          <a:blip r:embed="rId2"/>
          <a:srcRect/>
          <a:stretch>
            <a:fillRect/>
          </a:stretch>
        </p:blipFill>
        <p:spPr bwMode="auto">
          <a:xfrm>
            <a:off x="228600" y="2133600"/>
            <a:ext cx="4808737"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Estimated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7170" name="Picture 2"/>
          <p:cNvPicPr>
            <a:picLocks noChangeAspect="1" noChangeArrowheads="1"/>
          </p:cNvPicPr>
          <p:nvPr/>
        </p:nvPicPr>
        <p:blipFill>
          <a:blip r:embed="rId2"/>
          <a:srcRect t="11369" r="18125" b="36951"/>
          <a:stretch>
            <a:fillRect/>
          </a:stretch>
        </p:blipFill>
        <p:spPr bwMode="auto">
          <a:xfrm>
            <a:off x="381000" y="1600200"/>
            <a:ext cx="8153400" cy="31119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Estimated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Estimated items are found on the Estimated Items Tab</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Estimated items can be created into Quoted items.  A specific line item can be right clicked on and selected for quote, or the action Create a Quote can be used to select any unquoted, estimated line items.</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A single quote can be created for the entire job or separate quotes can be created.</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Quotes can be viewed in the Sales Order module.  They can be converted to a sales order, shipped and invoiced in the manner as if the quote was created manually.</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A bill of Material can be added to the Estimated items using the action Import a BOM.  This action will add the top level BOM as Estimated items.  The Import a BOM action only works for estimated items and not with Confirmed items </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Once a Job is firmed, the estimate items that are products, will become requirements to MRP and have proposed orders generated.  To firm a job use the action Firm Job</a:t>
            </a:r>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Confirmed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7170" name="Picture 2"/>
          <p:cNvPicPr>
            <a:picLocks noChangeAspect="1" noChangeArrowheads="1"/>
          </p:cNvPicPr>
          <p:nvPr/>
        </p:nvPicPr>
        <p:blipFill>
          <a:blip r:embed="rId2"/>
          <a:srcRect t="11369" r="18125" b="36951"/>
          <a:stretch>
            <a:fillRect/>
          </a:stretch>
        </p:blipFill>
        <p:spPr bwMode="auto">
          <a:xfrm>
            <a:off x="381000" y="1600200"/>
            <a:ext cx="8153400" cy="3111985"/>
          </a:xfrm>
          <a:prstGeom prst="rect">
            <a:avLst/>
          </a:prstGeom>
          <a:noFill/>
          <a:ln w="9525">
            <a:noFill/>
            <a:miter lim="800000"/>
            <a:headEnd/>
            <a:tailEnd/>
          </a:ln>
          <a:effectLst/>
        </p:spPr>
      </p:pic>
      <p:sp>
        <p:nvSpPr>
          <p:cNvPr id="5" name="TextBox 4"/>
          <p:cNvSpPr txBox="1"/>
          <p:nvPr/>
        </p:nvSpPr>
        <p:spPr>
          <a:xfrm>
            <a:off x="381000" y="4800600"/>
            <a:ext cx="8305800" cy="1292662"/>
          </a:xfrm>
          <a:prstGeom prst="rect">
            <a:avLst/>
          </a:prstGeom>
          <a:noFill/>
        </p:spPr>
        <p:txBody>
          <a:bodyPr wrap="square" rtlCol="0">
            <a:spAutoFit/>
          </a:bodyPr>
          <a:lstStyle/>
          <a:p>
            <a:r>
              <a:rPr lang="en-US" sz="2000" dirty="0" smtClean="0">
                <a:solidFill>
                  <a:schemeClr val="tx1"/>
                </a:solidFill>
              </a:rPr>
              <a:t>Confirmed Items can be viewed on the Confirmed Items Tab</a:t>
            </a:r>
          </a:p>
          <a:p>
            <a:endParaRPr lang="en-US" sz="2000" dirty="0" smtClean="0">
              <a:solidFill>
                <a:schemeClr val="tx1"/>
              </a:solidFill>
            </a:endParaRPr>
          </a:p>
          <a:p>
            <a:pPr marL="0" lvl="3"/>
            <a:r>
              <a:rPr lang="en-US" sz="2000" dirty="0" smtClean="0">
                <a:solidFill>
                  <a:schemeClr val="tx1"/>
                </a:solidFill>
              </a:rPr>
              <a:t> Only Jobs that have been firmed can have Confirmed items added</a:t>
            </a:r>
          </a:p>
          <a:p>
            <a:endParaRPr lang="en-US" sz="1800" dirty="0"/>
          </a:p>
        </p:txBody>
      </p:sp>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Confirmed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1169551"/>
          </a:xfrm>
          <a:prstGeom prst="rect">
            <a:avLst/>
          </a:prstGeom>
          <a:noFill/>
        </p:spPr>
        <p:txBody>
          <a:bodyPr wrap="square" rtlCol="0">
            <a:spAutoFit/>
          </a:bodyPr>
          <a:lstStyle/>
          <a:p>
            <a:pPr marL="0" lvl="3">
              <a:buFont typeface="Arial" pitchFamily="34" charset="0"/>
              <a:buChar char="•"/>
            </a:pPr>
            <a:r>
              <a:rPr lang="en-US" sz="1400" dirty="0" smtClean="0">
                <a:solidFill>
                  <a:schemeClr val="tx1"/>
                </a:solidFill>
              </a:rPr>
              <a:t> Confirmed items can be added using Add item action, or using the action Confirm Estimate Items.</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Confirm Estimate Items can confirm any amount of estimate line items from the job</a:t>
            </a:r>
          </a:p>
          <a:p>
            <a:pPr marL="0" lvl="3">
              <a:buFont typeface="Arial" pitchFamily="34" charset="0"/>
              <a:buChar char="•"/>
            </a:pPr>
            <a:endParaRPr lang="en-US" sz="1400" dirty="0" smtClean="0">
              <a:solidFill>
                <a:schemeClr val="tx1"/>
              </a:solidFill>
            </a:endParaRPr>
          </a:p>
          <a:p>
            <a:pPr marL="0" lvl="3">
              <a:buFont typeface="Arial" pitchFamily="34" charset="0"/>
              <a:buChar char="•"/>
            </a:pPr>
            <a:r>
              <a:rPr lang="en-US" sz="1400" dirty="0" smtClean="0">
                <a:solidFill>
                  <a:schemeClr val="tx1"/>
                </a:solidFill>
              </a:rPr>
              <a:t> Items selected to be confirmed are then issued to the Job.</a:t>
            </a:r>
          </a:p>
        </p:txBody>
      </p:sp>
      <p:pic>
        <p:nvPicPr>
          <p:cNvPr id="8194" name="Picture 2"/>
          <p:cNvPicPr>
            <a:picLocks noChangeAspect="1" noChangeArrowheads="1"/>
          </p:cNvPicPr>
          <p:nvPr/>
        </p:nvPicPr>
        <p:blipFill>
          <a:blip r:embed="rId2"/>
          <a:srcRect b="34800"/>
          <a:stretch>
            <a:fillRect/>
          </a:stretch>
        </p:blipFill>
        <p:spPr bwMode="auto">
          <a:xfrm>
            <a:off x="228600" y="3048000"/>
            <a:ext cx="5534025" cy="20574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b="47147"/>
          <a:stretch>
            <a:fillRect/>
          </a:stretch>
        </p:blipFill>
        <p:spPr bwMode="auto">
          <a:xfrm>
            <a:off x="3352800" y="4800600"/>
            <a:ext cx="5562600" cy="167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Confirmed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970318"/>
          </a:xfrm>
          <a:prstGeom prst="rect">
            <a:avLst/>
          </a:prstGeom>
          <a:noFill/>
        </p:spPr>
        <p:txBody>
          <a:bodyPr wrap="square" rtlCol="0">
            <a:spAutoFit/>
          </a:bodyPr>
          <a:lstStyle/>
          <a:p>
            <a:pPr>
              <a:buFont typeface="Arial" pitchFamily="34" charset="0"/>
              <a:buChar char="•"/>
            </a:pPr>
            <a:r>
              <a:rPr lang="en-GB" sz="1800" dirty="0" smtClean="0">
                <a:solidFill>
                  <a:schemeClr val="tx1"/>
                </a:solidFill>
              </a:rPr>
              <a:t> The user can select to firm up either the whole or a part of an estimate item.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When an estimate item is firmed up it’s completed value is updated automatically (i.e. if 5 products are firmed up from an estimate item for 10 products then the estimate item will be set as 50% completed)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If the estimate item is related to a milestone then the milestone’s completed value will be updated automatically.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The estimate item’s cost outstanding and value outstanding will be reduced by the cost and value of the quantity of the estimate items being firmed up.</a:t>
            </a:r>
            <a:endParaRPr lang="en-US" sz="1800" dirty="0" smtClean="0">
              <a:solidFill>
                <a:schemeClr val="tx1"/>
              </a:solidFill>
            </a:endParaRPr>
          </a:p>
          <a:p>
            <a:endParaRPr lang="en-US" sz="1800" dirty="0" smtClean="0">
              <a:solidFill>
                <a:schemeClr val="tx1"/>
              </a:solidFill>
            </a:endParaRPr>
          </a:p>
          <a:p>
            <a:pPr>
              <a:buFont typeface="Arial" pitchFamily="34" charset="0"/>
              <a:buChar char="•"/>
            </a:pPr>
            <a:r>
              <a:rPr lang="en-GB" sz="1800" dirty="0" smtClean="0">
                <a:solidFill>
                  <a:schemeClr val="tx1"/>
                </a:solidFill>
              </a:rPr>
              <a:t> If a milestone item is firmed up then all of it’s related estimate items are firmed up automatically and set to 100% completed.</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Purchase Item</a:t>
            </a:r>
            <a:endParaRPr lang="en-US" dirty="0"/>
          </a:p>
        </p:txBody>
      </p:sp>
      <p:pic>
        <p:nvPicPr>
          <p:cNvPr id="9219" name="Picture 3"/>
          <p:cNvPicPr>
            <a:picLocks noChangeAspect="1" noChangeArrowheads="1"/>
          </p:cNvPicPr>
          <p:nvPr/>
        </p:nvPicPr>
        <p:blipFill>
          <a:blip r:embed="rId2"/>
          <a:srcRect/>
          <a:stretch>
            <a:fillRect/>
          </a:stretch>
        </p:blipFill>
        <p:spPr bwMode="auto">
          <a:xfrm>
            <a:off x="457201" y="1828801"/>
            <a:ext cx="4038600" cy="3199814"/>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a:srcRect/>
          <a:stretch>
            <a:fillRect/>
          </a:stretch>
        </p:blipFill>
        <p:spPr bwMode="auto">
          <a:xfrm>
            <a:off x="4648200" y="2895600"/>
            <a:ext cx="3895725" cy="31134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524315"/>
          </a:xfrm>
          <a:prstGeom prst="rect">
            <a:avLst/>
          </a:prstGeom>
          <a:noFill/>
        </p:spPr>
        <p:txBody>
          <a:bodyPr wrap="square" rtlCol="0">
            <a:spAutoFit/>
          </a:bodyPr>
          <a:lstStyle/>
          <a:p>
            <a:pPr>
              <a:buFont typeface="Arial" pitchFamily="34" charset="0"/>
              <a:buChar char="•"/>
            </a:pPr>
            <a:r>
              <a:rPr lang="en-GB" sz="1800" dirty="0" smtClean="0">
                <a:solidFill>
                  <a:schemeClr val="tx1"/>
                </a:solidFill>
              </a:rPr>
              <a:t> Products can be purchased specifically for a job by clicking on the ‘Purchase Item’ action on the right hand menu.  These items are added as estimate items</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An option is available to create a new purchase order or to add an item to an existing purchase order that is related to the job.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The value of the purchased product is taken from the products material cost.</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Purchased estimate items can be received by right clicking on the purchased estimate item and selecting ‘receive item’. Purchased estimate items can only be received on a firm job. If items are selected to be received on an estimate job then the user is prompted to firm up the job.</a:t>
            </a:r>
            <a:endParaRPr lang="en-US" sz="1800" dirty="0" smtClean="0">
              <a:solidFill>
                <a:schemeClr val="tx1"/>
              </a:solidFill>
            </a:endParaRPr>
          </a:p>
          <a:p>
            <a:pPr>
              <a:buFont typeface="Arial" pitchFamily="34" charset="0"/>
              <a:buChar char="•"/>
            </a:pPr>
            <a:r>
              <a:rPr lang="en-GB" sz="1800" dirty="0" smtClean="0">
                <a:solidFill>
                  <a:schemeClr val="tx1"/>
                </a:solidFill>
              </a:rPr>
              <a:t> </a:t>
            </a:r>
            <a:endParaRPr lang="en-US" sz="1800" dirty="0" smtClean="0">
              <a:solidFill>
                <a:schemeClr val="tx1"/>
              </a:solidFill>
            </a:endParaRPr>
          </a:p>
          <a:p>
            <a:pPr>
              <a:buFont typeface="Arial" pitchFamily="34" charset="0"/>
              <a:buChar char="•"/>
            </a:pPr>
            <a:r>
              <a:rPr lang="en-GB" sz="1800" dirty="0" smtClean="0">
                <a:solidFill>
                  <a:schemeClr val="tx1"/>
                </a:solidFill>
              </a:rPr>
              <a:t> A new goods receipt will be created and related to the job. The received item is automatically issued to the job.</a:t>
            </a:r>
            <a:endParaRPr lang="en-US" sz="1800" dirty="0" smtClean="0">
              <a:solidFill>
                <a:schemeClr val="tx1"/>
              </a:solidFill>
            </a:endParaRPr>
          </a:p>
          <a:p>
            <a:pPr>
              <a:buFont typeface="Arial" pitchFamily="34" charset="0"/>
              <a:buChar char="•"/>
            </a:pP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Make an Item</a:t>
            </a:r>
            <a:endParaRPr lang="en-US" dirty="0"/>
          </a:p>
        </p:txBody>
      </p:sp>
      <p:pic>
        <p:nvPicPr>
          <p:cNvPr id="10242" name="Picture 2"/>
          <p:cNvPicPr>
            <a:picLocks noChangeAspect="1" noChangeArrowheads="1"/>
          </p:cNvPicPr>
          <p:nvPr/>
        </p:nvPicPr>
        <p:blipFill>
          <a:blip r:embed="rId2"/>
          <a:srcRect/>
          <a:stretch>
            <a:fillRect/>
          </a:stretch>
        </p:blipFill>
        <p:spPr bwMode="auto">
          <a:xfrm>
            <a:off x="685800" y="1981200"/>
            <a:ext cx="6648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247317"/>
          </a:xfrm>
          <a:prstGeom prst="rect">
            <a:avLst/>
          </a:prstGeom>
          <a:noFill/>
        </p:spPr>
        <p:txBody>
          <a:bodyPr wrap="square" rtlCol="0">
            <a:spAutoFit/>
          </a:bodyPr>
          <a:lstStyle/>
          <a:p>
            <a:pPr>
              <a:buFont typeface="Arial" pitchFamily="34" charset="0"/>
              <a:buChar char="•"/>
            </a:pPr>
            <a:r>
              <a:rPr lang="en-GB" sz="1800" dirty="0" smtClean="0">
                <a:solidFill>
                  <a:schemeClr val="tx1"/>
                </a:solidFill>
              </a:rPr>
              <a:t> Items can be made by the job by selecting the Make an item action. The product and quantity to be made is selected.  The confirmed items that were used to make the item are then selected from a grid of the confirmed items with a quantity outstanding. </a:t>
            </a:r>
            <a:endParaRPr lang="en-US" sz="1800" dirty="0" smtClean="0">
              <a:solidFill>
                <a:schemeClr val="tx1"/>
              </a:solidFill>
            </a:endParaRPr>
          </a:p>
          <a:p>
            <a:endParaRPr lang="en-US" sz="1800" dirty="0" smtClean="0">
              <a:solidFill>
                <a:schemeClr val="tx1"/>
              </a:solidFill>
            </a:endParaRPr>
          </a:p>
          <a:p>
            <a:pPr>
              <a:buFont typeface="Arial" pitchFamily="34" charset="0"/>
              <a:buChar char="•"/>
            </a:pPr>
            <a:r>
              <a:rPr lang="en-GB" sz="1800" dirty="0" smtClean="0">
                <a:solidFill>
                  <a:schemeClr val="tx1"/>
                </a:solidFill>
              </a:rPr>
              <a:t> The made item is added to inventory with a material cost calculated from the sum of the confirmed items used to make it. The confirmed item’s outstanding costs are reduced according to the quantity of the item that was selected to be included in the made item. </a:t>
            </a:r>
            <a:endParaRPr lang="en-US" sz="1800" dirty="0" smtClean="0">
              <a:solidFill>
                <a:schemeClr val="tx1"/>
              </a:solidFill>
            </a:endParaRPr>
          </a:p>
          <a:p>
            <a:endParaRPr lang="en-US" sz="1800" dirty="0" smtClean="0">
              <a:solidFill>
                <a:schemeClr val="tx1"/>
              </a:solidFill>
            </a:endParaRPr>
          </a:p>
          <a:p>
            <a:pPr>
              <a:buFont typeface="Arial" pitchFamily="34" charset="0"/>
              <a:buChar char="•"/>
            </a:pPr>
            <a:r>
              <a:rPr lang="en-GB" sz="1800" dirty="0" smtClean="0">
                <a:solidFill>
                  <a:schemeClr val="tx1"/>
                </a:solidFill>
              </a:rPr>
              <a:t> A cost recovery item is added to the confirmed items to reflect costs recovered by the made product. The cost recovery item is created with a value outstanding equal to the sum of the value outstanding of the confirmed items used to make it. The selected confirmed item’s value outstanding is reduced according to the quantity of the item that was selected to be included in the made item.</a:t>
            </a:r>
            <a:endParaRPr lang="en-US" sz="1800" dirty="0" smtClean="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609600" y="2376442"/>
            <a:ext cx="6248400" cy="3935005"/>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228600" y="1066800"/>
            <a:ext cx="8610600" cy="762000"/>
          </a:xfrm>
        </p:spPr>
        <p:txBody>
          <a:bodyPr/>
          <a:lstStyle/>
          <a:p>
            <a:r>
              <a:rPr lang="en-US" dirty="0" smtClean="0"/>
              <a:t>Cycle Counting – Due Products</a:t>
            </a:r>
            <a:endParaRPr lang="en-US" dirty="0"/>
          </a:p>
        </p:txBody>
      </p:sp>
      <p:sp>
        <p:nvSpPr>
          <p:cNvPr id="9" name="Oval 8"/>
          <p:cNvSpPr/>
          <p:nvPr/>
        </p:nvSpPr>
        <p:spPr bwMode="auto">
          <a:xfrm>
            <a:off x="1676400" y="2286000"/>
            <a:ext cx="762000" cy="381000"/>
          </a:xfrm>
          <a:prstGeom prst="ellipse">
            <a:avLst/>
          </a:prstGeom>
          <a:noFill/>
          <a:ln w="6350" cap="flat" cmpd="sng" algn="ctr">
            <a:solidFill>
              <a:schemeClr val="tx1"/>
            </a:solidFill>
            <a:prstDash val="solid"/>
            <a:round/>
            <a:headEnd type="none" w="med" len="med"/>
            <a:tailEnd type="none" w="med" len="med"/>
          </a:ln>
          <a:effectLst>
            <a:innerShdw blurRad="63500" dist="50800">
              <a:schemeClr val="bg1">
                <a:lumMod val="75000"/>
                <a:alpha val="50000"/>
              </a:scheme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99CC"/>
              </a:solidFill>
              <a:effectLst/>
              <a:latin typeface="Arial" charset="0"/>
              <a:cs typeface="Arial" charset="0"/>
            </a:endParaRP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Create a Sales Invoice</a:t>
            </a:r>
            <a:endParaRPr lang="en-US" dirty="0"/>
          </a:p>
        </p:txBody>
      </p:sp>
      <p:pic>
        <p:nvPicPr>
          <p:cNvPr id="11266" name="Picture 2"/>
          <p:cNvPicPr>
            <a:picLocks noChangeAspect="1" noChangeArrowheads="1"/>
          </p:cNvPicPr>
          <p:nvPr/>
        </p:nvPicPr>
        <p:blipFill>
          <a:blip r:embed="rId2"/>
          <a:srcRect/>
          <a:stretch>
            <a:fillRect/>
          </a:stretch>
        </p:blipFill>
        <p:spPr bwMode="auto">
          <a:xfrm>
            <a:off x="762000" y="2057400"/>
            <a:ext cx="6648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2862322"/>
          </a:xfrm>
          <a:prstGeom prst="rect">
            <a:avLst/>
          </a:prstGeom>
          <a:noFill/>
        </p:spPr>
        <p:txBody>
          <a:bodyPr wrap="square" rtlCol="0">
            <a:spAutoFit/>
          </a:bodyPr>
          <a:lstStyle/>
          <a:p>
            <a:pPr>
              <a:buFont typeface="Arial" pitchFamily="34" charset="0"/>
              <a:buChar char="•"/>
            </a:pPr>
            <a:r>
              <a:rPr lang="en-GB" sz="1800" dirty="0" smtClean="0">
                <a:solidFill>
                  <a:schemeClr val="tx1"/>
                </a:solidFill>
              </a:rPr>
              <a:t> Items can be added to sales invoices either by selecting the Create Sales Invoice action or by right clicking on a confirmed item in the grid.</a:t>
            </a:r>
          </a:p>
          <a:p>
            <a:r>
              <a:rPr lang="en-GB" sz="1800" dirty="0" smtClean="0">
                <a:solidFill>
                  <a:schemeClr val="tx1"/>
                </a:solidFill>
              </a:rPr>
              <a:t> </a:t>
            </a:r>
            <a:endParaRPr lang="en-US" sz="1800" dirty="0" smtClean="0">
              <a:solidFill>
                <a:schemeClr val="tx1"/>
              </a:solidFill>
            </a:endParaRPr>
          </a:p>
          <a:p>
            <a:pPr>
              <a:buFont typeface="Arial" pitchFamily="34" charset="0"/>
              <a:buChar char="•"/>
            </a:pPr>
            <a:r>
              <a:rPr lang="en-GB" sz="1800" dirty="0" smtClean="0">
                <a:solidFill>
                  <a:schemeClr val="tx1"/>
                </a:solidFill>
              </a:rPr>
              <a:t> The user can select the items to be invoiced from a grid of the confirmed items with a value outstanding.</a:t>
            </a:r>
            <a:endParaRPr lang="en-US" sz="1800" dirty="0" smtClean="0">
              <a:solidFill>
                <a:schemeClr val="tx1"/>
              </a:solidFill>
            </a:endParaRPr>
          </a:p>
          <a:p>
            <a:r>
              <a:rPr lang="en-GB" sz="1800" dirty="0" smtClean="0">
                <a:solidFill>
                  <a:schemeClr val="tx1"/>
                </a:solidFill>
              </a:rPr>
              <a:t> </a:t>
            </a:r>
            <a:endParaRPr lang="en-US" sz="1800" dirty="0" smtClean="0">
              <a:solidFill>
                <a:schemeClr val="tx1"/>
              </a:solidFill>
            </a:endParaRPr>
          </a:p>
          <a:p>
            <a:pPr>
              <a:buFont typeface="Arial" pitchFamily="34" charset="0"/>
              <a:buChar char="•"/>
            </a:pPr>
            <a:r>
              <a:rPr lang="en-GB" sz="1800" dirty="0" smtClean="0">
                <a:solidFill>
                  <a:schemeClr val="tx1"/>
                </a:solidFill>
              </a:rPr>
              <a:t> An </a:t>
            </a:r>
            <a:r>
              <a:rPr lang="en-GB" sz="1800" dirty="0" err="1" smtClean="0">
                <a:solidFill>
                  <a:schemeClr val="tx1"/>
                </a:solidFill>
              </a:rPr>
              <a:t>unfinalized</a:t>
            </a:r>
            <a:r>
              <a:rPr lang="en-GB" sz="1800" dirty="0" smtClean="0">
                <a:solidFill>
                  <a:schemeClr val="tx1"/>
                </a:solidFill>
              </a:rPr>
              <a:t> sales invoice is created and related to the job.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A cost recovery record is added to the confirmed items to indicate the cost and value recovered by the sales invoice.</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143000"/>
            <a:ext cx="5791200" cy="646331"/>
          </a:xfrm>
          <a:prstGeom prst="rect">
            <a:avLst/>
          </a:prstGeom>
          <a:noFill/>
        </p:spPr>
        <p:txBody>
          <a:bodyPr wrap="square" rtlCol="0">
            <a:spAutoFit/>
          </a:bodyPr>
          <a:lstStyle/>
          <a:p>
            <a:r>
              <a:rPr lang="en-US" dirty="0" smtClean="0"/>
              <a:t>Relieve Costs</a:t>
            </a:r>
            <a:endParaRPr lang="en-US" dirty="0"/>
          </a:p>
        </p:txBody>
      </p:sp>
      <p:pic>
        <p:nvPicPr>
          <p:cNvPr id="12290" name="Picture 2"/>
          <p:cNvPicPr>
            <a:picLocks noChangeAspect="1" noChangeArrowheads="1"/>
          </p:cNvPicPr>
          <p:nvPr/>
        </p:nvPicPr>
        <p:blipFill>
          <a:blip r:embed="rId2"/>
          <a:srcRect/>
          <a:stretch>
            <a:fillRect/>
          </a:stretch>
        </p:blipFill>
        <p:spPr bwMode="auto">
          <a:xfrm>
            <a:off x="762000" y="2057400"/>
            <a:ext cx="6648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2585323"/>
          </a:xfrm>
          <a:prstGeom prst="rect">
            <a:avLst/>
          </a:prstGeom>
          <a:noFill/>
        </p:spPr>
        <p:txBody>
          <a:bodyPr wrap="square" rtlCol="0">
            <a:spAutoFit/>
          </a:bodyPr>
          <a:lstStyle/>
          <a:p>
            <a:pPr>
              <a:buFont typeface="Arial" pitchFamily="34" charset="0"/>
              <a:buChar char="•"/>
            </a:pPr>
            <a:r>
              <a:rPr lang="en-GB" sz="1800" dirty="0" smtClean="0">
                <a:solidFill>
                  <a:schemeClr val="tx1"/>
                </a:solidFill>
              </a:rPr>
              <a:t> Costs can be relieved from a job by clicking on the Relieve Costs action.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Select the items to have their costs relieved from a grid of confirmed items with outstanding costs.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Select the account to relieve the costs to.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A cost recovery item is added to the confirmed items to reflect the costs that have been relieved.</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Jobs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143000"/>
            <a:ext cx="8382000" cy="5078313"/>
          </a:xfrm>
          <a:prstGeom prst="rect">
            <a:avLst/>
          </a:prstGeom>
          <a:noFill/>
        </p:spPr>
        <p:txBody>
          <a:bodyPr wrap="square" rtlCol="0">
            <a:spAutoFit/>
          </a:bodyPr>
          <a:lstStyle/>
          <a:p>
            <a:pPr lvl="0"/>
            <a:r>
              <a:rPr lang="en-GB" sz="2400" b="1" dirty="0" smtClean="0">
                <a:solidFill>
                  <a:schemeClr val="tx1"/>
                </a:solidFill>
              </a:rPr>
              <a:t>Completing a Job</a:t>
            </a:r>
            <a:endParaRPr lang="en-US" sz="2400" dirty="0" smtClean="0">
              <a:solidFill>
                <a:schemeClr val="tx1"/>
              </a:solidFill>
            </a:endParaRPr>
          </a:p>
          <a:p>
            <a:endParaRPr lang="en-GB" sz="1800" dirty="0" smtClean="0">
              <a:solidFill>
                <a:schemeClr val="tx1"/>
              </a:solidFill>
            </a:endParaRPr>
          </a:p>
          <a:p>
            <a:pPr>
              <a:buFont typeface="Arial" pitchFamily="34" charset="0"/>
              <a:buChar char="•"/>
            </a:pPr>
            <a:r>
              <a:rPr lang="en-GB" sz="1800" dirty="0" smtClean="0">
                <a:solidFill>
                  <a:schemeClr val="tx1"/>
                </a:solidFill>
              </a:rPr>
              <a:t> Jobs can be completed by selecting the Complete Job action.</a:t>
            </a:r>
            <a:endParaRPr lang="en-US" sz="1800" dirty="0" smtClean="0">
              <a:solidFill>
                <a:schemeClr val="tx1"/>
              </a:solidFill>
            </a:endParaRP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If there are any confirmed items with outstanding costs then the user will be prompted to relieve those costs before the job can be completed.</a:t>
            </a:r>
            <a:endParaRPr lang="en-US" sz="1800" dirty="0" smtClean="0">
              <a:solidFill>
                <a:schemeClr val="tx1"/>
              </a:solidFill>
            </a:endParaRPr>
          </a:p>
          <a:p>
            <a:pPr lvl="0"/>
            <a:endParaRPr lang="en-GB" sz="2400" b="1" dirty="0" smtClean="0">
              <a:solidFill>
                <a:schemeClr val="tx1"/>
              </a:solidFill>
            </a:endParaRPr>
          </a:p>
          <a:p>
            <a:pPr lvl="0"/>
            <a:r>
              <a:rPr lang="en-GB" sz="2400" b="1" dirty="0" smtClean="0">
                <a:solidFill>
                  <a:schemeClr val="tx1"/>
                </a:solidFill>
              </a:rPr>
              <a:t>Version Control</a:t>
            </a:r>
            <a:endParaRPr lang="en-US" sz="2400" dirty="0" smtClean="0">
              <a:solidFill>
                <a:schemeClr val="tx1"/>
              </a:solidFill>
            </a:endParaRPr>
          </a:p>
          <a:p>
            <a:endParaRPr lang="en-GB" sz="1800" dirty="0" smtClean="0">
              <a:solidFill>
                <a:schemeClr val="tx1"/>
              </a:solidFill>
            </a:endParaRPr>
          </a:p>
          <a:p>
            <a:pPr>
              <a:buFont typeface="Arial" pitchFamily="34" charset="0"/>
              <a:buChar char="•"/>
            </a:pPr>
            <a:r>
              <a:rPr lang="en-GB" sz="1800" dirty="0" smtClean="0">
                <a:solidFill>
                  <a:schemeClr val="tx1"/>
                </a:solidFill>
              </a:rPr>
              <a:t> All jobs are created as version 1. To record a version of a job select the Version Control action.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The Version Control action will produce a report containing the jobs details and the items on the job at that point. </a:t>
            </a:r>
          </a:p>
          <a:p>
            <a:pPr>
              <a:buFont typeface="Arial" pitchFamily="34" charset="0"/>
              <a:buChar char="•"/>
            </a:pPr>
            <a:endParaRPr lang="en-GB" sz="1800" dirty="0" smtClean="0">
              <a:solidFill>
                <a:schemeClr val="tx1"/>
              </a:solidFill>
            </a:endParaRPr>
          </a:p>
          <a:p>
            <a:pPr>
              <a:buFont typeface="Arial" pitchFamily="34" charset="0"/>
              <a:buChar char="•"/>
            </a:pPr>
            <a:r>
              <a:rPr lang="en-GB" sz="1800" dirty="0" smtClean="0">
                <a:solidFill>
                  <a:schemeClr val="tx1"/>
                </a:solidFill>
              </a:rPr>
              <a:t> The report is saved as a document against the job and the version number will be increased by 1.</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Commissions</a:t>
            </a:r>
            <a:endParaRPr lang="en-US" dirty="0"/>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4154984"/>
          </a:xfrm>
          <a:prstGeom prst="rect">
            <a:avLst/>
          </a:prstGeom>
          <a:noFill/>
        </p:spPr>
        <p:txBody>
          <a:bodyPr wrap="square" rtlCol="0">
            <a:spAutoFit/>
          </a:bodyPr>
          <a:lstStyle/>
          <a:p>
            <a:r>
              <a:rPr lang="en-US" sz="2400" dirty="0" smtClean="0">
                <a:solidFill>
                  <a:schemeClr val="tx1"/>
                </a:solidFill>
              </a:rPr>
              <a:t>The WinMan commissions module is used to track commissions paid to agents.  Commissions are paid to agents and can be paid on products or sundries.</a:t>
            </a:r>
          </a:p>
          <a:p>
            <a:endParaRPr lang="en-US" sz="2400" dirty="0" smtClean="0">
              <a:solidFill>
                <a:schemeClr val="tx1"/>
              </a:solidFill>
            </a:endParaRPr>
          </a:p>
          <a:p>
            <a:r>
              <a:rPr lang="en-US" sz="2400" dirty="0" smtClean="0">
                <a:solidFill>
                  <a:schemeClr val="tx1"/>
                </a:solidFill>
              </a:rPr>
              <a:t>WinMan Commissions handle split commissions and can have as many reps splitting a commission as required.</a:t>
            </a:r>
          </a:p>
          <a:p>
            <a:endParaRPr lang="en-US" sz="2400" dirty="0" smtClean="0">
              <a:solidFill>
                <a:schemeClr val="tx1"/>
              </a:solidFill>
            </a:endParaRPr>
          </a:p>
          <a:p>
            <a:r>
              <a:rPr lang="en-US" sz="2400" dirty="0" smtClean="0">
                <a:solidFill>
                  <a:schemeClr val="tx1"/>
                </a:solidFill>
              </a:rPr>
              <a:t>WinMan Commissions also handle payments to Agents, which are set up as suppliers and paid like most vendors.  The WinMan commissions module generates the necessary purchase invoices for payment.</a:t>
            </a: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1026" name="Picture 2"/>
          <p:cNvPicPr>
            <a:picLocks noChangeAspect="1" noChangeArrowheads="1"/>
          </p:cNvPicPr>
          <p:nvPr/>
        </p:nvPicPr>
        <p:blipFill>
          <a:blip r:embed="rId2"/>
          <a:srcRect/>
          <a:stretch>
            <a:fillRect/>
          </a:stretch>
        </p:blipFill>
        <p:spPr bwMode="auto">
          <a:xfrm>
            <a:off x="1981200" y="1371600"/>
            <a:ext cx="5119687" cy="49684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Commission Product Groups</a:t>
            </a:r>
            <a:endParaRPr lang="en-US" dirty="0"/>
          </a:p>
        </p:txBody>
      </p:sp>
      <p:sp>
        <p:nvSpPr>
          <p:cNvPr id="11" name="TextBox 10"/>
          <p:cNvSpPr txBox="1"/>
          <p:nvPr/>
        </p:nvSpPr>
        <p:spPr>
          <a:xfrm>
            <a:off x="4953000" y="2209800"/>
            <a:ext cx="37338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Commission Product groups are used to group parts and/or sundries that will receive the same commission.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Product Group is cross references with the customer class to determine the commission percent.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Product groups provide advanced functionality where not all items will receive the same commission, and each product and customer relationship doesn’t have to be defined.</a:t>
            </a:r>
          </a:p>
          <a:p>
            <a:endParaRPr lang="en-US" sz="1400" dirty="0" smtClean="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381000" y="1981201"/>
            <a:ext cx="4424039"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Commission Product Groups</a:t>
            </a:r>
            <a:endParaRPr lang="en-US" dirty="0"/>
          </a:p>
        </p:txBody>
      </p:sp>
      <p:pic>
        <p:nvPicPr>
          <p:cNvPr id="3074" name="Picture 2"/>
          <p:cNvPicPr>
            <a:picLocks noChangeAspect="1" noChangeArrowheads="1"/>
          </p:cNvPicPr>
          <p:nvPr/>
        </p:nvPicPr>
        <p:blipFill>
          <a:blip r:embed="rId2"/>
          <a:srcRect/>
          <a:stretch>
            <a:fillRect/>
          </a:stretch>
        </p:blipFill>
        <p:spPr bwMode="auto">
          <a:xfrm>
            <a:off x="381001" y="1828800"/>
            <a:ext cx="4343400" cy="3441309"/>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191000" y="2971800"/>
            <a:ext cx="4343400" cy="3441309"/>
          </a:xfrm>
          <a:prstGeom prst="rect">
            <a:avLst/>
          </a:prstGeom>
          <a:noFill/>
          <a:ln w="9525">
            <a:noFill/>
            <a:miter lim="800000"/>
            <a:headEnd/>
            <a:tailEnd/>
          </a:ln>
          <a:effectLst/>
        </p:spPr>
      </p:pic>
      <p:cxnSp>
        <p:nvCxnSpPr>
          <p:cNvPr id="10" name="Straight Arrow Connector 9"/>
          <p:cNvCxnSpPr/>
          <p:nvPr/>
        </p:nvCxnSpPr>
        <p:spPr>
          <a:xfrm rot="10800000">
            <a:off x="6248400" y="4267200"/>
            <a:ext cx="1295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rot="10800000">
            <a:off x="2438400" y="3657600"/>
            <a:ext cx="1371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105400" y="1828800"/>
            <a:ext cx="35814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Product Groups are related to a product on the Detailed Tab of the Product module using the Commission Group field</a:t>
            </a:r>
          </a:p>
        </p:txBody>
      </p:sp>
      <p:sp>
        <p:nvSpPr>
          <p:cNvPr id="19" name="TextBox 18"/>
          <p:cNvSpPr txBox="1"/>
          <p:nvPr/>
        </p:nvSpPr>
        <p:spPr>
          <a:xfrm>
            <a:off x="457200" y="5486400"/>
            <a:ext cx="34290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Product Groups are related to a sundry on the Details Tab in the Sundry module using the Commission Group field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228600" y="1066800"/>
            <a:ext cx="8610600" cy="762000"/>
          </a:xfrm>
        </p:spPr>
        <p:txBody>
          <a:bodyPr/>
          <a:lstStyle/>
          <a:p>
            <a:r>
              <a:rPr lang="en-US" dirty="0" smtClean="0"/>
              <a:t>Cycle Counting – Exporting to Excel</a:t>
            </a:r>
            <a:endParaRPr lang="en-US" dirty="0"/>
          </a:p>
        </p:txBody>
      </p:sp>
      <p:pic>
        <p:nvPicPr>
          <p:cNvPr id="41986" name="Picture 2"/>
          <p:cNvPicPr>
            <a:picLocks noChangeAspect="1" noChangeArrowheads="1"/>
          </p:cNvPicPr>
          <p:nvPr/>
        </p:nvPicPr>
        <p:blipFill>
          <a:blip r:embed="rId2"/>
          <a:srcRect/>
          <a:stretch>
            <a:fillRect/>
          </a:stretch>
        </p:blipFill>
        <p:spPr bwMode="auto">
          <a:xfrm>
            <a:off x="381000" y="1828800"/>
            <a:ext cx="1628775" cy="1952625"/>
          </a:xfrm>
          <a:prstGeom prst="rect">
            <a:avLst/>
          </a:prstGeom>
          <a:noFill/>
          <a:ln w="9525">
            <a:noFill/>
            <a:miter lim="800000"/>
            <a:headEnd/>
            <a:tailEnd/>
          </a:ln>
          <a:effectLst/>
        </p:spPr>
      </p:pic>
      <p:pic>
        <p:nvPicPr>
          <p:cNvPr id="41987" name="Picture 3"/>
          <p:cNvPicPr>
            <a:picLocks noChangeAspect="1" noChangeArrowheads="1"/>
          </p:cNvPicPr>
          <p:nvPr/>
        </p:nvPicPr>
        <p:blipFill>
          <a:blip r:embed="rId3"/>
          <a:srcRect/>
          <a:stretch>
            <a:fillRect/>
          </a:stretch>
        </p:blipFill>
        <p:spPr bwMode="auto">
          <a:xfrm>
            <a:off x="1524000" y="3810000"/>
            <a:ext cx="1914525" cy="2724150"/>
          </a:xfrm>
          <a:prstGeom prst="rect">
            <a:avLst/>
          </a:prstGeom>
          <a:noFill/>
          <a:ln w="9525">
            <a:noFill/>
            <a:miter lim="800000"/>
            <a:headEnd/>
            <a:tailEnd/>
          </a:ln>
          <a:effectLst/>
        </p:spPr>
      </p:pic>
      <p:pic>
        <p:nvPicPr>
          <p:cNvPr id="41988" name="Picture 4"/>
          <p:cNvPicPr>
            <a:picLocks noChangeAspect="1" noChangeArrowheads="1"/>
          </p:cNvPicPr>
          <p:nvPr/>
        </p:nvPicPr>
        <p:blipFill>
          <a:blip r:embed="rId4"/>
          <a:srcRect/>
          <a:stretch>
            <a:fillRect/>
          </a:stretch>
        </p:blipFill>
        <p:spPr bwMode="auto">
          <a:xfrm>
            <a:off x="3886200" y="2133600"/>
            <a:ext cx="4343400" cy="3429458"/>
          </a:xfrm>
          <a:prstGeom prst="rect">
            <a:avLst/>
          </a:prstGeom>
          <a:noFill/>
          <a:ln w="9525">
            <a:noFill/>
            <a:miter lim="800000"/>
            <a:headEnd/>
            <a:tailEnd/>
          </a:ln>
          <a:effectLst/>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Commission Customer Classes</a:t>
            </a:r>
            <a:endParaRPr lang="en-US" dirty="0"/>
          </a:p>
        </p:txBody>
      </p:sp>
      <p:sp>
        <p:nvSpPr>
          <p:cNvPr id="11" name="TextBox 10"/>
          <p:cNvSpPr txBox="1"/>
          <p:nvPr/>
        </p:nvSpPr>
        <p:spPr>
          <a:xfrm>
            <a:off x="4953000" y="2209800"/>
            <a:ext cx="37338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Commission Customer classes are used to group customers that will receive the same commission.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Customer Class is cross references with the product group to determine the commission percent.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Customer Classes provide advanced functionality where not all customers will receive the same commission, and each product and customer relationship doesn’t have to be defined.</a:t>
            </a:r>
          </a:p>
          <a:p>
            <a:endParaRPr lang="en-US" sz="1400" dirty="0" smtClean="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304800" y="2057400"/>
            <a:ext cx="4343400" cy="34413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Commission Customer Classes</a:t>
            </a:r>
            <a:endParaRPr lang="en-US" dirty="0"/>
          </a:p>
        </p:txBody>
      </p:sp>
      <p:sp>
        <p:nvSpPr>
          <p:cNvPr id="18" name="TextBox 17"/>
          <p:cNvSpPr txBox="1"/>
          <p:nvPr/>
        </p:nvSpPr>
        <p:spPr>
          <a:xfrm>
            <a:off x="6096000" y="3429000"/>
            <a:ext cx="26670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Classes are related to a customer on the Details Tab of the Customer module using the Commission Class field</a:t>
            </a:r>
          </a:p>
        </p:txBody>
      </p:sp>
      <p:pic>
        <p:nvPicPr>
          <p:cNvPr id="6146" name="Picture 2"/>
          <p:cNvPicPr>
            <a:picLocks noChangeAspect="1" noChangeArrowheads="1"/>
          </p:cNvPicPr>
          <p:nvPr/>
        </p:nvPicPr>
        <p:blipFill>
          <a:blip r:embed="rId2"/>
          <a:srcRect/>
          <a:stretch>
            <a:fillRect/>
          </a:stretch>
        </p:blipFill>
        <p:spPr bwMode="auto">
          <a:xfrm>
            <a:off x="457200" y="1981200"/>
            <a:ext cx="5229225" cy="4143155"/>
          </a:xfrm>
          <a:prstGeom prst="rect">
            <a:avLst/>
          </a:prstGeom>
          <a:noFill/>
          <a:ln w="9525">
            <a:noFill/>
            <a:miter lim="800000"/>
            <a:headEnd/>
            <a:tailEnd/>
          </a:ln>
          <a:effectLst/>
        </p:spPr>
      </p:pic>
      <p:cxnSp>
        <p:nvCxnSpPr>
          <p:cNvPr id="13" name="Straight Arrow Connector 12"/>
          <p:cNvCxnSpPr/>
          <p:nvPr/>
        </p:nvCxnSpPr>
        <p:spPr>
          <a:xfrm rot="10800000">
            <a:off x="3124200" y="4800600"/>
            <a:ext cx="1371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Commission Setup</a:t>
            </a:r>
            <a:endParaRPr lang="en-US" dirty="0"/>
          </a:p>
        </p:txBody>
      </p:sp>
      <p:sp>
        <p:nvSpPr>
          <p:cNvPr id="18" name="TextBox 17"/>
          <p:cNvSpPr txBox="1"/>
          <p:nvPr/>
        </p:nvSpPr>
        <p:spPr>
          <a:xfrm>
            <a:off x="6096000" y="2743200"/>
            <a:ext cx="26670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Commission Setup is where the Customer Classes and Product Groups are related to each other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commission rate is the percentage of the sale value that the commission will generate.</a:t>
            </a:r>
          </a:p>
        </p:txBody>
      </p:sp>
      <p:pic>
        <p:nvPicPr>
          <p:cNvPr id="8194" name="Picture 2"/>
          <p:cNvPicPr>
            <a:picLocks noChangeAspect="1" noChangeArrowheads="1"/>
          </p:cNvPicPr>
          <p:nvPr/>
        </p:nvPicPr>
        <p:blipFill>
          <a:blip r:embed="rId2"/>
          <a:srcRect/>
          <a:stretch>
            <a:fillRect/>
          </a:stretch>
        </p:blipFill>
        <p:spPr bwMode="auto">
          <a:xfrm>
            <a:off x="381000" y="1905000"/>
            <a:ext cx="5229225" cy="4143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381000" y="1143000"/>
            <a:ext cx="4419600" cy="646331"/>
          </a:xfrm>
          <a:prstGeom prst="rect">
            <a:avLst/>
          </a:prstGeom>
          <a:noFill/>
        </p:spPr>
        <p:txBody>
          <a:bodyPr wrap="square" rtlCol="0">
            <a:spAutoFit/>
          </a:bodyPr>
          <a:lstStyle/>
          <a:p>
            <a:r>
              <a:rPr lang="en-US" dirty="0" smtClean="0"/>
              <a:t>Commission Agents</a:t>
            </a:r>
            <a:endParaRPr lang="en-US" dirty="0"/>
          </a:p>
        </p:txBody>
      </p:sp>
      <p:sp>
        <p:nvSpPr>
          <p:cNvPr id="11" name="TextBox 10"/>
          <p:cNvSpPr txBox="1"/>
          <p:nvPr/>
        </p:nvSpPr>
        <p:spPr>
          <a:xfrm>
            <a:off x="4800600" y="1295400"/>
            <a:ext cx="41148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Commission Agents (sometimes called Reps) are used to report commissions to.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creating an agent, fill out all fields as necessary.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
            </a:r>
            <a:r>
              <a:rPr lang="en-US" sz="1400" b="1" dirty="0" smtClean="0">
                <a:solidFill>
                  <a:schemeClr val="tx1"/>
                </a:solidFill>
              </a:rPr>
              <a:t>Commission At</a:t>
            </a:r>
            <a:r>
              <a:rPr lang="en-US" sz="1400" dirty="0" smtClean="0">
                <a:solidFill>
                  <a:schemeClr val="tx1"/>
                </a:solidFill>
              </a:rPr>
              <a:t> will determine at what event the agent will be paid.  An agent can be paid at;</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Order (When the order is taken)</a:t>
            </a:r>
          </a:p>
          <a:p>
            <a:pPr lvl="1">
              <a:buFont typeface="Arial" pitchFamily="34" charset="0"/>
              <a:buChar char="•"/>
            </a:pPr>
            <a:r>
              <a:rPr lang="en-US" sz="1400" dirty="0" smtClean="0">
                <a:solidFill>
                  <a:schemeClr val="tx1"/>
                </a:solidFill>
              </a:rPr>
              <a:t> Invoice (When the invoice is generated)</a:t>
            </a:r>
          </a:p>
          <a:p>
            <a:pPr lvl="1">
              <a:buFont typeface="Arial" pitchFamily="34" charset="0"/>
              <a:buChar char="•"/>
            </a:pPr>
            <a:r>
              <a:rPr lang="en-US" sz="1400" dirty="0" smtClean="0">
                <a:solidFill>
                  <a:schemeClr val="tx1"/>
                </a:solidFill>
              </a:rPr>
              <a:t> Receipt (When the cash receipt has been received)</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an agent has been created, a Supplier will automatically be created using the Agent information and supplier defaults.  A drill down is provided to get to the supplier next to the Commission Agent field</a:t>
            </a:r>
          </a:p>
        </p:txBody>
      </p:sp>
      <p:pic>
        <p:nvPicPr>
          <p:cNvPr id="4099" name="Picture 3"/>
          <p:cNvPicPr>
            <a:picLocks noChangeAspect="1" noChangeArrowheads="1"/>
          </p:cNvPicPr>
          <p:nvPr/>
        </p:nvPicPr>
        <p:blipFill>
          <a:blip r:embed="rId2"/>
          <a:srcRect/>
          <a:stretch>
            <a:fillRect/>
          </a:stretch>
        </p:blipFill>
        <p:spPr bwMode="auto">
          <a:xfrm>
            <a:off x="381001" y="2133601"/>
            <a:ext cx="4191000" cy="3320562"/>
          </a:xfrm>
          <a:prstGeom prst="rect">
            <a:avLst/>
          </a:prstGeom>
          <a:noFill/>
          <a:ln w="9525">
            <a:noFill/>
            <a:miter lim="800000"/>
            <a:headEnd/>
            <a:tailEnd/>
          </a:ln>
          <a:effectLst/>
        </p:spPr>
      </p:pic>
      <p:sp>
        <p:nvSpPr>
          <p:cNvPr id="10" name="TextBox 9"/>
          <p:cNvSpPr txBox="1"/>
          <p:nvPr/>
        </p:nvSpPr>
        <p:spPr>
          <a:xfrm>
            <a:off x="4800600" y="5562600"/>
            <a:ext cx="4114800" cy="954107"/>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Use the Commission Agents option </a:t>
            </a:r>
            <a:r>
              <a:rPr lang="en-US" sz="1400" b="1" dirty="0" smtClean="0">
                <a:solidFill>
                  <a:schemeClr val="tx1"/>
                </a:solidFill>
              </a:rPr>
              <a:t>Default Commission at to (I)</a:t>
            </a:r>
            <a:r>
              <a:rPr lang="en-US" sz="1400" b="1" dirty="0" err="1" smtClean="0">
                <a:solidFill>
                  <a:schemeClr val="tx1"/>
                </a:solidFill>
              </a:rPr>
              <a:t>nvoiced</a:t>
            </a:r>
            <a:r>
              <a:rPr lang="en-US" sz="1400" b="1" dirty="0" smtClean="0">
                <a:solidFill>
                  <a:schemeClr val="tx1"/>
                </a:solidFill>
              </a:rPr>
              <a:t>, (R)</a:t>
            </a:r>
            <a:r>
              <a:rPr lang="en-US" sz="1400" b="1" dirty="0" err="1" smtClean="0">
                <a:solidFill>
                  <a:schemeClr val="tx1"/>
                </a:solidFill>
              </a:rPr>
              <a:t>eceived</a:t>
            </a:r>
            <a:r>
              <a:rPr lang="en-US" sz="1400" b="1" dirty="0" smtClean="0">
                <a:solidFill>
                  <a:schemeClr val="tx1"/>
                </a:solidFill>
              </a:rPr>
              <a:t> or (O)</a:t>
            </a:r>
            <a:r>
              <a:rPr lang="en-US" sz="1400" b="1" dirty="0" err="1" smtClean="0">
                <a:solidFill>
                  <a:schemeClr val="tx1"/>
                </a:solidFill>
              </a:rPr>
              <a:t>rdered</a:t>
            </a:r>
            <a:r>
              <a:rPr lang="en-US" sz="1400" b="1" dirty="0" smtClean="0">
                <a:solidFill>
                  <a:schemeClr val="tx1"/>
                </a:solidFill>
              </a:rPr>
              <a:t> when adding an agent </a:t>
            </a:r>
            <a:r>
              <a:rPr lang="en-US" sz="1400" dirty="0" smtClean="0">
                <a:solidFill>
                  <a:schemeClr val="tx1"/>
                </a:solidFill>
              </a:rPr>
              <a:t>to set default Commission At.    </a:t>
            </a: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Agents and Customers</a:t>
            </a:r>
            <a:endParaRPr lang="en-US" dirty="0"/>
          </a:p>
        </p:txBody>
      </p:sp>
      <p:pic>
        <p:nvPicPr>
          <p:cNvPr id="7170" name="Picture 2"/>
          <p:cNvPicPr>
            <a:picLocks noChangeAspect="1" noChangeArrowheads="1"/>
          </p:cNvPicPr>
          <p:nvPr/>
        </p:nvPicPr>
        <p:blipFill>
          <a:blip r:embed="rId2"/>
          <a:srcRect t="12403" r="18125" b="6977"/>
          <a:stretch>
            <a:fillRect/>
          </a:stretch>
        </p:blipFill>
        <p:spPr bwMode="auto">
          <a:xfrm>
            <a:off x="990600" y="1981200"/>
            <a:ext cx="7086600" cy="42195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Agents and Customers</a:t>
            </a:r>
            <a:endParaRPr lang="en-US" dirty="0"/>
          </a:p>
        </p:txBody>
      </p:sp>
      <p:sp>
        <p:nvSpPr>
          <p:cNvPr id="11" name="TextBox 10"/>
          <p:cNvSpPr txBox="1"/>
          <p:nvPr/>
        </p:nvSpPr>
        <p:spPr>
          <a:xfrm>
            <a:off x="304800" y="1828800"/>
            <a:ext cx="85344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Agents that are to receive commission for a sale to a customer, should be added to the customer record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Commissions relate to specific branch.  If multiple branches exist for a customer, all branches that are to receive commissions need to have agents added.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Agents are related to customers in the Customer module using the Add Agent action.  Multiple agents may be added to the same customer in cases where a split commission is to take place.  Agents can also be related to customer in the Commission Agents module using the Add Customer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a:t>
            </a:r>
            <a:r>
              <a:rPr lang="en-US" sz="1400" b="1" dirty="0" smtClean="0">
                <a:solidFill>
                  <a:schemeClr val="tx1"/>
                </a:solidFill>
              </a:rPr>
              <a:t>Default Percentage </a:t>
            </a:r>
            <a:r>
              <a:rPr lang="en-US" sz="1400" dirty="0" smtClean="0">
                <a:solidFill>
                  <a:schemeClr val="tx1"/>
                </a:solidFill>
              </a:rPr>
              <a:t>for each agent added refers to the percentage of the calculated commission that the agent is to receive.</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a:t>
            </a:r>
            <a:r>
              <a:rPr lang="en-US" sz="1400" dirty="0" err="1" smtClean="0">
                <a:solidFill>
                  <a:schemeClr val="tx1"/>
                </a:solidFill>
              </a:rPr>
              <a:t>eg</a:t>
            </a:r>
            <a:r>
              <a:rPr lang="en-US" sz="1400" dirty="0" smtClean="0">
                <a:solidFill>
                  <a:schemeClr val="tx1"/>
                </a:solidFill>
              </a:rPr>
              <a:t> If 2 reps are used and they are to split the commission 60/40, 1 rep would have a default Percentage of 60% and the other would be 40%.  </a:t>
            </a:r>
          </a:p>
        </p:txBody>
      </p:sp>
      <p:sp>
        <p:nvSpPr>
          <p:cNvPr id="6" name="TextBox 5"/>
          <p:cNvSpPr txBox="1"/>
          <p:nvPr/>
        </p:nvSpPr>
        <p:spPr>
          <a:xfrm>
            <a:off x="304800" y="5181600"/>
            <a:ext cx="8610600" cy="954107"/>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When multiple agents are added to a customer the system default is to set the default percentage to 100%.  Use the Commission Setup option </a:t>
            </a:r>
            <a:r>
              <a:rPr lang="en-US" sz="1400" b="1" dirty="0" smtClean="0">
                <a:solidFill>
                  <a:schemeClr val="tx1"/>
                </a:solidFill>
              </a:rPr>
              <a:t>The first agent will receive 100%  and then all subsequent agents for a customer  will receive  0% by default with this profile enabled </a:t>
            </a:r>
            <a:r>
              <a:rPr lang="en-US" sz="1400" dirty="0" smtClean="0">
                <a:solidFill>
                  <a:schemeClr val="tx1"/>
                </a:solidFill>
              </a:rPr>
              <a:t>to have only the first agent default to 100% and have all others have a default percentage of 0%.</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Order Commission</a:t>
            </a:r>
            <a:endParaRPr lang="en-US" dirty="0"/>
          </a:p>
        </p:txBody>
      </p:sp>
      <p:pic>
        <p:nvPicPr>
          <p:cNvPr id="9218" name="Picture 2"/>
          <p:cNvPicPr>
            <a:picLocks noChangeAspect="1" noChangeArrowheads="1"/>
          </p:cNvPicPr>
          <p:nvPr/>
        </p:nvPicPr>
        <p:blipFill>
          <a:blip r:embed="rId2"/>
          <a:srcRect r="25841" b="17351"/>
          <a:stretch>
            <a:fillRect/>
          </a:stretch>
        </p:blipFill>
        <p:spPr bwMode="auto">
          <a:xfrm>
            <a:off x="457200" y="1905000"/>
            <a:ext cx="4038600" cy="29718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t="12791" r="18125" b="38630"/>
          <a:stretch>
            <a:fillRect/>
          </a:stretch>
        </p:blipFill>
        <p:spPr bwMode="auto">
          <a:xfrm>
            <a:off x="2819400" y="4114800"/>
            <a:ext cx="6159230"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Order Commission</a:t>
            </a:r>
            <a:endParaRPr lang="en-US" dirty="0"/>
          </a:p>
        </p:txBody>
      </p:sp>
      <p:sp>
        <p:nvSpPr>
          <p:cNvPr id="11" name="TextBox 10"/>
          <p:cNvSpPr txBox="1"/>
          <p:nvPr/>
        </p:nvSpPr>
        <p:spPr>
          <a:xfrm>
            <a:off x="457200" y="1752600"/>
            <a:ext cx="8534400" cy="523220"/>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To use commissions, the Sales Orders system option for </a:t>
            </a:r>
            <a:r>
              <a:rPr lang="en-US" sz="1400" b="1" dirty="0" smtClean="0">
                <a:solidFill>
                  <a:schemeClr val="tx1"/>
                </a:solidFill>
              </a:rPr>
              <a:t>Use Commissions on Sales Orders</a:t>
            </a:r>
            <a:r>
              <a:rPr lang="en-US" sz="1400" dirty="0" smtClean="0">
                <a:solidFill>
                  <a:schemeClr val="tx1"/>
                </a:solidFill>
              </a:rPr>
              <a:t> must be set to Y and activated  </a:t>
            </a:r>
          </a:p>
        </p:txBody>
      </p:sp>
      <p:sp>
        <p:nvSpPr>
          <p:cNvPr id="8" name="TextBox 7"/>
          <p:cNvSpPr txBox="1"/>
          <p:nvPr/>
        </p:nvSpPr>
        <p:spPr>
          <a:xfrm>
            <a:off x="457200" y="2514600"/>
            <a:ext cx="85344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Sales Order line items are added using the Add item action in the Sales Order module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product/sundry commission group for the item added to the sales order and the customer commission class for the customer exist in the commission set-up then a commission line item will be added on the commission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multiple agents exist for the same sales order, commissions will be grouped by agent.  When each agent is expanded, all commission lines can be viewed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change commission details, modify the commission line item.  The agent, or rate may be changed.  The commission value will be updated based on the rate change.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add a commission line to an item that is not found in the set-up module right click on the sales order line and select the action Add Commission for line. </a:t>
            </a: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Order Commission</a:t>
            </a:r>
            <a:endParaRPr lang="en-US" dirty="0"/>
          </a:p>
        </p:txBody>
      </p:sp>
      <p:sp>
        <p:nvSpPr>
          <p:cNvPr id="11" name="TextBox 10"/>
          <p:cNvSpPr txBox="1"/>
          <p:nvPr/>
        </p:nvSpPr>
        <p:spPr>
          <a:xfrm>
            <a:off x="457200" y="1752600"/>
            <a:ext cx="8534400" cy="738664"/>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Free Text items by default will not have commission line items generated. Use the Commission Setup option </a:t>
            </a:r>
            <a:r>
              <a:rPr lang="en-US" sz="1400" b="1" dirty="0" smtClean="0">
                <a:solidFill>
                  <a:schemeClr val="tx1"/>
                </a:solidFill>
              </a:rPr>
              <a:t>Set a commission rate to use for free text sales order items</a:t>
            </a:r>
            <a:r>
              <a:rPr lang="en-US" sz="1400" dirty="0" smtClean="0">
                <a:solidFill>
                  <a:schemeClr val="tx1"/>
                </a:solidFill>
              </a:rPr>
              <a:t> to specify the commission percentage that all free text items will receive when created.    </a:t>
            </a:r>
          </a:p>
        </p:txBody>
      </p:sp>
      <p:sp>
        <p:nvSpPr>
          <p:cNvPr id="9" name="TextBox 8"/>
          <p:cNvSpPr txBox="1"/>
          <p:nvPr/>
        </p:nvSpPr>
        <p:spPr>
          <a:xfrm>
            <a:off x="457200" y="2743200"/>
            <a:ext cx="8534400" cy="738664"/>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Freight items by default will not have commission line items generated. Use the Commission Setup option </a:t>
            </a:r>
            <a:r>
              <a:rPr lang="en-US" sz="1400" b="1" dirty="0" smtClean="0">
                <a:solidFill>
                  <a:schemeClr val="tx1"/>
                </a:solidFill>
              </a:rPr>
              <a:t>Set a commission rate to use for freight sales order items</a:t>
            </a:r>
            <a:r>
              <a:rPr lang="en-US" sz="1400" dirty="0" smtClean="0">
                <a:solidFill>
                  <a:schemeClr val="tx1"/>
                </a:solidFill>
              </a:rPr>
              <a:t> to specify the commission percentage that all freight items will receive when created.    </a:t>
            </a:r>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Invoice Commission</a:t>
            </a:r>
            <a:endParaRPr lang="en-US" dirty="0"/>
          </a:p>
        </p:txBody>
      </p:sp>
      <p:pic>
        <p:nvPicPr>
          <p:cNvPr id="10242" name="Picture 2"/>
          <p:cNvPicPr>
            <a:picLocks noChangeAspect="1" noChangeArrowheads="1"/>
          </p:cNvPicPr>
          <p:nvPr/>
        </p:nvPicPr>
        <p:blipFill>
          <a:blip r:embed="rId2"/>
          <a:srcRect t="12403" r="18750" b="43152"/>
          <a:stretch>
            <a:fillRect/>
          </a:stretch>
        </p:blipFill>
        <p:spPr bwMode="auto">
          <a:xfrm>
            <a:off x="228600" y="2286000"/>
            <a:ext cx="8686800" cy="28733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pic>
        <p:nvPicPr>
          <p:cNvPr id="1027" name="Picture 3"/>
          <p:cNvPicPr>
            <a:picLocks noChangeAspect="1" noChangeArrowheads="1"/>
          </p:cNvPicPr>
          <p:nvPr/>
        </p:nvPicPr>
        <p:blipFill>
          <a:blip r:embed="rId2"/>
          <a:srcRect t="9302" r="18125" b="17313"/>
          <a:stretch>
            <a:fillRect/>
          </a:stretch>
        </p:blipFill>
        <p:spPr bwMode="auto">
          <a:xfrm>
            <a:off x="685800" y="1828800"/>
            <a:ext cx="8077200" cy="43777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228600" y="1066800"/>
            <a:ext cx="8610600" cy="762000"/>
          </a:xfrm>
        </p:spPr>
        <p:txBody>
          <a:bodyPr/>
          <a:lstStyle/>
          <a:p>
            <a:r>
              <a:rPr lang="en-US" dirty="0" smtClean="0"/>
              <a:t>Cycle Counting – Exporting to Excel</a:t>
            </a:r>
            <a:endParaRPr lang="en-US" dirty="0"/>
          </a:p>
        </p:txBody>
      </p:sp>
      <p:pic>
        <p:nvPicPr>
          <p:cNvPr id="43010" name="Picture 2"/>
          <p:cNvPicPr>
            <a:picLocks noChangeAspect="1" noChangeArrowheads="1"/>
          </p:cNvPicPr>
          <p:nvPr/>
        </p:nvPicPr>
        <p:blipFill>
          <a:blip r:embed="rId2"/>
          <a:srcRect/>
          <a:stretch>
            <a:fillRect/>
          </a:stretch>
        </p:blipFill>
        <p:spPr bwMode="auto">
          <a:xfrm>
            <a:off x="609600" y="1752600"/>
            <a:ext cx="4419600" cy="3444425"/>
          </a:xfrm>
          <a:prstGeom prst="rect">
            <a:avLst/>
          </a:prstGeom>
          <a:noFill/>
          <a:ln w="9525">
            <a:noFill/>
            <a:miter lim="800000"/>
            <a:headEnd/>
            <a:tailEnd/>
          </a:ln>
          <a:effectLst/>
        </p:spPr>
      </p:pic>
      <p:sp>
        <p:nvSpPr>
          <p:cNvPr id="8" name="Oval 7"/>
          <p:cNvSpPr/>
          <p:nvPr/>
        </p:nvSpPr>
        <p:spPr bwMode="auto">
          <a:xfrm>
            <a:off x="1981200" y="3124200"/>
            <a:ext cx="1143000" cy="457200"/>
          </a:xfrm>
          <a:prstGeom prst="ellipse">
            <a:avLst/>
          </a:prstGeom>
          <a:noFill/>
          <a:ln w="6350" cap="flat" cmpd="sng" algn="ctr">
            <a:solidFill>
              <a:schemeClr val="tx1"/>
            </a:solidFill>
            <a:prstDash val="solid"/>
            <a:round/>
            <a:headEnd type="none" w="med" len="med"/>
            <a:tailEnd type="none" w="med" len="med"/>
          </a:ln>
          <a:effectLst>
            <a:innerShdw blurRad="63500" dist="50800">
              <a:schemeClr val="bg1">
                <a:lumMod val="75000"/>
                <a:alpha val="50000"/>
              </a:scheme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699CC"/>
              </a:solidFill>
              <a:effectLst/>
              <a:latin typeface="Arial" charset="0"/>
              <a:cs typeface="Arial" charset="0"/>
            </a:endParaRPr>
          </a:p>
        </p:txBody>
      </p:sp>
      <p:cxnSp>
        <p:nvCxnSpPr>
          <p:cNvPr id="9" name="Straight Arrow Connector 8"/>
          <p:cNvCxnSpPr>
            <a:stCxn id="12" idx="1"/>
            <a:endCxn id="8" idx="6"/>
          </p:cNvCxnSpPr>
          <p:nvPr/>
        </p:nvCxnSpPr>
        <p:spPr bwMode="auto">
          <a:xfrm rot="10800000">
            <a:off x="3124200" y="3352800"/>
            <a:ext cx="2209800" cy="477292"/>
          </a:xfrm>
          <a:prstGeom prst="straightConnector1">
            <a:avLst/>
          </a:prstGeom>
          <a:noFill/>
          <a:ln w="6350" cap="flat" cmpd="sng" algn="ctr">
            <a:solidFill>
              <a:schemeClr val="tx1"/>
            </a:solidFill>
            <a:prstDash val="solid"/>
            <a:round/>
            <a:headEnd type="none" w="med" len="med"/>
            <a:tailEnd type="arrow"/>
          </a:ln>
          <a:effectLst>
            <a:outerShdw blurRad="50800" dist="50800" dir="5400000" algn="ctr" rotWithShape="0">
              <a:srgbClr val="000000">
                <a:alpha val="99000"/>
              </a:srgbClr>
            </a:outerShdw>
          </a:effectLst>
        </p:spPr>
      </p:cxnSp>
      <p:sp>
        <p:nvSpPr>
          <p:cNvPr id="12" name="TextBox 11"/>
          <p:cNvSpPr txBox="1"/>
          <p:nvPr/>
        </p:nvSpPr>
        <p:spPr>
          <a:xfrm>
            <a:off x="5334000" y="1752600"/>
            <a:ext cx="3429000" cy="4154984"/>
          </a:xfrm>
          <a:prstGeom prst="rect">
            <a:avLst/>
          </a:prstGeom>
          <a:noFill/>
        </p:spPr>
        <p:txBody>
          <a:bodyPr wrap="square" rtlCol="0">
            <a:spAutoFit/>
          </a:bodyPr>
          <a:lstStyle/>
          <a:p>
            <a:r>
              <a:rPr lang="en-US" sz="2400" dirty="0" smtClean="0">
                <a:solidFill>
                  <a:schemeClr val="tx1"/>
                </a:solidFill>
              </a:rPr>
              <a:t>All areas are listed in the drop down box, allowing the materials group to limit the cycle count list to a single area.  </a:t>
            </a:r>
          </a:p>
          <a:p>
            <a:endParaRPr lang="en-US" sz="2400" dirty="0" smtClean="0">
              <a:solidFill>
                <a:schemeClr val="tx1"/>
              </a:solidFill>
            </a:endParaRPr>
          </a:p>
          <a:p>
            <a:r>
              <a:rPr lang="en-US" sz="2400" dirty="0" smtClean="0">
                <a:solidFill>
                  <a:schemeClr val="tx1"/>
                </a:solidFill>
              </a:rPr>
              <a:t>Note the check box which allows for or eliminates items with a zero count.</a:t>
            </a:r>
            <a:endParaRPr lang="en-US" sz="2400" dirty="0">
              <a:solidFill>
                <a:schemeClr val="tx1"/>
              </a:solidFill>
            </a:endParaRPr>
          </a:p>
        </p:txBody>
      </p:sp>
      <p:sp>
        <p:nvSpPr>
          <p:cNvPr id="15" name="TextBox 14"/>
          <p:cNvSpPr txBox="1"/>
          <p:nvPr/>
        </p:nvSpPr>
        <p:spPr>
          <a:xfrm>
            <a:off x="533400" y="5562600"/>
            <a:ext cx="4724400" cy="646331"/>
          </a:xfrm>
          <a:prstGeom prst="rect">
            <a:avLst/>
          </a:prstGeom>
          <a:noFill/>
        </p:spPr>
        <p:txBody>
          <a:bodyPr wrap="square" rtlCol="0">
            <a:spAutoFit/>
          </a:bodyPr>
          <a:lstStyle/>
          <a:p>
            <a:r>
              <a:rPr lang="en-US" sz="1800" dirty="0" smtClean="0">
                <a:solidFill>
                  <a:schemeClr val="tx1"/>
                </a:solidFill>
              </a:rPr>
              <a:t>If you have several areas you might want to print out one sheet per area.</a:t>
            </a:r>
            <a:endParaRPr lang="en-US" sz="1800" dirty="0">
              <a:solidFill>
                <a:schemeClr val="tx1"/>
              </a:solidFill>
            </a:endParaRP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Invoice Commission</a:t>
            </a:r>
            <a:endParaRPr lang="en-US" dirty="0"/>
          </a:p>
        </p:txBody>
      </p:sp>
      <p:sp>
        <p:nvSpPr>
          <p:cNvPr id="8" name="TextBox 7"/>
          <p:cNvSpPr txBox="1"/>
          <p:nvPr/>
        </p:nvSpPr>
        <p:spPr>
          <a:xfrm>
            <a:off x="304800" y="1828800"/>
            <a:ext cx="85344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Commissions that have been created in Sales Orders will automatically populate the Commission Tab in Sales Invoices.  Once the sales order has been invoiced, any modifications needed for the commission must be done to the invoice.  The sales order commission line items can no longer be modified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change commission details, modify the commission line item.  The agent, or rate may be changed.  The commission value will be updated based on the rate change.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add a commission line to an item that requires commission right click on the sales invoice line and select the action Add Commission for line.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Manual invoices created in the Sales Invoice module will automatically add commissions for any sundries set-up in the commission set-up.</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Credits that are created and related to an invoice item where a commission was generated, will generate a negative commission line item.</a:t>
            </a:r>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Sales Invoice Commission</a:t>
            </a:r>
            <a:endParaRPr lang="en-US" dirty="0"/>
          </a:p>
        </p:txBody>
      </p:sp>
      <p:sp>
        <p:nvSpPr>
          <p:cNvPr id="10" name="TextBox 9"/>
          <p:cNvSpPr txBox="1"/>
          <p:nvPr/>
        </p:nvSpPr>
        <p:spPr>
          <a:xfrm>
            <a:off x="304800" y="2057400"/>
            <a:ext cx="8534400" cy="1169551"/>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Free Text items for manual invoices, by default, will not have commission line items generated. Use the Commission Setup option </a:t>
            </a:r>
            <a:r>
              <a:rPr lang="en-US" sz="1400" b="1" dirty="0" smtClean="0">
                <a:solidFill>
                  <a:schemeClr val="tx1"/>
                </a:solidFill>
              </a:rPr>
              <a:t>Set a commission rate to use for free text sales invoice items</a:t>
            </a:r>
            <a:r>
              <a:rPr lang="en-US" sz="1400" dirty="0" smtClean="0">
                <a:solidFill>
                  <a:schemeClr val="tx1"/>
                </a:solidFill>
              </a:rPr>
              <a:t> to specify the commission percentage that all free text items will receive when created.  When credits are created, negative commissions will also be generated for all free text items on the invoice, regardless of if they are related to an invoice where commission is generated.   </a:t>
            </a:r>
          </a:p>
        </p:txBody>
      </p:sp>
      <p:sp>
        <p:nvSpPr>
          <p:cNvPr id="12" name="TextBox 11"/>
          <p:cNvSpPr txBox="1"/>
          <p:nvPr/>
        </p:nvSpPr>
        <p:spPr>
          <a:xfrm>
            <a:off x="304800" y="3810000"/>
            <a:ext cx="8534400" cy="738664"/>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Freight items for manual invoices, by default, will not have commission line items generated. Use the Commission Setup option </a:t>
            </a:r>
            <a:r>
              <a:rPr lang="en-US" sz="1400" b="1" dirty="0" smtClean="0">
                <a:solidFill>
                  <a:schemeClr val="tx1"/>
                </a:solidFill>
              </a:rPr>
              <a:t>Set a commission rate to use for freight sales invoice items</a:t>
            </a:r>
            <a:r>
              <a:rPr lang="en-US" sz="1400" dirty="0" smtClean="0">
                <a:solidFill>
                  <a:schemeClr val="tx1"/>
                </a:solidFill>
              </a:rPr>
              <a:t> to specify the commission percentage that all freight items will receive when created.    </a:t>
            </a: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Commission Payment</a:t>
            </a:r>
            <a:endParaRPr lang="en-US" dirty="0"/>
          </a:p>
        </p:txBody>
      </p:sp>
      <p:pic>
        <p:nvPicPr>
          <p:cNvPr id="11266" name="Picture 2"/>
          <p:cNvPicPr>
            <a:picLocks noChangeAspect="1" noChangeArrowheads="1"/>
          </p:cNvPicPr>
          <p:nvPr/>
        </p:nvPicPr>
        <p:blipFill>
          <a:blip r:embed="rId2"/>
          <a:srcRect t="11605" r="1754" b="2806"/>
          <a:stretch>
            <a:fillRect/>
          </a:stretch>
        </p:blipFill>
        <p:spPr bwMode="auto">
          <a:xfrm>
            <a:off x="914400" y="2057400"/>
            <a:ext cx="7620000" cy="40141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Commission Payments</a:t>
            </a:r>
            <a:endParaRPr lang="en-US" dirty="0"/>
          </a:p>
        </p:txBody>
      </p:sp>
      <p:sp>
        <p:nvSpPr>
          <p:cNvPr id="8" name="TextBox 7"/>
          <p:cNvSpPr txBox="1"/>
          <p:nvPr/>
        </p:nvSpPr>
        <p:spPr>
          <a:xfrm>
            <a:off x="304800" y="1828800"/>
            <a:ext cx="85344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Unpaid Invoices Tab of the Commission Payments module will display any open commissions that are at the invoice status.  This will only have data if you are using the option to pay Agents when cash is received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Unpaid Orders Tab will display any open commissions that are at the Sales Order status and have not been invoiced.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Pending Payments Tab will display the commission line items that are ready to be paid.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Invoices Created Tab will display the purchase invoices created to the Agent for payment.  Right clicking on the invoice provides a drill down to the purchase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Commission Payments module will automatically select items for payment based on the Commission At field for each agent.  Additional items can be selected for payment and items already selected can be selected by checking/</a:t>
            </a:r>
            <a:r>
              <a:rPr lang="en-US" sz="1400" dirty="0" err="1" smtClean="0">
                <a:solidFill>
                  <a:schemeClr val="tx1"/>
                </a:solidFill>
              </a:rPr>
              <a:t>unchecking</a:t>
            </a:r>
            <a:r>
              <a:rPr lang="en-US" sz="1400" dirty="0" smtClean="0">
                <a:solidFill>
                  <a:schemeClr val="tx1"/>
                </a:solidFill>
              </a:rPr>
              <a:t> the Include column in the Unpaid Invoices. Selected items can be viewed on the Pending Payments Tab.</a:t>
            </a:r>
          </a:p>
        </p:txBody>
      </p:sp>
      <p:sp>
        <p:nvSpPr>
          <p:cNvPr id="6" name="TextBox 5"/>
          <p:cNvSpPr txBox="1"/>
          <p:nvPr/>
        </p:nvSpPr>
        <p:spPr>
          <a:xfrm>
            <a:off x="304800" y="5486400"/>
            <a:ext cx="8534400" cy="738664"/>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By Default, Unpaid Order items can not be selected for payment.  To be able to select order items for payment, select the Commission Payment setting </a:t>
            </a:r>
            <a:r>
              <a:rPr lang="en-US" sz="1400" b="1" dirty="0" smtClean="0">
                <a:solidFill>
                  <a:schemeClr val="tx1"/>
                </a:solidFill>
              </a:rPr>
              <a:t>Pay Commissions from Sales Order.</a:t>
            </a:r>
            <a:r>
              <a:rPr lang="en-US" sz="1400" dirty="0" smtClean="0">
                <a:solidFill>
                  <a:schemeClr val="tx1"/>
                </a:solidFill>
              </a:rPr>
              <a:t>  Enable this option and set the value to “Y” to be able to select order items for payment</a:t>
            </a: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Commission Payments</a:t>
            </a:r>
            <a:endParaRPr lang="en-US" dirty="0"/>
          </a:p>
        </p:txBody>
      </p:sp>
      <p:sp>
        <p:nvSpPr>
          <p:cNvPr id="8" name="TextBox 7"/>
          <p:cNvSpPr txBox="1"/>
          <p:nvPr/>
        </p:nvSpPr>
        <p:spPr>
          <a:xfrm>
            <a:off x="304800" y="2057400"/>
            <a:ext cx="85344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When first entering the Commission Payments module, all commission reps will be displayed together.  To view an individual Agent, use the Search feature to find a specific Agent.</a:t>
            </a:r>
          </a:p>
        </p:txBody>
      </p:sp>
      <p:sp>
        <p:nvSpPr>
          <p:cNvPr id="9" name="TextBox 8"/>
          <p:cNvSpPr txBox="1"/>
          <p:nvPr/>
        </p:nvSpPr>
        <p:spPr>
          <a:xfrm>
            <a:off x="304800" y="2667000"/>
            <a:ext cx="8534400" cy="1169551"/>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By default, all Agents can be viewed with the initial opening of the commission payments module.  If there are many reps, or many sales lines receiving commissions, this initial start-up can become slow.  To remove the option of seeing all reps at the same time when first opening the Commission Payments module select the commission payments option </a:t>
            </a:r>
            <a:r>
              <a:rPr lang="en-US" sz="1400" b="1" dirty="0" smtClean="0">
                <a:solidFill>
                  <a:schemeClr val="tx1"/>
                </a:solidFill>
              </a:rPr>
              <a:t>Allow viewing of commissions by agent</a:t>
            </a:r>
            <a:r>
              <a:rPr lang="en-US" sz="1400" dirty="0" smtClean="0">
                <a:solidFill>
                  <a:schemeClr val="tx1"/>
                </a:solidFill>
              </a:rPr>
              <a:t>.  Enable this option and set the value to N to view each agent individually. </a:t>
            </a:r>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Commissions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772400" cy="646331"/>
          </a:xfrm>
          <a:prstGeom prst="rect">
            <a:avLst/>
          </a:prstGeom>
          <a:noFill/>
        </p:spPr>
        <p:txBody>
          <a:bodyPr wrap="square" rtlCol="0">
            <a:spAutoFit/>
          </a:bodyPr>
          <a:lstStyle/>
          <a:p>
            <a:r>
              <a:rPr lang="en-US" dirty="0" smtClean="0"/>
              <a:t>Commission Payments - Action</a:t>
            </a:r>
            <a:endParaRPr lang="en-US" dirty="0"/>
          </a:p>
        </p:txBody>
      </p:sp>
      <p:sp>
        <p:nvSpPr>
          <p:cNvPr id="8" name="TextBox 7"/>
          <p:cNvSpPr txBox="1"/>
          <p:nvPr/>
        </p:nvSpPr>
        <p:spPr>
          <a:xfrm>
            <a:off x="304800" y="2057400"/>
            <a:ext cx="85344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the action Pay Commissions to pay an agent the selected items for payment.  If a specific agent is selected, only that agent will be paid.  </a:t>
            </a:r>
          </a:p>
        </p:txBody>
      </p:sp>
      <p:sp>
        <p:nvSpPr>
          <p:cNvPr id="9" name="TextBox 8"/>
          <p:cNvSpPr txBox="1"/>
          <p:nvPr/>
        </p:nvSpPr>
        <p:spPr>
          <a:xfrm>
            <a:off x="304800" y="2819400"/>
            <a:ext cx="8534400" cy="738664"/>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By default, the purchase invoice that is created will be created as New and need to be manually finalized.  Use the Commission Payments setting </a:t>
            </a:r>
            <a:r>
              <a:rPr lang="en-US" sz="1400" b="1" dirty="0" smtClean="0">
                <a:solidFill>
                  <a:schemeClr val="tx1"/>
                </a:solidFill>
              </a:rPr>
              <a:t>Finalize invoices automatically </a:t>
            </a:r>
            <a:r>
              <a:rPr lang="en-US" sz="1400" dirty="0" smtClean="0">
                <a:solidFill>
                  <a:schemeClr val="tx1"/>
                </a:solidFill>
              </a:rPr>
              <a:t>to create purchase invoices automatically finalized and ready for payment</a:t>
            </a:r>
            <a:endParaRPr lang="en-US" sz="1400" b="1" dirty="0" smtClean="0">
              <a:solidFill>
                <a:schemeClr val="tx1"/>
              </a:solidFill>
            </a:endParaRPr>
          </a:p>
        </p:txBody>
      </p:sp>
      <p:sp>
        <p:nvSpPr>
          <p:cNvPr id="10" name="TextBox 9"/>
          <p:cNvSpPr txBox="1"/>
          <p:nvPr/>
        </p:nvSpPr>
        <p:spPr>
          <a:xfrm>
            <a:off x="304800" y="3962400"/>
            <a:ext cx="8534400" cy="1384995"/>
          </a:xfrm>
          <a:prstGeom prst="rect">
            <a:avLst/>
          </a:prstGeom>
          <a:solidFill>
            <a:schemeClr val="tx2">
              <a:lumMod val="20000"/>
              <a:lumOff val="80000"/>
            </a:schemeClr>
          </a:solidFill>
        </p:spPr>
        <p:txBody>
          <a:bodyPr wrap="square" rtlCol="0">
            <a:spAutoFit/>
          </a:bodyPr>
          <a:lstStyle/>
          <a:p>
            <a:pPr>
              <a:buFont typeface="Arial" pitchFamily="34" charset="0"/>
              <a:buChar char="•"/>
            </a:pPr>
            <a:r>
              <a:rPr lang="en-US" sz="1400" dirty="0" smtClean="0">
                <a:solidFill>
                  <a:schemeClr val="tx1"/>
                </a:solidFill>
              </a:rPr>
              <a:t> SYSTEM SETTING:  By default, line items created on the purchase order will show each sales order line.  When many lines are being paid this can create a large invoice.  Use the Commission Payments setting </a:t>
            </a:r>
            <a:r>
              <a:rPr lang="en-US" sz="1400" b="1" dirty="0" smtClean="0">
                <a:solidFill>
                  <a:schemeClr val="tx1"/>
                </a:solidFill>
              </a:rPr>
              <a:t>Create invoice lines grouped on lines, order or agent </a:t>
            </a:r>
            <a:r>
              <a:rPr lang="en-US" sz="1400" dirty="0" smtClean="0">
                <a:solidFill>
                  <a:schemeClr val="tx1"/>
                </a:solidFill>
              </a:rPr>
              <a:t>to group commission lines on the purchase invoice.  Selecting the Order option will create one line on the purchase invoice for all items on a sales order.  Selecting the Agent option will create one line on the purchase invoice for all items being selected.</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754326"/>
          </a:xfrm>
          <a:prstGeom prst="rect">
            <a:avLst/>
          </a:prstGeom>
          <a:noFill/>
        </p:spPr>
        <p:txBody>
          <a:bodyPr wrap="square" rtlCol="0">
            <a:spAutoFit/>
          </a:bodyPr>
          <a:lstStyle/>
          <a:p>
            <a:pPr algn="ctr"/>
            <a:r>
              <a:rPr lang="en-US" dirty="0" smtClean="0"/>
              <a:t>Product Training</a:t>
            </a:r>
          </a:p>
          <a:p>
            <a:pPr algn="ctr"/>
            <a:r>
              <a:rPr lang="en-US" dirty="0" smtClean="0"/>
              <a:t>Customer Relationship Management (CRM)</a:t>
            </a:r>
            <a:endParaRPr lang="en-US" dirty="0"/>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3785652"/>
          </a:xfrm>
          <a:prstGeom prst="rect">
            <a:avLst/>
          </a:prstGeom>
          <a:noFill/>
        </p:spPr>
        <p:txBody>
          <a:bodyPr wrap="square" rtlCol="0">
            <a:spAutoFit/>
          </a:bodyPr>
          <a:lstStyle/>
          <a:p>
            <a:r>
              <a:rPr lang="en-US" sz="2400" dirty="0" smtClean="0">
                <a:solidFill>
                  <a:schemeClr val="tx1"/>
                </a:solidFill>
              </a:rPr>
              <a:t>CRM is an advanced module in WinMan that can be used in many ways.  At the very basic level CRM tracks Potential customers and contacts which can later be converted to Customers.  Layers such as sources, projects, campaigns and events can be added as required.</a:t>
            </a:r>
          </a:p>
          <a:p>
            <a:endParaRPr lang="en-US" sz="2400" dirty="0" smtClean="0">
              <a:solidFill>
                <a:schemeClr val="tx1"/>
              </a:solidFill>
            </a:endParaRPr>
          </a:p>
          <a:p>
            <a:r>
              <a:rPr lang="en-US" sz="2400" dirty="0" smtClean="0">
                <a:solidFill>
                  <a:schemeClr val="tx1"/>
                </a:solidFill>
              </a:rPr>
              <a:t>The CRM module is designed to be flexible and allow the multiple tool sets to be configured for a site.  Modules can be used in multiple ways depending on the requirements of the site.  </a:t>
            </a:r>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Flowchart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4" name="Picture 3" descr="CRM.JPG"/>
          <p:cNvPicPr>
            <a:picLocks noChangeAspect="1"/>
          </p:cNvPicPr>
          <p:nvPr/>
        </p:nvPicPr>
        <p:blipFill>
          <a:blip r:embed="rId2"/>
          <a:stretch>
            <a:fillRect/>
          </a:stretch>
        </p:blipFill>
        <p:spPr>
          <a:xfrm>
            <a:off x="1066800" y="1066800"/>
            <a:ext cx="7315200" cy="5225143"/>
          </a:xfrm>
          <a:prstGeom prst="rect">
            <a:avLst/>
          </a:prstGeom>
        </p:spPr>
      </p:pic>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685800" y="1295400"/>
            <a:ext cx="5791200" cy="646331"/>
          </a:xfrm>
          <a:prstGeom prst="rect">
            <a:avLst/>
          </a:prstGeom>
          <a:noFill/>
        </p:spPr>
        <p:txBody>
          <a:bodyPr wrap="square" rtlCol="0">
            <a:spAutoFit/>
          </a:bodyPr>
          <a:lstStyle/>
          <a:p>
            <a:r>
              <a:rPr lang="en-US" dirty="0" smtClean="0"/>
              <a:t>CRM Groups</a:t>
            </a:r>
            <a:endParaRPr lang="en-US" dirty="0"/>
          </a:p>
        </p:txBody>
      </p:sp>
      <p:sp>
        <p:nvSpPr>
          <p:cNvPr id="9" name="TextBox 8"/>
          <p:cNvSpPr txBox="1"/>
          <p:nvPr/>
        </p:nvSpPr>
        <p:spPr>
          <a:xfrm>
            <a:off x="5943600" y="3200400"/>
            <a:ext cx="28956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Groups are used to group CRM contacts.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Groups are used for reporting.</a:t>
            </a:r>
          </a:p>
        </p:txBody>
      </p:sp>
      <p:pic>
        <p:nvPicPr>
          <p:cNvPr id="1027" name="Picture 3"/>
          <p:cNvPicPr>
            <a:picLocks noChangeAspect="1" noChangeArrowheads="1"/>
          </p:cNvPicPr>
          <p:nvPr/>
        </p:nvPicPr>
        <p:blipFill>
          <a:blip r:embed="rId2"/>
          <a:srcRect/>
          <a:stretch>
            <a:fillRect/>
          </a:stretch>
        </p:blipFill>
        <p:spPr bwMode="auto">
          <a:xfrm>
            <a:off x="304800" y="1981200"/>
            <a:ext cx="5105400" cy="40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itle 3"/>
          <p:cNvSpPr>
            <a:spLocks noGrp="1"/>
          </p:cNvSpPr>
          <p:nvPr>
            <p:ph type="title"/>
          </p:nvPr>
        </p:nvSpPr>
        <p:spPr>
          <a:xfrm>
            <a:off x="228600" y="1066800"/>
            <a:ext cx="8610600" cy="762000"/>
          </a:xfrm>
        </p:spPr>
        <p:txBody>
          <a:bodyPr/>
          <a:lstStyle/>
          <a:p>
            <a:r>
              <a:rPr lang="en-US" dirty="0" smtClean="0"/>
              <a:t>Cycle Counting – Exporting to Excel</a:t>
            </a:r>
            <a:endParaRPr lang="en-US" dirty="0"/>
          </a:p>
        </p:txBody>
      </p:sp>
      <p:pic>
        <p:nvPicPr>
          <p:cNvPr id="44034" name="Picture 2"/>
          <p:cNvPicPr>
            <a:picLocks noChangeAspect="1" noChangeArrowheads="1"/>
          </p:cNvPicPr>
          <p:nvPr/>
        </p:nvPicPr>
        <p:blipFill>
          <a:blip r:embed="rId2"/>
          <a:srcRect/>
          <a:stretch>
            <a:fillRect/>
          </a:stretch>
        </p:blipFill>
        <p:spPr bwMode="auto">
          <a:xfrm>
            <a:off x="228600" y="1981200"/>
            <a:ext cx="8534400" cy="2641600"/>
          </a:xfrm>
          <a:prstGeom prst="rect">
            <a:avLst/>
          </a:prstGeom>
          <a:noFill/>
          <a:ln w="9525">
            <a:noFill/>
            <a:miter lim="800000"/>
            <a:headEnd/>
            <a:tailEnd/>
          </a:ln>
          <a:effectLst/>
        </p:spPr>
      </p:pic>
      <p:sp>
        <p:nvSpPr>
          <p:cNvPr id="10" name="TextBox 9"/>
          <p:cNvSpPr txBox="1"/>
          <p:nvPr/>
        </p:nvSpPr>
        <p:spPr>
          <a:xfrm>
            <a:off x="381000" y="5029200"/>
            <a:ext cx="8229600" cy="1200329"/>
          </a:xfrm>
          <a:prstGeom prst="rect">
            <a:avLst/>
          </a:prstGeom>
          <a:noFill/>
        </p:spPr>
        <p:txBody>
          <a:bodyPr wrap="square" rtlCol="0">
            <a:spAutoFit/>
          </a:bodyPr>
          <a:lstStyle/>
          <a:p>
            <a:r>
              <a:rPr lang="en-US" sz="2400" dirty="0" smtClean="0">
                <a:solidFill>
                  <a:schemeClr val="tx1"/>
                </a:solidFill>
              </a:rPr>
              <a:t>Note that the actual quantity is 0 when you generate the spreadsheet.  The person doing the cycle count will put in the actual quantities. </a:t>
            </a:r>
            <a:endParaRPr lang="en-US" sz="2400" dirty="0">
              <a:solidFill>
                <a:schemeClr val="tx1"/>
              </a:solidFill>
            </a:endParaRP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685800" y="1295400"/>
            <a:ext cx="5791200" cy="646331"/>
          </a:xfrm>
          <a:prstGeom prst="rect">
            <a:avLst/>
          </a:prstGeom>
          <a:noFill/>
        </p:spPr>
        <p:txBody>
          <a:bodyPr wrap="square" rtlCol="0">
            <a:spAutoFit/>
          </a:bodyPr>
          <a:lstStyle/>
          <a:p>
            <a:r>
              <a:rPr lang="en-US" dirty="0" smtClean="0"/>
              <a:t>CRM Regions</a:t>
            </a:r>
            <a:endParaRPr lang="en-US" dirty="0"/>
          </a:p>
        </p:txBody>
      </p:sp>
      <p:sp>
        <p:nvSpPr>
          <p:cNvPr id="9" name="TextBox 8"/>
          <p:cNvSpPr txBox="1"/>
          <p:nvPr/>
        </p:nvSpPr>
        <p:spPr>
          <a:xfrm>
            <a:off x="5943600" y="3200400"/>
            <a:ext cx="28956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Regions are used to group CRM contacts.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Regions are used for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Regions can represent geographical areas where contacts can be found </a:t>
            </a:r>
          </a:p>
        </p:txBody>
      </p:sp>
      <p:pic>
        <p:nvPicPr>
          <p:cNvPr id="11266" name="Picture 2"/>
          <p:cNvPicPr>
            <a:picLocks noChangeAspect="1" noChangeArrowheads="1"/>
          </p:cNvPicPr>
          <p:nvPr/>
        </p:nvPicPr>
        <p:blipFill>
          <a:blip r:embed="rId2"/>
          <a:srcRect/>
          <a:stretch>
            <a:fillRect/>
          </a:stretch>
        </p:blipFill>
        <p:spPr bwMode="auto">
          <a:xfrm>
            <a:off x="533400" y="1981200"/>
            <a:ext cx="5115294" cy="4052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685800" y="1295400"/>
            <a:ext cx="5791200" cy="646331"/>
          </a:xfrm>
          <a:prstGeom prst="rect">
            <a:avLst/>
          </a:prstGeom>
          <a:noFill/>
        </p:spPr>
        <p:txBody>
          <a:bodyPr wrap="square" rtlCol="0">
            <a:spAutoFit/>
          </a:bodyPr>
          <a:lstStyle/>
          <a:p>
            <a:r>
              <a:rPr lang="en-US" dirty="0" smtClean="0"/>
              <a:t>CRM Sources</a:t>
            </a:r>
            <a:endParaRPr lang="en-US" dirty="0"/>
          </a:p>
        </p:txBody>
      </p:sp>
      <p:sp>
        <p:nvSpPr>
          <p:cNvPr id="9" name="TextBox 8"/>
          <p:cNvSpPr txBox="1"/>
          <p:nvPr/>
        </p:nvSpPr>
        <p:spPr>
          <a:xfrm>
            <a:off x="5791200" y="2057400"/>
            <a:ext cx="3048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Sources are used to identify where a project or a contact come from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Sources are typically things like Web Site, fax, or Referral.  They can also be more detailed such as Mailing 07, or NY Trade show 06.</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Sources are similar to CRM campaign but lack functionality such as entering a budget, assigning an owner or viewing all projects related to the CRM Source (which CRM Campaigns have)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Sources are simple and have no task, calendar or note capability</a:t>
            </a:r>
          </a:p>
        </p:txBody>
      </p:sp>
      <p:pic>
        <p:nvPicPr>
          <p:cNvPr id="12290" name="Picture 2"/>
          <p:cNvPicPr>
            <a:picLocks noChangeAspect="1" noChangeArrowheads="1"/>
          </p:cNvPicPr>
          <p:nvPr/>
        </p:nvPicPr>
        <p:blipFill>
          <a:blip r:embed="rId2"/>
          <a:srcRect/>
          <a:stretch>
            <a:fillRect/>
          </a:stretch>
        </p:blipFill>
        <p:spPr bwMode="auto">
          <a:xfrm>
            <a:off x="533400" y="2057400"/>
            <a:ext cx="5019120" cy="3976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Task Classifications</a:t>
            </a:r>
            <a:endParaRPr lang="en-US" dirty="0"/>
          </a:p>
        </p:txBody>
      </p:sp>
      <p:sp>
        <p:nvSpPr>
          <p:cNvPr id="9" name="TextBox 8"/>
          <p:cNvSpPr txBox="1"/>
          <p:nvPr/>
        </p:nvSpPr>
        <p:spPr>
          <a:xfrm>
            <a:off x="5791200" y="1600200"/>
            <a:ext cx="30480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Task Classifications are used to identify the type of task.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Tasks Classifications are related to CRM Tasks as well as CRM notes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classifications could be;</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Phone Call</a:t>
            </a:r>
          </a:p>
          <a:p>
            <a:pPr lvl="1">
              <a:buFont typeface="Arial" pitchFamily="34" charset="0"/>
              <a:buChar char="•"/>
            </a:pPr>
            <a:r>
              <a:rPr lang="en-US" sz="1400" dirty="0" smtClean="0">
                <a:solidFill>
                  <a:schemeClr val="tx1"/>
                </a:solidFill>
              </a:rPr>
              <a:t> Email</a:t>
            </a:r>
          </a:p>
          <a:p>
            <a:pPr lvl="1">
              <a:buFont typeface="Arial" pitchFamily="34" charset="0"/>
              <a:buChar char="•"/>
            </a:pPr>
            <a:r>
              <a:rPr lang="en-US" sz="1400" dirty="0" smtClean="0">
                <a:solidFill>
                  <a:schemeClr val="tx1"/>
                </a:solidFill>
              </a:rPr>
              <a:t> Fax</a:t>
            </a:r>
          </a:p>
          <a:p>
            <a:pPr lvl="1">
              <a:buFont typeface="Arial" pitchFamily="34" charset="0"/>
              <a:buChar char="•"/>
            </a:pPr>
            <a:r>
              <a:rPr lang="en-US" sz="1400" dirty="0" smtClean="0">
                <a:solidFill>
                  <a:schemeClr val="tx1"/>
                </a:solidFill>
              </a:rPr>
              <a:t> Note</a:t>
            </a:r>
          </a:p>
          <a:p>
            <a:pPr lvl="1">
              <a:buFont typeface="Arial" pitchFamily="34" charset="0"/>
              <a:buChar char="•"/>
            </a:pPr>
            <a:r>
              <a:rPr lang="en-US" sz="1400" dirty="0" smtClean="0">
                <a:solidFill>
                  <a:schemeClr val="tx1"/>
                </a:solidFill>
              </a:rPr>
              <a:t> Send Document</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Icon feature will allow you to select an icon that relates to the task.  This will display on the Today tab in CRM Summary</a:t>
            </a:r>
          </a:p>
        </p:txBody>
      </p:sp>
      <p:pic>
        <p:nvPicPr>
          <p:cNvPr id="13314" name="Picture 2"/>
          <p:cNvPicPr>
            <a:picLocks noChangeAspect="1" noChangeArrowheads="1"/>
          </p:cNvPicPr>
          <p:nvPr/>
        </p:nvPicPr>
        <p:blipFill>
          <a:blip r:embed="rId2"/>
          <a:srcRect/>
          <a:stretch>
            <a:fillRect/>
          </a:stretch>
        </p:blipFill>
        <p:spPr bwMode="auto">
          <a:xfrm>
            <a:off x="457200" y="1981200"/>
            <a:ext cx="5305425" cy="42035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Task Statuses</a:t>
            </a:r>
            <a:endParaRPr lang="en-US" dirty="0"/>
          </a:p>
        </p:txBody>
      </p:sp>
      <p:sp>
        <p:nvSpPr>
          <p:cNvPr id="9" name="TextBox 8"/>
          <p:cNvSpPr txBox="1"/>
          <p:nvPr/>
        </p:nvSpPr>
        <p:spPr>
          <a:xfrm>
            <a:off x="5791200" y="2743200"/>
            <a:ext cx="3048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Task Statuses are milestones for a task.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percentage complete is used to designate the completion percentage once a status has been completed.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Task Statuses are used for CRM Tasks, as well as CRM calendar events</a:t>
            </a:r>
          </a:p>
        </p:txBody>
      </p:sp>
      <p:pic>
        <p:nvPicPr>
          <p:cNvPr id="14338" name="Picture 2"/>
          <p:cNvPicPr>
            <a:picLocks noChangeAspect="1" noChangeArrowheads="1"/>
          </p:cNvPicPr>
          <p:nvPr/>
        </p:nvPicPr>
        <p:blipFill>
          <a:blip r:embed="rId2"/>
          <a:srcRect/>
          <a:stretch>
            <a:fillRect/>
          </a:stretch>
        </p:blipFill>
        <p:spPr bwMode="auto">
          <a:xfrm>
            <a:off x="457200" y="20574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Email Messages</a:t>
            </a:r>
            <a:endParaRPr lang="en-US" dirty="0"/>
          </a:p>
        </p:txBody>
      </p:sp>
      <p:sp>
        <p:nvSpPr>
          <p:cNvPr id="9" name="TextBox 8"/>
          <p:cNvSpPr txBox="1"/>
          <p:nvPr/>
        </p:nvSpPr>
        <p:spPr>
          <a:xfrm>
            <a:off x="5791200" y="2514600"/>
            <a:ext cx="30480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Email messages are standard emails that are sent out multiple times.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sending an Email, an Email message can be selected which will populate the subject and body of the email.  Changes can be made to the email before it is sent to customize for the instance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Attachments can be added to the standard message using the Add Attachment action</a:t>
            </a:r>
          </a:p>
        </p:txBody>
      </p:sp>
      <p:pic>
        <p:nvPicPr>
          <p:cNvPr id="21506" name="Picture 2"/>
          <p:cNvPicPr>
            <a:picLocks noChangeAspect="1" noChangeArrowheads="1"/>
          </p:cNvPicPr>
          <p:nvPr/>
        </p:nvPicPr>
        <p:blipFill>
          <a:blip r:embed="rId2"/>
          <a:srcRect/>
          <a:stretch>
            <a:fillRect/>
          </a:stretch>
        </p:blipFill>
        <p:spPr bwMode="auto">
          <a:xfrm>
            <a:off x="457200" y="19812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Letters</a:t>
            </a:r>
            <a:endParaRPr lang="en-US" dirty="0"/>
          </a:p>
        </p:txBody>
      </p:sp>
      <p:sp>
        <p:nvSpPr>
          <p:cNvPr id="9" name="TextBox 8"/>
          <p:cNvSpPr txBox="1"/>
          <p:nvPr/>
        </p:nvSpPr>
        <p:spPr>
          <a:xfrm>
            <a:off x="5791200" y="2057400"/>
            <a:ext cx="3048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Letters are used to store mail merge letters that can be sent to a contact.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letter ID, </a:t>
            </a:r>
            <a:r>
              <a:rPr lang="en-US" sz="1400" dirty="0" err="1" smtClean="0">
                <a:solidFill>
                  <a:schemeClr val="tx1"/>
                </a:solidFill>
              </a:rPr>
              <a:t>descripiton</a:t>
            </a:r>
            <a:r>
              <a:rPr lang="en-US" sz="1400" dirty="0" smtClean="0">
                <a:solidFill>
                  <a:schemeClr val="tx1"/>
                </a:solidFill>
              </a:rPr>
              <a:t> and Category are used to classify the different types of letters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Procedure to Use is a WinMan stored procedure that is used to pull data from the contact and company records for the purpose of automatically inserting data into the mail merge letter.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An Alternate procedure can be written if different fields are required for mail merge letters</a:t>
            </a:r>
          </a:p>
        </p:txBody>
      </p:sp>
      <p:pic>
        <p:nvPicPr>
          <p:cNvPr id="4098" name="Picture 2"/>
          <p:cNvPicPr>
            <a:picLocks noChangeAspect="1" noChangeArrowheads="1"/>
          </p:cNvPicPr>
          <p:nvPr/>
        </p:nvPicPr>
        <p:blipFill>
          <a:blip r:embed="rId2"/>
          <a:srcRect/>
          <a:stretch>
            <a:fillRect/>
          </a:stretch>
        </p:blipFill>
        <p:spPr bwMode="auto">
          <a:xfrm>
            <a:off x="381000" y="19812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Letters</a:t>
            </a:r>
            <a:endParaRPr lang="en-US" dirty="0"/>
          </a:p>
        </p:txBody>
      </p:sp>
      <p:pic>
        <p:nvPicPr>
          <p:cNvPr id="5122" name="Picture 2"/>
          <p:cNvPicPr>
            <a:picLocks noChangeAspect="1" noChangeArrowheads="1"/>
          </p:cNvPicPr>
          <p:nvPr/>
        </p:nvPicPr>
        <p:blipFill>
          <a:blip r:embed="rId2"/>
          <a:srcRect r="18125" b="39018"/>
          <a:stretch>
            <a:fillRect/>
          </a:stretch>
        </p:blipFill>
        <p:spPr bwMode="auto">
          <a:xfrm>
            <a:off x="457200" y="2209800"/>
            <a:ext cx="8229600" cy="37064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Letters</a:t>
            </a:r>
            <a:endParaRPr lang="en-US" dirty="0"/>
          </a:p>
        </p:txBody>
      </p:sp>
      <p:sp>
        <p:nvSpPr>
          <p:cNvPr id="9" name="TextBox 8"/>
          <p:cNvSpPr txBox="1"/>
          <p:nvPr/>
        </p:nvSpPr>
        <p:spPr>
          <a:xfrm>
            <a:off x="609600" y="2057400"/>
            <a:ext cx="82296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Fields that can be automatically used with the default stored procedure include;</a:t>
            </a:r>
          </a:p>
          <a:p>
            <a:pPr lvl="1">
              <a:buFont typeface="Arial" pitchFamily="34" charset="0"/>
              <a:buChar char="•"/>
            </a:pPr>
            <a:r>
              <a:rPr lang="en-US" sz="1400" dirty="0" err="1" smtClean="0">
                <a:solidFill>
                  <a:schemeClr val="tx1"/>
                </a:solidFill>
              </a:rPr>
              <a:t>CompanyName</a:t>
            </a:r>
            <a:r>
              <a:rPr lang="en-US" sz="1400" dirty="0" smtClean="0">
                <a:solidFill>
                  <a:schemeClr val="tx1"/>
                </a:solidFill>
              </a:rPr>
              <a:t>		Your company name (from Sites)</a:t>
            </a:r>
          </a:p>
          <a:p>
            <a:pPr lvl="1">
              <a:buFont typeface="Arial" pitchFamily="34" charset="0"/>
              <a:buChar char="•"/>
            </a:pPr>
            <a:r>
              <a:rPr lang="en-US" sz="1400" dirty="0" err="1" smtClean="0">
                <a:solidFill>
                  <a:schemeClr val="tx1"/>
                </a:solidFill>
              </a:rPr>
              <a:t>CompanyAddress</a:t>
            </a:r>
            <a:r>
              <a:rPr lang="en-US" sz="1400" dirty="0" smtClean="0">
                <a:solidFill>
                  <a:schemeClr val="tx1"/>
                </a:solidFill>
              </a:rPr>
              <a:t>	Your company address (from Sites)</a:t>
            </a:r>
          </a:p>
          <a:p>
            <a:pPr lvl="1">
              <a:buFont typeface="Arial" pitchFamily="34" charset="0"/>
              <a:buChar char="•"/>
            </a:pPr>
            <a:r>
              <a:rPr lang="en-US" sz="1400" dirty="0" err="1" smtClean="0">
                <a:solidFill>
                  <a:schemeClr val="tx1"/>
                </a:solidFill>
              </a:rPr>
              <a:t>CompanyPhoneNumber</a:t>
            </a:r>
            <a:r>
              <a:rPr lang="en-US" sz="1400" dirty="0" smtClean="0">
                <a:solidFill>
                  <a:schemeClr val="tx1"/>
                </a:solidFill>
              </a:rPr>
              <a:t>	Your company phone number (from Sites)</a:t>
            </a:r>
          </a:p>
          <a:p>
            <a:pPr lvl="1">
              <a:buFont typeface="Arial" pitchFamily="34" charset="0"/>
              <a:buChar char="•"/>
            </a:pPr>
            <a:r>
              <a:rPr lang="en-US" sz="1400" dirty="0" err="1" smtClean="0">
                <a:solidFill>
                  <a:schemeClr val="tx1"/>
                </a:solidFill>
              </a:rPr>
              <a:t>CompanyFaxNumber</a:t>
            </a:r>
            <a:r>
              <a:rPr lang="en-US" sz="1400" dirty="0" smtClean="0">
                <a:solidFill>
                  <a:schemeClr val="tx1"/>
                </a:solidFill>
              </a:rPr>
              <a:t>	Your  company fax number (from Sites)</a:t>
            </a:r>
          </a:p>
          <a:p>
            <a:pPr lvl="1">
              <a:buFont typeface="Arial" pitchFamily="34" charset="0"/>
              <a:buChar char="•"/>
            </a:pPr>
            <a:r>
              <a:rPr lang="en-US" sz="1400" dirty="0" err="1" smtClean="0">
                <a:solidFill>
                  <a:schemeClr val="tx1"/>
                </a:solidFill>
              </a:rPr>
              <a:t>CompanyEmailAddress</a:t>
            </a:r>
            <a:r>
              <a:rPr lang="en-US" sz="1400" dirty="0" smtClean="0">
                <a:solidFill>
                  <a:schemeClr val="tx1"/>
                </a:solidFill>
              </a:rPr>
              <a:t>	Your company email address (from Sites)</a:t>
            </a:r>
          </a:p>
          <a:p>
            <a:pPr lvl="1">
              <a:buFont typeface="Arial" pitchFamily="34" charset="0"/>
              <a:buChar char="•"/>
            </a:pPr>
            <a:r>
              <a:rPr lang="en-US" sz="1400" dirty="0" err="1" smtClean="0">
                <a:solidFill>
                  <a:schemeClr val="tx1"/>
                </a:solidFill>
              </a:rPr>
              <a:t>CompanyWebsite</a:t>
            </a:r>
            <a:r>
              <a:rPr lang="en-US" sz="1400" dirty="0" smtClean="0">
                <a:solidFill>
                  <a:schemeClr val="tx1"/>
                </a:solidFill>
              </a:rPr>
              <a:t>	Your company web-site (from Sites)</a:t>
            </a:r>
          </a:p>
          <a:p>
            <a:pPr lvl="1">
              <a:buFont typeface="Arial" pitchFamily="34" charset="0"/>
              <a:buChar char="•"/>
            </a:pPr>
            <a:r>
              <a:rPr lang="en-US" sz="1400" dirty="0" err="1" smtClean="0">
                <a:solidFill>
                  <a:schemeClr val="tx1"/>
                </a:solidFill>
              </a:rPr>
              <a:t>UserName</a:t>
            </a:r>
            <a:r>
              <a:rPr lang="en-US" sz="1400" dirty="0" smtClean="0">
                <a:solidFill>
                  <a:schemeClr val="tx1"/>
                </a:solidFill>
              </a:rPr>
              <a:t>		Your user name (from Users)</a:t>
            </a:r>
          </a:p>
          <a:p>
            <a:pPr lvl="1">
              <a:buFont typeface="Arial" pitchFamily="34" charset="0"/>
              <a:buChar char="•"/>
            </a:pPr>
            <a:r>
              <a:rPr lang="en-US" sz="1400" dirty="0" err="1" smtClean="0">
                <a:solidFill>
                  <a:schemeClr val="tx1"/>
                </a:solidFill>
              </a:rPr>
              <a:t>Emailaddress</a:t>
            </a:r>
            <a:r>
              <a:rPr lang="en-US" sz="1400" dirty="0" smtClean="0">
                <a:solidFill>
                  <a:schemeClr val="tx1"/>
                </a:solidFill>
              </a:rPr>
              <a:t>		Your email address  (from Users)</a:t>
            </a:r>
          </a:p>
          <a:p>
            <a:pPr lvl="1">
              <a:buFont typeface="Arial" pitchFamily="34" charset="0"/>
              <a:buChar char="•"/>
            </a:pPr>
            <a:r>
              <a:rPr lang="en-US" sz="1400" dirty="0" err="1" smtClean="0">
                <a:solidFill>
                  <a:schemeClr val="tx1"/>
                </a:solidFill>
              </a:rPr>
              <a:t>RecipientName</a:t>
            </a:r>
            <a:r>
              <a:rPr lang="en-US" sz="1400" dirty="0" smtClean="0">
                <a:solidFill>
                  <a:schemeClr val="tx1"/>
                </a:solidFill>
              </a:rPr>
              <a:t>		The company or contact’s name the letter is being sent to</a:t>
            </a:r>
          </a:p>
          <a:p>
            <a:pPr lvl="1">
              <a:buFont typeface="Arial" pitchFamily="34" charset="0"/>
              <a:buChar char="•"/>
            </a:pPr>
            <a:r>
              <a:rPr lang="en-US" sz="1400" dirty="0" smtClean="0">
                <a:solidFill>
                  <a:schemeClr val="tx1"/>
                </a:solidFill>
              </a:rPr>
              <a:t>Address		The company or contact’s address the letter is being sent to</a:t>
            </a:r>
          </a:p>
          <a:p>
            <a:pPr lvl="1">
              <a:buFont typeface="Arial" pitchFamily="34" charset="0"/>
              <a:buChar char="•"/>
            </a:pPr>
            <a:r>
              <a:rPr lang="en-US" sz="1400" dirty="0" smtClean="0">
                <a:solidFill>
                  <a:schemeClr val="tx1"/>
                </a:solidFill>
              </a:rPr>
              <a:t>City			The company or contact’s city the letter is being sent to</a:t>
            </a:r>
          </a:p>
          <a:p>
            <a:pPr lvl="1">
              <a:buFont typeface="Arial" pitchFamily="34" charset="0"/>
              <a:buChar char="•"/>
            </a:pPr>
            <a:r>
              <a:rPr lang="en-US" sz="1400" dirty="0" smtClean="0">
                <a:solidFill>
                  <a:schemeClr val="tx1"/>
                </a:solidFill>
              </a:rPr>
              <a:t>Region		The company or contact’s state the letter is being sent to</a:t>
            </a:r>
          </a:p>
          <a:p>
            <a:pPr lvl="1">
              <a:buFont typeface="Arial" pitchFamily="34" charset="0"/>
              <a:buChar char="•"/>
            </a:pPr>
            <a:r>
              <a:rPr lang="en-US" sz="1400" dirty="0" err="1" smtClean="0">
                <a:solidFill>
                  <a:schemeClr val="tx1"/>
                </a:solidFill>
              </a:rPr>
              <a:t>PostalCode</a:t>
            </a:r>
            <a:r>
              <a:rPr lang="en-US" sz="1400" dirty="0" smtClean="0">
                <a:solidFill>
                  <a:schemeClr val="tx1"/>
                </a:solidFill>
              </a:rPr>
              <a:t>		The company or contact’s zip code the letter is being sent to</a:t>
            </a:r>
          </a:p>
          <a:p>
            <a:pPr lvl="1">
              <a:buFont typeface="Arial" pitchFamily="34" charset="0"/>
              <a:buChar char="•"/>
            </a:pPr>
            <a:r>
              <a:rPr lang="en-US" sz="1400" dirty="0" err="1" smtClean="0">
                <a:solidFill>
                  <a:schemeClr val="tx1"/>
                </a:solidFill>
              </a:rPr>
              <a:t>CountryID</a:t>
            </a:r>
            <a:r>
              <a:rPr lang="en-US" sz="1400" dirty="0" smtClean="0">
                <a:solidFill>
                  <a:schemeClr val="tx1"/>
                </a:solidFill>
              </a:rPr>
              <a:t>		The company or contact’s country the letter is being sent to</a:t>
            </a:r>
          </a:p>
          <a:p>
            <a:pPr lvl="1">
              <a:buFont typeface="Arial" pitchFamily="34" charset="0"/>
              <a:buChar char="•"/>
            </a:pPr>
            <a:r>
              <a:rPr lang="en-US" sz="1400" dirty="0" smtClean="0">
                <a:solidFill>
                  <a:schemeClr val="tx1"/>
                </a:solidFill>
              </a:rPr>
              <a:t>Balance		The value of outstanding sales invoices.  Used when sending a 			letter to a </a:t>
            </a:r>
            <a:r>
              <a:rPr lang="en-US" sz="1400" dirty="0" err="1" smtClean="0">
                <a:solidFill>
                  <a:schemeClr val="tx1"/>
                </a:solidFill>
              </a:rPr>
              <a:t>CRMCompany</a:t>
            </a:r>
            <a:r>
              <a:rPr lang="en-US" sz="1400" dirty="0" smtClean="0">
                <a:solidFill>
                  <a:schemeClr val="tx1"/>
                </a:solidFill>
              </a:rPr>
              <a:t> or Customer </a:t>
            </a:r>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Letters</a:t>
            </a:r>
            <a:endParaRPr lang="en-US" dirty="0"/>
          </a:p>
        </p:txBody>
      </p:sp>
      <p:sp>
        <p:nvSpPr>
          <p:cNvPr id="9" name="TextBox 8"/>
          <p:cNvSpPr txBox="1"/>
          <p:nvPr/>
        </p:nvSpPr>
        <p:spPr>
          <a:xfrm>
            <a:off x="609600" y="2057400"/>
            <a:ext cx="82296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To add a form letter, select the action Add Attachment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Sample letters can be found on the WinMan documentation portal found at;</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http:\training.winman.com</a:t>
            </a:r>
          </a:p>
          <a:p>
            <a:pPr lvl="2">
              <a:buFont typeface="Arial" pitchFamily="34" charset="0"/>
              <a:buChar char="•"/>
            </a:pPr>
            <a:r>
              <a:rPr lang="en-US" sz="1400" dirty="0" smtClean="0">
                <a:solidFill>
                  <a:schemeClr val="tx1"/>
                </a:solidFill>
              </a:rPr>
              <a:t>ERM </a:t>
            </a:r>
            <a:r>
              <a:rPr lang="en-US" sz="1400" dirty="0" smtClean="0">
                <a:solidFill>
                  <a:schemeClr val="tx1"/>
                </a:solidFill>
                <a:sym typeface="Wingdings" pitchFamily="2" charset="2"/>
              </a:rPr>
              <a:t> CRM</a:t>
            </a: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Events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Events</a:t>
            </a:r>
            <a:endParaRPr lang="en-US" dirty="0"/>
          </a:p>
        </p:txBody>
      </p:sp>
      <p:pic>
        <p:nvPicPr>
          <p:cNvPr id="20482" name="Picture 2"/>
          <p:cNvPicPr>
            <a:picLocks noChangeAspect="1" noChangeArrowheads="1"/>
          </p:cNvPicPr>
          <p:nvPr/>
        </p:nvPicPr>
        <p:blipFill>
          <a:blip r:embed="rId2"/>
          <a:srcRect/>
          <a:stretch>
            <a:fillRect/>
          </a:stretch>
        </p:blipFill>
        <p:spPr bwMode="auto">
          <a:xfrm>
            <a:off x="381001" y="1905001"/>
            <a:ext cx="4648199" cy="3682804"/>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4191000" y="2667000"/>
            <a:ext cx="4616388"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6858000" y="1828800"/>
            <a:ext cx="2038350" cy="4108884"/>
          </a:xfrm>
          <a:prstGeom prst="rect">
            <a:avLst/>
          </a:prstGeom>
          <a:noFill/>
          <a:ln w="9525">
            <a:noFill/>
            <a:miter lim="800000"/>
            <a:headEnd/>
            <a:tailEnd/>
          </a:ln>
          <a:effectLst/>
        </p:spPr>
      </p:pic>
      <p:sp>
        <p:nvSpPr>
          <p:cNvPr id="2" name="Title 1"/>
          <p:cNvSpPr>
            <a:spLocks noGrp="1"/>
          </p:cNvSpPr>
          <p:nvPr>
            <p:ph type="title"/>
          </p:nvPr>
        </p:nvSpPr>
        <p:spPr>
          <a:xfrm>
            <a:off x="381000" y="1066800"/>
            <a:ext cx="8229600" cy="1143000"/>
          </a:xfrm>
        </p:spPr>
        <p:txBody>
          <a:bodyPr/>
          <a:lstStyle/>
          <a:p>
            <a:r>
              <a:rPr lang="en-US" dirty="0" smtClean="0"/>
              <a:t>Cycle Counting – Adjusting the Inventory</a:t>
            </a:r>
            <a:endParaRPr lang="en-US"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extBox 3"/>
          <p:cNvSpPr txBox="1"/>
          <p:nvPr/>
        </p:nvSpPr>
        <p:spPr>
          <a:xfrm>
            <a:off x="304800" y="2438400"/>
            <a:ext cx="6400800" cy="3724096"/>
          </a:xfrm>
          <a:prstGeom prst="rect">
            <a:avLst/>
          </a:prstGeom>
          <a:noFill/>
        </p:spPr>
        <p:txBody>
          <a:bodyPr wrap="square" rtlCol="0">
            <a:spAutoFit/>
          </a:bodyPr>
          <a:lstStyle/>
          <a:p>
            <a:pPr marL="742950" indent="-742950">
              <a:buFont typeface="+mj-lt"/>
              <a:buAutoNum type="arabicPeriod"/>
            </a:pPr>
            <a:r>
              <a:rPr lang="en-US" dirty="0" smtClean="0">
                <a:solidFill>
                  <a:schemeClr val="tx1"/>
                </a:solidFill>
              </a:rPr>
              <a:t>Import Excel Spreadsheet</a:t>
            </a:r>
            <a:br>
              <a:rPr lang="en-US" dirty="0" smtClean="0">
                <a:solidFill>
                  <a:schemeClr val="tx1"/>
                </a:solidFill>
              </a:rPr>
            </a:br>
            <a:r>
              <a:rPr lang="en-US" sz="2000" dirty="0" smtClean="0">
                <a:solidFill>
                  <a:schemeClr val="tx1"/>
                </a:solidFill>
              </a:rPr>
              <a:t>Follow the wizard </a:t>
            </a:r>
          </a:p>
          <a:p>
            <a:pPr marL="742950" indent="-742950">
              <a:buFont typeface="+mj-lt"/>
              <a:buAutoNum type="arabicPeriod"/>
            </a:pPr>
            <a:r>
              <a:rPr lang="en-US" dirty="0" smtClean="0">
                <a:solidFill>
                  <a:schemeClr val="tx1"/>
                </a:solidFill>
              </a:rPr>
              <a:t>Select “Save Count Quantities” once the Excel file has been imported. </a:t>
            </a:r>
            <a:endParaRPr lang="en-US" dirty="0"/>
          </a:p>
          <a:p>
            <a:pPr marL="742950" indent="-742950">
              <a:buFont typeface="+mj-lt"/>
              <a:buAutoNum type="arabicPeriod"/>
            </a:pPr>
            <a:r>
              <a:rPr lang="en-US" dirty="0" smtClean="0">
                <a:solidFill>
                  <a:schemeClr val="tx1"/>
                </a:solidFill>
              </a:rPr>
              <a:t>In “Actions”, click on “Update Stock”</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Events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Events</a:t>
            </a:r>
            <a:endParaRPr lang="en-US" dirty="0"/>
          </a:p>
        </p:txBody>
      </p:sp>
      <p:sp>
        <p:nvSpPr>
          <p:cNvPr id="9" name="TextBox 8"/>
          <p:cNvSpPr txBox="1"/>
          <p:nvPr/>
        </p:nvSpPr>
        <p:spPr>
          <a:xfrm>
            <a:off x="457200" y="1905000"/>
            <a:ext cx="83058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Events can be used for processes that will occur multiple times.  A CRM event can be added to a Contact or all contacts for a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Events are like a work flow where multiple defined events are established.  When defining an event, the event should be given an ID that represents the work flow.  </a:t>
            </a:r>
            <a:r>
              <a:rPr lang="en-US" sz="1400" dirty="0" err="1" smtClean="0">
                <a:solidFill>
                  <a:schemeClr val="tx1"/>
                </a:solidFill>
              </a:rPr>
              <a:t>Ie</a:t>
            </a:r>
            <a:r>
              <a:rPr lang="en-US" sz="1400" dirty="0" smtClean="0">
                <a:solidFill>
                  <a:schemeClr val="tx1"/>
                </a:solidFill>
              </a:rPr>
              <a:t> New System Sale.</a:t>
            </a:r>
          </a:p>
          <a:p>
            <a:pPr>
              <a:buFont typeface="Arial" pitchFamily="34" charset="0"/>
              <a:buChar char="•"/>
            </a:pPr>
            <a:endParaRPr lang="en-US" sz="1400" dirty="0" smtClean="0">
              <a:solidFill>
                <a:schemeClr val="tx1"/>
              </a:solidFill>
            </a:endParaRPr>
          </a:p>
          <a:p>
            <a:r>
              <a:rPr lang="en-US" sz="1400" dirty="0" smtClean="0">
                <a:solidFill>
                  <a:schemeClr val="tx1"/>
                </a:solidFill>
              </a:rPr>
              <a:t>INFORMATION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Activities can be added to the Event and can be 1 of the following;</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Task</a:t>
            </a:r>
          </a:p>
          <a:p>
            <a:pPr lvl="1">
              <a:buFont typeface="Arial" pitchFamily="34" charset="0"/>
              <a:buChar char="•"/>
            </a:pPr>
            <a:r>
              <a:rPr lang="en-US" sz="1400" dirty="0" smtClean="0">
                <a:solidFill>
                  <a:schemeClr val="tx1"/>
                </a:solidFill>
              </a:rPr>
              <a:t> Appointment (Calendar item)</a:t>
            </a:r>
          </a:p>
          <a:p>
            <a:pPr lvl="1">
              <a:buFont typeface="Arial" pitchFamily="34" charset="0"/>
              <a:buChar char="•"/>
            </a:pPr>
            <a:r>
              <a:rPr lang="en-US" sz="1400" dirty="0" smtClean="0">
                <a:solidFill>
                  <a:schemeClr val="tx1"/>
                </a:solidFill>
              </a:rPr>
              <a:t> Note</a:t>
            </a:r>
          </a:p>
          <a:p>
            <a:pPr lvl="1">
              <a:buFont typeface="Arial" pitchFamily="34" charset="0"/>
              <a:buChar char="•"/>
            </a:pPr>
            <a:r>
              <a:rPr lang="en-US" sz="1400" dirty="0" smtClean="0">
                <a:solidFill>
                  <a:schemeClr val="tx1"/>
                </a:solidFill>
              </a:rPr>
              <a:t> Email</a:t>
            </a:r>
          </a:p>
          <a:p>
            <a:pPr lvl="1">
              <a:buFont typeface="Arial" pitchFamily="34" charset="0"/>
              <a:buChar char="•"/>
            </a:pPr>
            <a:r>
              <a:rPr lang="en-US" sz="1400" dirty="0" smtClean="0">
                <a:solidFill>
                  <a:schemeClr val="tx1"/>
                </a:solidFill>
              </a:rPr>
              <a:t> Fax</a:t>
            </a:r>
          </a:p>
          <a:p>
            <a:pPr lvl="1">
              <a:buFont typeface="Arial" pitchFamily="34" charset="0"/>
              <a:buChar char="•"/>
            </a:pPr>
            <a:r>
              <a:rPr lang="en-US" sz="1400" dirty="0" smtClean="0">
                <a:solidFill>
                  <a:schemeClr val="tx1"/>
                </a:solidFill>
              </a:rPr>
              <a:t> Letter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Sequence the activity in order that they should be completed.  Generally, increase your sequence by 10 so that future items can be inserted without having to re-sequence all activities  </a:t>
            </a: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Events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Events</a:t>
            </a:r>
            <a:endParaRPr lang="en-US" dirty="0"/>
          </a:p>
        </p:txBody>
      </p:sp>
      <p:sp>
        <p:nvSpPr>
          <p:cNvPr id="9" name="TextBox 8"/>
          <p:cNvSpPr txBox="1"/>
          <p:nvPr/>
        </p:nvSpPr>
        <p:spPr>
          <a:xfrm>
            <a:off x="457200" y="1905000"/>
            <a:ext cx="8305800" cy="4616648"/>
          </a:xfrm>
          <a:prstGeom prst="rect">
            <a:avLst/>
          </a:prstGeom>
          <a:noFill/>
        </p:spPr>
        <p:txBody>
          <a:bodyPr wrap="square" rtlCol="0">
            <a:spAutoFit/>
          </a:bodyPr>
          <a:lstStyle/>
          <a:p>
            <a:r>
              <a:rPr lang="en-US" sz="1400" dirty="0" smtClean="0">
                <a:solidFill>
                  <a:schemeClr val="tx1"/>
                </a:solidFill>
              </a:rPr>
              <a:t>DETAILS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Task Classification is what type of activity is this.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Offset – The number of days that the task will take.  The next sequenced activity will start on the end date of the previous activity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Priority – The priority of the item which can be Low, Normal, or High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Campaign – Attached to generated Notes and Tasks when the event is added.  Can be used for reporting.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Contact – The contact that the activity is related to.  If an activity has a contact selected, all other activities should also have a contact.  If the activity is an email fax or letter the activity must have a contact.  If a contact is used, the event can not be applied against other contacts.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Project – Attached to generated Notes and Tasks when the event is added.  These are visible in CRM Projects when reviewing a project.</a:t>
            </a:r>
          </a:p>
          <a:p>
            <a:r>
              <a:rPr lang="en-US" sz="1400" dirty="0" smtClean="0">
                <a:solidFill>
                  <a:schemeClr val="tx1"/>
                </a:solidFill>
              </a:rPr>
              <a:t>NOTE:  When adding a CRM Event a project can be linked to the entire Event when it is added.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Owner – The owner of the activity.   </a:t>
            </a:r>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sz="4000" dirty="0" smtClean="0">
                <a:solidFill>
                  <a:schemeClr val="bg1"/>
                </a:solidFill>
              </a:rPr>
              <a:t>CRM Conversation Templates</a:t>
            </a:r>
            <a:endParaRPr lang="en-US" sz="4000"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pic>
        <p:nvPicPr>
          <p:cNvPr id="9" name="Picture 6" descr="V7.0 CRM Conversation Templates.jpg"/>
          <p:cNvPicPr>
            <a:picLocks noChangeAspect="1"/>
          </p:cNvPicPr>
          <p:nvPr/>
        </p:nvPicPr>
        <p:blipFill>
          <a:blip r:embed="rId2"/>
          <a:srcRect/>
          <a:stretch>
            <a:fillRect/>
          </a:stretch>
        </p:blipFill>
        <p:spPr bwMode="auto">
          <a:xfrm>
            <a:off x="1304925" y="1138238"/>
            <a:ext cx="6391275" cy="533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sz="4000" dirty="0" smtClean="0">
                <a:solidFill>
                  <a:schemeClr val="bg1"/>
                </a:solidFill>
              </a:rPr>
              <a:t>CRM Conversation Templates</a:t>
            </a:r>
            <a:endParaRPr lang="en-US" sz="4000"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7086600" cy="646331"/>
          </a:xfrm>
          <a:prstGeom prst="rect">
            <a:avLst/>
          </a:prstGeom>
          <a:noFill/>
        </p:spPr>
        <p:txBody>
          <a:bodyPr wrap="square" rtlCol="0">
            <a:spAutoFit/>
          </a:bodyPr>
          <a:lstStyle/>
          <a:p>
            <a:r>
              <a:rPr lang="en-US" dirty="0" smtClean="0"/>
              <a:t>CRM Conversation Templates</a:t>
            </a:r>
            <a:endParaRPr lang="en-US" dirty="0"/>
          </a:p>
        </p:txBody>
      </p:sp>
      <p:pic>
        <p:nvPicPr>
          <p:cNvPr id="22530" name="Picture 2"/>
          <p:cNvPicPr>
            <a:picLocks noChangeAspect="1" noChangeArrowheads="1"/>
          </p:cNvPicPr>
          <p:nvPr/>
        </p:nvPicPr>
        <p:blipFill>
          <a:blip r:embed="rId2"/>
          <a:srcRect r="18750" b="47287"/>
          <a:stretch>
            <a:fillRect/>
          </a:stretch>
        </p:blipFill>
        <p:spPr bwMode="auto">
          <a:xfrm>
            <a:off x="381000" y="2057400"/>
            <a:ext cx="8534400" cy="33481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sz="4000" dirty="0" smtClean="0">
                <a:solidFill>
                  <a:schemeClr val="bg1"/>
                </a:solidFill>
              </a:rPr>
              <a:t>CRM Conversation Templates</a:t>
            </a:r>
            <a:endParaRPr lang="en-US" sz="4000"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7772400" cy="646331"/>
          </a:xfrm>
          <a:prstGeom prst="rect">
            <a:avLst/>
          </a:prstGeom>
          <a:noFill/>
        </p:spPr>
        <p:txBody>
          <a:bodyPr wrap="square" rtlCol="0">
            <a:spAutoFit/>
          </a:bodyPr>
          <a:lstStyle/>
          <a:p>
            <a:r>
              <a:rPr lang="en-US" dirty="0" smtClean="0"/>
              <a:t>CRM Conversation Templates</a:t>
            </a:r>
            <a:endParaRPr lang="en-US" dirty="0"/>
          </a:p>
        </p:txBody>
      </p:sp>
      <p:sp>
        <p:nvSpPr>
          <p:cNvPr id="9" name="TextBox 8"/>
          <p:cNvSpPr txBox="1"/>
          <p:nvPr/>
        </p:nvSpPr>
        <p:spPr>
          <a:xfrm>
            <a:off x="457200" y="1905000"/>
            <a:ext cx="83058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Conversation templates are used to create a script when logging phone calls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Conversation templates are used when a defined set of questions or points are required during a conversation.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Templates can be used for a variety of situations including(but not limited to);</a:t>
            </a:r>
          </a:p>
          <a:p>
            <a:pPr lvl="1">
              <a:buFont typeface="Arial" pitchFamily="34" charset="0"/>
              <a:buChar char="•"/>
            </a:pPr>
            <a:r>
              <a:rPr lang="en-US" sz="1400" dirty="0" smtClean="0">
                <a:solidFill>
                  <a:schemeClr val="tx1"/>
                </a:solidFill>
              </a:rPr>
              <a:t> Initial sales Call</a:t>
            </a:r>
          </a:p>
          <a:p>
            <a:pPr lvl="1">
              <a:buFont typeface="Arial" pitchFamily="34" charset="0"/>
              <a:buChar char="•"/>
            </a:pPr>
            <a:r>
              <a:rPr lang="en-US" sz="1400" dirty="0" smtClean="0">
                <a:solidFill>
                  <a:schemeClr val="tx1"/>
                </a:solidFill>
              </a:rPr>
              <a:t> Follow up after quote is sent</a:t>
            </a:r>
          </a:p>
          <a:p>
            <a:pPr lvl="1">
              <a:buFont typeface="Arial" pitchFamily="34" charset="0"/>
              <a:buChar char="•"/>
            </a:pPr>
            <a:r>
              <a:rPr lang="en-US" sz="1400" dirty="0" smtClean="0">
                <a:solidFill>
                  <a:schemeClr val="tx1"/>
                </a:solidFill>
              </a:rPr>
              <a:t> Pre-defined questions for an item being returned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conversation Template consists of a header, what the template is used for, and line items, the items to review during the call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Items can be sequenced in any order and automatically increment by 10 so that any steps in between can be added at a later date.</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pic>
        <p:nvPicPr>
          <p:cNvPr id="10" name="Picture 6" descr="CRM-actions.jpg"/>
          <p:cNvPicPr>
            <a:picLocks noChangeAspect="1"/>
          </p:cNvPicPr>
          <p:nvPr/>
        </p:nvPicPr>
        <p:blipFill>
          <a:blip r:embed="rId2"/>
          <a:srcRect/>
          <a:stretch>
            <a:fillRect/>
          </a:stretch>
        </p:blipFill>
        <p:spPr bwMode="auto">
          <a:xfrm>
            <a:off x="1600200" y="1447800"/>
            <a:ext cx="592455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Actions</a:t>
            </a:r>
            <a:endParaRPr lang="en-US" dirty="0"/>
          </a:p>
        </p:txBody>
      </p:sp>
      <p:sp>
        <p:nvSpPr>
          <p:cNvPr id="9" name="TextBox 8"/>
          <p:cNvSpPr txBox="1"/>
          <p:nvPr/>
        </p:nvSpPr>
        <p:spPr>
          <a:xfrm>
            <a:off x="457200" y="2209800"/>
            <a:ext cx="8305800" cy="3693319"/>
          </a:xfrm>
          <a:prstGeom prst="rect">
            <a:avLst/>
          </a:prstGeom>
          <a:noFill/>
        </p:spPr>
        <p:txBody>
          <a:bodyPr wrap="square" rtlCol="0">
            <a:spAutoFit/>
          </a:bodyPr>
          <a:lstStyle/>
          <a:p>
            <a:pPr>
              <a:buFont typeface="Arial" pitchFamily="34" charset="0"/>
              <a:buChar char="•"/>
            </a:pPr>
            <a:r>
              <a:rPr lang="en-US" sz="2000" dirty="0" smtClean="0">
                <a:solidFill>
                  <a:schemeClr val="tx1"/>
                </a:solidFill>
              </a:rPr>
              <a:t> There are a number of common CRM Actions that can be found in multiple CRM modules.  </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The common CRM actions will be examined in this section and noted in which CRM modules they can be found</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Actions that are unique to an individual CRM module will be examined with the module</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CRM Actions can be found in CRM Companies, CRM Contacts, CRM Projects, CRM Campaigns and CRM Summary.</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Calendar</a:t>
            </a:r>
            <a:endParaRPr lang="en-US" dirty="0"/>
          </a:p>
        </p:txBody>
      </p:sp>
      <p:pic>
        <p:nvPicPr>
          <p:cNvPr id="15362" name="Picture 2"/>
          <p:cNvPicPr>
            <a:picLocks noChangeAspect="1" noChangeArrowheads="1"/>
          </p:cNvPicPr>
          <p:nvPr/>
        </p:nvPicPr>
        <p:blipFill>
          <a:blip r:embed="rId2"/>
          <a:srcRect/>
          <a:stretch>
            <a:fillRect/>
          </a:stretch>
        </p:blipFill>
        <p:spPr bwMode="auto">
          <a:xfrm>
            <a:off x="304801" y="1828800"/>
            <a:ext cx="4495800" cy="3562057"/>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4343400" y="2819400"/>
            <a:ext cx="4495800" cy="3562057"/>
          </a:xfrm>
          <a:prstGeom prst="rect">
            <a:avLst/>
          </a:prstGeom>
          <a:noFill/>
          <a:ln w="9525">
            <a:noFill/>
            <a:miter lim="800000"/>
            <a:headEnd/>
            <a:tailEnd/>
          </a:ln>
          <a:effectLst/>
        </p:spPr>
      </p:pic>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Calendar item can be added and related to a project, contact, both or neither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Calendar relates to a contact, enter the contact name.  Only projects that relate to the contact may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Calendar relates to a project, enter the project.  Only contacts that relate to the project can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Calendar does not relate to a project or a contact, select the check box for Personal task and no contact or project is required to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Details Tab</a:t>
            </a:r>
          </a:p>
          <a:p>
            <a:pPr lvl="1">
              <a:buFont typeface="Arial" pitchFamily="34" charset="0"/>
              <a:buChar char="•"/>
            </a:pPr>
            <a:r>
              <a:rPr lang="en-US" sz="1400" dirty="0" smtClean="0">
                <a:solidFill>
                  <a:schemeClr val="tx1"/>
                </a:solidFill>
              </a:rPr>
              <a:t> Select the classification.  This is from CRM Task Classifications and will indicate what is to be done for the Calendar item</a:t>
            </a:r>
          </a:p>
          <a:p>
            <a:pPr lvl="1"/>
            <a:r>
              <a:rPr lang="en-US" sz="1400" dirty="0" smtClean="0">
                <a:solidFill>
                  <a:schemeClr val="tx1"/>
                </a:solidFill>
              </a:rPr>
              <a:t> </a:t>
            </a:r>
          </a:p>
          <a:p>
            <a:pPr lvl="1">
              <a:buFont typeface="Arial" pitchFamily="34" charset="0"/>
              <a:buChar char="•"/>
            </a:pPr>
            <a:r>
              <a:rPr lang="en-US" sz="1400" dirty="0" smtClean="0">
                <a:solidFill>
                  <a:schemeClr val="tx1"/>
                </a:solidFill>
              </a:rPr>
              <a:t> Select the priority.  Available options include High, Normal and Low.</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the owner of the Calendar item, the default is the user entering the Calendar.  This is who will see the Calendar item in the CRM summary module.</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the Calendar Status.  This is from CRM Task Statuses and indicates the percentage complete.  A percentage can be manually entered if applicable</a:t>
            </a:r>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Phone Call</a:t>
            </a:r>
            <a:endParaRPr lang="en-US" dirty="0"/>
          </a:p>
        </p:txBody>
      </p:sp>
      <p:pic>
        <p:nvPicPr>
          <p:cNvPr id="6146" name="Picture 2"/>
          <p:cNvPicPr>
            <a:picLocks noChangeAspect="1" noChangeArrowheads="1"/>
          </p:cNvPicPr>
          <p:nvPr/>
        </p:nvPicPr>
        <p:blipFill>
          <a:blip r:embed="rId2"/>
          <a:srcRect/>
          <a:stretch>
            <a:fillRect/>
          </a:stretch>
        </p:blipFill>
        <p:spPr bwMode="auto">
          <a:xfrm>
            <a:off x="1905000" y="1905000"/>
            <a:ext cx="5410200" cy="4286543"/>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lstStyle/>
          <a:p>
            <a:r>
              <a:rPr lang="en-US" dirty="0" smtClean="0"/>
              <a:t>Cycle Counting – Adjusting the Inventory</a:t>
            </a:r>
            <a:endParaRPr lang="en-US"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6" name="TextBox 5"/>
          <p:cNvSpPr txBox="1"/>
          <p:nvPr/>
        </p:nvSpPr>
        <p:spPr>
          <a:xfrm>
            <a:off x="381000" y="2438400"/>
            <a:ext cx="8458200" cy="1384995"/>
          </a:xfrm>
          <a:prstGeom prst="rect">
            <a:avLst/>
          </a:prstGeom>
          <a:solidFill>
            <a:schemeClr val="tx2">
              <a:lumMod val="20000"/>
              <a:lumOff val="80000"/>
            </a:schemeClr>
          </a:solidFill>
        </p:spPr>
        <p:txBody>
          <a:bodyPr wrap="square" rtlCol="0">
            <a:spAutoFit/>
          </a:bodyPr>
          <a:lstStyle/>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SYSTEM SETTING:  When an item has a net quantity gain due to a stock count, the value of the item added from the adjustment is the average cost as found in Products.  Use the Stock Counting system option </a:t>
            </a:r>
            <a:r>
              <a:rPr lang="en-US" sz="1400" b="1" dirty="0" smtClean="0">
                <a:solidFill>
                  <a:schemeClr val="tx1"/>
                </a:solidFill>
                <a:latin typeface="Arial" pitchFamily="34" charset="0"/>
                <a:ea typeface="Times New Roman"/>
                <a:cs typeface="Arial" pitchFamily="34" charset="0"/>
              </a:rPr>
              <a:t>When increasing inventory, use (A)</a:t>
            </a:r>
            <a:r>
              <a:rPr lang="en-US" sz="1400" b="1" dirty="0" err="1" smtClean="0">
                <a:solidFill>
                  <a:schemeClr val="tx1"/>
                </a:solidFill>
                <a:latin typeface="Arial" pitchFamily="34" charset="0"/>
                <a:ea typeface="Times New Roman"/>
                <a:cs typeface="Arial" pitchFamily="34" charset="0"/>
              </a:rPr>
              <a:t>verage</a:t>
            </a:r>
            <a:r>
              <a:rPr lang="en-US" sz="1400" b="1" dirty="0" smtClean="0">
                <a:solidFill>
                  <a:schemeClr val="tx1"/>
                </a:solidFill>
                <a:latin typeface="Arial" pitchFamily="34" charset="0"/>
                <a:ea typeface="Times New Roman"/>
                <a:cs typeface="Arial" pitchFamily="34" charset="0"/>
              </a:rPr>
              <a:t> existing stock cost, (T)</a:t>
            </a:r>
            <a:r>
              <a:rPr lang="en-US" sz="1400" b="1" dirty="0" err="1" smtClean="0">
                <a:solidFill>
                  <a:schemeClr val="tx1"/>
                </a:solidFill>
                <a:latin typeface="Arial" pitchFamily="34" charset="0"/>
                <a:ea typeface="Times New Roman"/>
                <a:cs typeface="Arial" pitchFamily="34" charset="0"/>
              </a:rPr>
              <a:t>otal</a:t>
            </a:r>
            <a:r>
              <a:rPr lang="en-US" sz="1400" b="1" dirty="0" smtClean="0">
                <a:solidFill>
                  <a:schemeClr val="tx1"/>
                </a:solidFill>
                <a:latin typeface="Arial" pitchFamily="34" charset="0"/>
                <a:ea typeface="Times New Roman"/>
                <a:cs typeface="Arial" pitchFamily="34" charset="0"/>
              </a:rPr>
              <a:t> standard cost or (M)</a:t>
            </a:r>
            <a:r>
              <a:rPr lang="en-US" sz="1400" b="1" dirty="0" err="1" smtClean="0">
                <a:solidFill>
                  <a:schemeClr val="tx1"/>
                </a:solidFill>
                <a:latin typeface="Arial" pitchFamily="34" charset="0"/>
                <a:ea typeface="Times New Roman"/>
                <a:cs typeface="Arial" pitchFamily="34" charset="0"/>
              </a:rPr>
              <a:t>aterial</a:t>
            </a:r>
            <a:r>
              <a:rPr lang="en-US" sz="1400" b="1" dirty="0" smtClean="0">
                <a:solidFill>
                  <a:schemeClr val="tx1"/>
                </a:solidFill>
                <a:latin typeface="Arial" pitchFamily="34" charset="0"/>
                <a:ea typeface="Times New Roman"/>
                <a:cs typeface="Arial" pitchFamily="34" charset="0"/>
              </a:rPr>
              <a:t> standard cost</a:t>
            </a:r>
            <a:r>
              <a:rPr lang="en-US" sz="1400" dirty="0" smtClean="0">
                <a:solidFill>
                  <a:schemeClr val="tx1"/>
                </a:solidFill>
                <a:latin typeface="Arial" pitchFamily="34" charset="0"/>
                <a:ea typeface="Times New Roman"/>
                <a:cs typeface="Arial" pitchFamily="34" charset="0"/>
              </a:rPr>
              <a:t> for alternate costing.  Total standard cost will use the total standard cost of the items as found in Products, and Material standard cost will use only the portion of standard cost related to material.  Use A, T or M as values for the type of costing required.</a:t>
            </a:r>
            <a:endParaRPr lang="en-US" sz="1400" b="1" dirty="0" smtClean="0">
              <a:solidFill>
                <a:schemeClr val="tx1"/>
              </a:solidFill>
              <a:latin typeface="Arial" pitchFamily="34" charset="0"/>
              <a:ea typeface="Times New Roman"/>
              <a:cs typeface="Arial" pitchFamily="34" charset="0"/>
            </a:endParaRPr>
          </a:p>
        </p:txBody>
      </p:sp>
      <p:sp>
        <p:nvSpPr>
          <p:cNvPr id="7" name="TextBox 6"/>
          <p:cNvSpPr txBox="1"/>
          <p:nvPr/>
        </p:nvSpPr>
        <p:spPr>
          <a:xfrm>
            <a:off x="381000" y="4114800"/>
            <a:ext cx="8458200" cy="1169551"/>
          </a:xfrm>
          <a:prstGeom prst="rect">
            <a:avLst/>
          </a:prstGeom>
          <a:solidFill>
            <a:schemeClr val="tx2">
              <a:lumMod val="20000"/>
              <a:lumOff val="80000"/>
            </a:schemeClr>
          </a:solidFill>
        </p:spPr>
        <p:txBody>
          <a:bodyPr wrap="square" rtlCol="0">
            <a:spAutoFit/>
          </a:bodyPr>
          <a:lstStyle/>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SYSTEM SETTING:  In cases where the average cost has no value, the system can alternatively use the total standard cost or standard material cost in place of the average.  Use the Stock Counting system option </a:t>
            </a:r>
            <a:r>
              <a:rPr lang="en-US" sz="1400" b="1" dirty="0" smtClean="0">
                <a:solidFill>
                  <a:schemeClr val="tx1"/>
                </a:solidFill>
                <a:latin typeface="Arial" pitchFamily="34" charset="0"/>
                <a:ea typeface="Times New Roman"/>
                <a:cs typeface="Arial" pitchFamily="34" charset="0"/>
              </a:rPr>
              <a:t>When increasing inventory and no average cost is available, enable to use the total standard cost, </a:t>
            </a:r>
            <a:r>
              <a:rPr lang="en-US" sz="1400" dirty="0" smtClean="0">
                <a:solidFill>
                  <a:schemeClr val="tx1"/>
                </a:solidFill>
                <a:latin typeface="Arial" pitchFamily="34" charset="0"/>
                <a:ea typeface="Times New Roman"/>
                <a:cs typeface="Arial" pitchFamily="34" charset="0"/>
              </a:rPr>
              <a:t>enable the option and set the value to Y to use total standard cost.  If the option is not enabled, the standard material cost will be used. </a:t>
            </a:r>
            <a:endParaRPr lang="en-US" sz="1400" b="1" dirty="0" smtClean="0">
              <a:solidFill>
                <a:schemeClr val="tx1"/>
              </a:solidFill>
              <a:latin typeface="Arial" pitchFamily="34" charset="0"/>
              <a:ea typeface="Times New Roman"/>
              <a:cs typeface="Arial" pitchFamily="34" charset="0"/>
            </a:endParaRP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phone call can be added and related to a contact.  It can also be related to a project or a task if applicable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phone call relates to a project, enter the project.  Only projects that relate to the contact can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phone conversation that is to be used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Enter the notes about the conversation point in the second text box.  Select Enter and the notes will go to the main text box and the next conversation point will display.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 any point, the primary note being created by using the conversation template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a phone call has been completed select Save.  The notes made from the conversation can be viewed in the Notes tab of the contact/company/project that it was related to.</a:t>
            </a:r>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Send Email</a:t>
            </a:r>
            <a:endParaRPr lang="en-US" dirty="0"/>
          </a:p>
        </p:txBody>
      </p:sp>
      <p:pic>
        <p:nvPicPr>
          <p:cNvPr id="19458" name="Picture 2"/>
          <p:cNvPicPr>
            <a:picLocks noChangeAspect="1" noChangeArrowheads="1"/>
          </p:cNvPicPr>
          <p:nvPr/>
        </p:nvPicPr>
        <p:blipFill>
          <a:blip r:embed="rId2"/>
          <a:srcRect/>
          <a:stretch>
            <a:fillRect/>
          </a:stretch>
        </p:blipFill>
        <p:spPr bwMode="auto">
          <a:xfrm>
            <a:off x="457200" y="2286000"/>
            <a:ext cx="4714875" cy="3362325"/>
          </a:xfrm>
          <a:prstGeom prst="rect">
            <a:avLst/>
          </a:prstGeom>
          <a:noFill/>
          <a:ln w="9525">
            <a:noFill/>
            <a:miter lim="800000"/>
            <a:headEnd/>
            <a:tailEnd/>
          </a:ln>
          <a:effectLst/>
        </p:spPr>
      </p:pic>
      <p:sp>
        <p:nvSpPr>
          <p:cNvPr id="8" name="TextBox 7"/>
          <p:cNvSpPr txBox="1"/>
          <p:nvPr/>
        </p:nvSpPr>
        <p:spPr>
          <a:xfrm>
            <a:off x="5562600" y="1752600"/>
            <a:ext cx="3048000" cy="461664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An email message can be sent to a contact.  When using the action from CRM Companies, email addresses from all contacts for the company can be selected in the drop down.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Predefined email addresses can be selected and used to automatically populate the email.  The user can make any required changes before sending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Additional email addresses can be selected from the address book using the icon next to the email address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Sent emails will be displayed as notes against the contact and company</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Import Email</a:t>
            </a:r>
            <a:endParaRPr lang="en-US" dirty="0"/>
          </a:p>
        </p:txBody>
      </p:sp>
      <p:sp>
        <p:nvSpPr>
          <p:cNvPr id="8" name="TextBox 7"/>
          <p:cNvSpPr txBox="1"/>
          <p:nvPr/>
        </p:nvSpPr>
        <p:spPr>
          <a:xfrm>
            <a:off x="6248400" y="1828800"/>
            <a:ext cx="25146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Importing an email will work with Outlook Clients.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Selecting the action will display all Outlook folders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email to import.  The email will automatically be attached to the active record in the active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err="1" smtClean="0">
                <a:solidFill>
                  <a:schemeClr val="tx1"/>
                </a:solidFill>
              </a:rPr>
              <a:t>Ie</a:t>
            </a:r>
            <a:r>
              <a:rPr lang="en-US" sz="1400" dirty="0" smtClean="0">
                <a:solidFill>
                  <a:schemeClr val="tx1"/>
                </a:solidFill>
              </a:rPr>
              <a:t> When in CRM projects, the import email will attach to the selected CRM project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view imported emails, use the Documents tab (beside the Actions Panel)</a:t>
            </a:r>
          </a:p>
        </p:txBody>
      </p:sp>
      <p:pic>
        <p:nvPicPr>
          <p:cNvPr id="9218" name="Picture 2"/>
          <p:cNvPicPr>
            <a:picLocks noChangeAspect="1" noChangeArrowheads="1"/>
          </p:cNvPicPr>
          <p:nvPr/>
        </p:nvPicPr>
        <p:blipFill>
          <a:blip r:embed="rId2"/>
          <a:srcRect/>
          <a:stretch>
            <a:fillRect/>
          </a:stretch>
        </p:blipFill>
        <p:spPr bwMode="auto">
          <a:xfrm>
            <a:off x="304800" y="2133600"/>
            <a:ext cx="5746399" cy="3276600"/>
          </a:xfrm>
          <a:prstGeom prst="rect">
            <a:avLst/>
          </a:prstGeom>
          <a:noFill/>
          <a:ln w="9525">
            <a:noFill/>
            <a:miter lim="800000"/>
            <a:headEnd/>
            <a:tailEnd/>
          </a:ln>
          <a:effectLst/>
        </p:spPr>
      </p:pic>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Send Fax</a:t>
            </a:r>
            <a:endParaRPr lang="en-US" dirty="0"/>
          </a:p>
        </p:txBody>
      </p:sp>
      <p:sp>
        <p:nvSpPr>
          <p:cNvPr id="8" name="TextBox 7"/>
          <p:cNvSpPr txBox="1"/>
          <p:nvPr/>
        </p:nvSpPr>
        <p:spPr>
          <a:xfrm>
            <a:off x="5715000" y="1905000"/>
            <a:ext cx="29718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Fax can be sent to a contact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fax number will default from the contact or the company fax number depending on where the Send Fax action is initiated from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Fax plug-in is required and needs to be set-up for this action to work.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Multiple fax numbers may be used, depending on how the fax plug-in is set-up</a:t>
            </a:r>
          </a:p>
          <a:p>
            <a:endParaRPr lang="en-US" sz="1400" dirty="0" smtClean="0">
              <a:solidFill>
                <a:schemeClr val="tx1"/>
              </a:solidFill>
            </a:endParaRPr>
          </a:p>
          <a:p>
            <a:pPr>
              <a:buFont typeface="Arial" pitchFamily="34" charset="0"/>
              <a:buChar char="•"/>
            </a:pPr>
            <a:r>
              <a:rPr lang="en-US" sz="1400" dirty="0" smtClean="0">
                <a:solidFill>
                  <a:schemeClr val="tx1"/>
                </a:solidFill>
              </a:rPr>
              <a:t> Sent emails will be displayed as notes against the contact and company</a:t>
            </a:r>
          </a:p>
        </p:txBody>
      </p:sp>
      <p:pic>
        <p:nvPicPr>
          <p:cNvPr id="7170" name="Picture 2"/>
          <p:cNvPicPr>
            <a:picLocks noChangeAspect="1" noChangeArrowheads="1"/>
          </p:cNvPicPr>
          <p:nvPr/>
        </p:nvPicPr>
        <p:blipFill>
          <a:blip r:embed="rId2"/>
          <a:srcRect/>
          <a:stretch>
            <a:fillRect/>
          </a:stretch>
        </p:blipFill>
        <p:spPr bwMode="auto">
          <a:xfrm>
            <a:off x="533400" y="2133600"/>
            <a:ext cx="4714875" cy="3362325"/>
          </a:xfrm>
          <a:prstGeom prst="rect">
            <a:avLst/>
          </a:prstGeom>
          <a:noFill/>
          <a:ln w="9525">
            <a:noFill/>
            <a:miter lim="800000"/>
            <a:headEnd/>
            <a:tailEnd/>
          </a:ln>
          <a:effectLst/>
        </p:spPr>
      </p:pic>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Send Letter</a:t>
            </a:r>
            <a:endParaRPr lang="en-US" dirty="0"/>
          </a:p>
        </p:txBody>
      </p:sp>
      <p:sp>
        <p:nvSpPr>
          <p:cNvPr id="8" name="TextBox 7"/>
          <p:cNvSpPr txBox="1"/>
          <p:nvPr/>
        </p:nvSpPr>
        <p:spPr>
          <a:xfrm>
            <a:off x="5867400" y="1524000"/>
            <a:ext cx="29718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mail merge letter can be sent to a contact, customer, supplier or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letter to be sent and WinMan can automatically send the letter or it can be opened for editing</a:t>
            </a:r>
          </a:p>
        </p:txBody>
      </p:sp>
      <p:pic>
        <p:nvPicPr>
          <p:cNvPr id="8194" name="Picture 2"/>
          <p:cNvPicPr>
            <a:picLocks noChangeAspect="1" noChangeArrowheads="1"/>
          </p:cNvPicPr>
          <p:nvPr/>
        </p:nvPicPr>
        <p:blipFill>
          <a:blip r:embed="rId2"/>
          <a:srcRect/>
          <a:stretch>
            <a:fillRect/>
          </a:stretch>
        </p:blipFill>
        <p:spPr bwMode="auto">
          <a:xfrm>
            <a:off x="381000" y="1905000"/>
            <a:ext cx="4944575" cy="28194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752600" y="3657600"/>
            <a:ext cx="5334000" cy="3041450"/>
          </a:xfrm>
          <a:prstGeom prst="rect">
            <a:avLst/>
          </a:prstGeom>
          <a:noFill/>
          <a:ln w="9525">
            <a:noFill/>
            <a:miter lim="800000"/>
            <a:headEnd/>
            <a:tailEnd/>
          </a:ln>
          <a:effectLst/>
        </p:spPr>
      </p:pic>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Notes</a:t>
            </a:r>
            <a:endParaRPr lang="en-US" dirty="0"/>
          </a:p>
        </p:txBody>
      </p:sp>
      <p:pic>
        <p:nvPicPr>
          <p:cNvPr id="10242" name="Picture 2"/>
          <p:cNvPicPr>
            <a:picLocks noChangeAspect="1" noChangeArrowheads="1"/>
          </p:cNvPicPr>
          <p:nvPr/>
        </p:nvPicPr>
        <p:blipFill>
          <a:blip r:embed="rId2"/>
          <a:srcRect/>
          <a:stretch>
            <a:fillRect/>
          </a:stretch>
        </p:blipFill>
        <p:spPr bwMode="auto">
          <a:xfrm>
            <a:off x="228600" y="1752600"/>
            <a:ext cx="4539726" cy="359686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267200" y="2895600"/>
            <a:ext cx="4520214" cy="3581400"/>
          </a:xfrm>
          <a:prstGeom prst="rect">
            <a:avLst/>
          </a:prstGeom>
          <a:noFill/>
          <a:ln w="9525">
            <a:noFill/>
            <a:miter lim="800000"/>
            <a:headEnd/>
            <a:tailEnd/>
          </a:ln>
          <a:effectLst/>
        </p:spPr>
      </p:pic>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Notes can be added and related to a project, contact, both or neither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note relates to a contact, enter the contact name.  Only projects that relate to the contact may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note relates to a project, enter the project.  Only contacts that relate to the project can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note does not relate to a project or a contact, select the check box for Personal task and no contact or project is required to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Details Tab</a:t>
            </a:r>
          </a:p>
          <a:p>
            <a:pPr lvl="1">
              <a:buFont typeface="Arial" pitchFamily="34" charset="0"/>
              <a:buChar char="•"/>
            </a:pPr>
            <a:r>
              <a:rPr lang="en-US" sz="1400" dirty="0" smtClean="0">
                <a:solidFill>
                  <a:schemeClr val="tx1"/>
                </a:solidFill>
              </a:rPr>
              <a:t> Select the CRM Task Classification</a:t>
            </a:r>
          </a:p>
          <a:p>
            <a:pPr lvl="1"/>
            <a:r>
              <a:rPr lang="en-US" sz="1400" dirty="0" smtClean="0">
                <a:solidFill>
                  <a:schemeClr val="tx1"/>
                </a:solidFill>
              </a:rPr>
              <a:t> </a:t>
            </a:r>
          </a:p>
          <a:p>
            <a:pPr lvl="1">
              <a:buFont typeface="Arial" pitchFamily="34" charset="0"/>
              <a:buChar char="•"/>
            </a:pPr>
            <a:r>
              <a:rPr lang="en-US" sz="1400" dirty="0" smtClean="0">
                <a:solidFill>
                  <a:schemeClr val="tx1"/>
                </a:solidFill>
              </a:rPr>
              <a:t> Select the priority.  Available options include High, Normal and Low.</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the owner of the note, the default is the user entering the note.  This is who will see the note in the CRM summary module.</a:t>
            </a: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Task</a:t>
            </a:r>
            <a:endParaRPr lang="en-US" dirty="0"/>
          </a:p>
        </p:txBody>
      </p:sp>
      <p:pic>
        <p:nvPicPr>
          <p:cNvPr id="17410" name="Picture 2"/>
          <p:cNvPicPr>
            <a:picLocks noChangeAspect="1" noChangeArrowheads="1"/>
          </p:cNvPicPr>
          <p:nvPr/>
        </p:nvPicPr>
        <p:blipFill>
          <a:blip r:embed="rId2"/>
          <a:srcRect/>
          <a:stretch>
            <a:fillRect/>
          </a:stretch>
        </p:blipFill>
        <p:spPr bwMode="auto">
          <a:xfrm>
            <a:off x="304801" y="1828800"/>
            <a:ext cx="4572000" cy="3622431"/>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4267200" y="2819400"/>
            <a:ext cx="4572000" cy="3622431"/>
          </a:xfrm>
          <a:prstGeom prst="rect">
            <a:avLst/>
          </a:prstGeom>
          <a:noFill/>
          <a:ln w="9525">
            <a:noFill/>
            <a:miter lim="800000"/>
            <a:headEnd/>
            <a:tailEnd/>
          </a:ln>
          <a:effectLst/>
        </p:spPr>
      </p:pic>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CRM Task can be added and related to a project, contact, both or neither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Task relates to a contact, enter the contact name.  Only projects that relate to the contact may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Task relates to a project, enter the project.  Only contacts that relate to the project can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Task does not relate to a project or a contact, select the check box for Personal task and no contact or project is required to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Details Tab</a:t>
            </a:r>
          </a:p>
          <a:p>
            <a:pPr lvl="1">
              <a:buFont typeface="Arial" pitchFamily="34" charset="0"/>
              <a:buChar char="•"/>
            </a:pPr>
            <a:r>
              <a:rPr lang="en-US" sz="1400" dirty="0" smtClean="0">
                <a:solidFill>
                  <a:schemeClr val="tx1"/>
                </a:solidFill>
              </a:rPr>
              <a:t> Select the classification.  This is from CRM Task Classifications and will indicate what is to be done for the Task</a:t>
            </a:r>
          </a:p>
          <a:p>
            <a:pPr lvl="1"/>
            <a:r>
              <a:rPr lang="en-US" sz="1400" dirty="0" smtClean="0">
                <a:solidFill>
                  <a:schemeClr val="tx1"/>
                </a:solidFill>
              </a:rPr>
              <a:t> </a:t>
            </a:r>
          </a:p>
          <a:p>
            <a:pPr lvl="1">
              <a:buFont typeface="Arial" pitchFamily="34" charset="0"/>
              <a:buChar char="•"/>
            </a:pPr>
            <a:r>
              <a:rPr lang="en-US" sz="1400" dirty="0" smtClean="0">
                <a:solidFill>
                  <a:schemeClr val="tx1"/>
                </a:solidFill>
              </a:rPr>
              <a:t> Select the priority.  Available options include High, Normal and Low.</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the owner of the Task, the default is the user entering the Task.  This is who will see the Task in the CRM summary module.</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Select the Task Status.  This is from CRM Task Statuses and indicates the percentage complete.  A percentage can be manually entered if applicable</a:t>
            </a:r>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Event</a:t>
            </a:r>
            <a:endParaRPr lang="en-US" dirty="0"/>
          </a:p>
        </p:txBody>
      </p:sp>
      <p:pic>
        <p:nvPicPr>
          <p:cNvPr id="10242" name="Picture 2"/>
          <p:cNvPicPr>
            <a:picLocks noChangeAspect="1" noChangeArrowheads="1"/>
          </p:cNvPicPr>
          <p:nvPr/>
        </p:nvPicPr>
        <p:blipFill>
          <a:blip r:embed="rId2"/>
          <a:srcRect/>
          <a:stretch>
            <a:fillRect/>
          </a:stretch>
        </p:blipFill>
        <p:spPr bwMode="auto">
          <a:xfrm>
            <a:off x="381000" y="1828800"/>
            <a:ext cx="4267200" cy="3410333"/>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648200" y="2819400"/>
            <a:ext cx="4278640" cy="341947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Physical Inventory</a:t>
            </a:r>
            <a:endParaRPr lang="en-US" dirty="0"/>
          </a:p>
        </p:txBody>
      </p:sp>
      <p:sp>
        <p:nvSpPr>
          <p:cNvPr id="3" name="Date Placeholder 2"/>
          <p:cNvSpPr>
            <a:spLocks noGrp="1"/>
          </p:cNvSpPr>
          <p:nvPr>
            <p:ph type="dt" sz="half" idx="10"/>
          </p:nvPr>
        </p:nvSpPr>
        <p:spPr/>
        <p:txBody>
          <a:bodyPr/>
          <a:lstStyle/>
          <a:p>
            <a:pPr>
              <a:defRPr/>
            </a:pPr>
            <a:r>
              <a:rPr lang="en-US" smtClean="0"/>
              <a:t>©2008 TTW</a:t>
            </a:r>
            <a:endParaRPr lang="en-US" dirty="0"/>
          </a:p>
        </p:txBody>
      </p:sp>
      <p:sp>
        <p:nvSpPr>
          <p:cNvPr id="4" name="TextBox 3"/>
          <p:cNvSpPr txBox="1"/>
          <p:nvPr/>
        </p:nvSpPr>
        <p:spPr>
          <a:xfrm>
            <a:off x="5562600" y="2362200"/>
            <a:ext cx="3276600" cy="2862322"/>
          </a:xfrm>
          <a:prstGeom prst="rect">
            <a:avLst/>
          </a:prstGeom>
          <a:noFill/>
        </p:spPr>
        <p:txBody>
          <a:bodyPr wrap="square" rtlCol="0">
            <a:spAutoFit/>
          </a:bodyPr>
          <a:lstStyle/>
          <a:p>
            <a:r>
              <a:rPr lang="en-US" sz="1800" dirty="0" smtClean="0">
                <a:solidFill>
                  <a:schemeClr val="tx1"/>
                </a:solidFill>
              </a:rPr>
              <a:t>The process for taking and reporting the physical inventory is identical to cycle counting with the exception for the items to choose, “All Items”.  </a:t>
            </a:r>
          </a:p>
          <a:p>
            <a:endParaRPr lang="en-US" sz="1800" dirty="0" smtClean="0">
              <a:solidFill>
                <a:schemeClr val="tx1"/>
              </a:solidFill>
            </a:endParaRPr>
          </a:p>
          <a:p>
            <a:r>
              <a:rPr lang="en-US" sz="1800" dirty="0" smtClean="0">
                <a:solidFill>
                  <a:schemeClr val="tx1"/>
                </a:solidFill>
              </a:rPr>
              <a:t>ABC classes also are not needed if only physical counts will be used</a:t>
            </a:r>
          </a:p>
        </p:txBody>
      </p:sp>
      <p:pic>
        <p:nvPicPr>
          <p:cNvPr id="43010" name="Picture 2"/>
          <p:cNvPicPr>
            <a:picLocks noChangeAspect="1" noChangeArrowheads="1"/>
          </p:cNvPicPr>
          <p:nvPr/>
        </p:nvPicPr>
        <p:blipFill>
          <a:blip r:embed="rId2"/>
          <a:srcRect/>
          <a:stretch>
            <a:fillRect/>
          </a:stretch>
        </p:blipFill>
        <p:spPr bwMode="auto">
          <a:xfrm>
            <a:off x="457200" y="2133600"/>
            <a:ext cx="4752975" cy="3752850"/>
          </a:xfrm>
          <a:prstGeom prst="rect">
            <a:avLst/>
          </a:prstGeom>
          <a:noFill/>
          <a:ln w="9525">
            <a:noFill/>
            <a:miter lim="800000"/>
            <a:headEnd/>
            <a:tailEnd/>
          </a:ln>
          <a:effectLst/>
        </p:spPr>
      </p:pic>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334000" y="1905000"/>
            <a:ext cx="33528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Select the CRM Event that is to be used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CRM Event must be related to a contact.  A project can also be selected to relate the event to, but is not required.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of the tasks that have been created against the CRM Event will be displayed.  Double click the task to change any details before it has been created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Selecting Finish will create the tasks and appointments against the contact and project.</a:t>
            </a:r>
          </a:p>
        </p:txBody>
      </p:sp>
      <p:pic>
        <p:nvPicPr>
          <p:cNvPr id="5" name="Picture 4"/>
          <p:cNvPicPr>
            <a:picLocks noChangeAspect="1" noChangeArrowheads="1"/>
          </p:cNvPicPr>
          <p:nvPr/>
        </p:nvPicPr>
        <p:blipFill>
          <a:blip r:embed="rId2"/>
          <a:srcRect/>
          <a:stretch>
            <a:fillRect/>
          </a:stretch>
        </p:blipFill>
        <p:spPr bwMode="auto">
          <a:xfrm>
            <a:off x="685800" y="2133600"/>
            <a:ext cx="4267199" cy="34103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Overview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pic>
        <p:nvPicPr>
          <p:cNvPr id="10" name="Picture 3" descr="CRM-overview.jpg"/>
          <p:cNvPicPr>
            <a:picLocks noChangeAspect="1"/>
          </p:cNvPicPr>
          <p:nvPr/>
        </p:nvPicPr>
        <p:blipFill>
          <a:blip r:embed="rId2"/>
          <a:srcRect/>
          <a:stretch>
            <a:fillRect/>
          </a:stretch>
        </p:blipFill>
        <p:spPr bwMode="auto">
          <a:xfrm>
            <a:off x="1676400" y="1447800"/>
            <a:ext cx="5715000" cy="462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Campaigns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Campaigns</a:t>
            </a:r>
            <a:endParaRPr lang="en-US" dirty="0"/>
          </a:p>
        </p:txBody>
      </p:sp>
      <p:sp>
        <p:nvSpPr>
          <p:cNvPr id="9" name="TextBox 8"/>
          <p:cNvSpPr txBox="1"/>
          <p:nvPr/>
        </p:nvSpPr>
        <p:spPr>
          <a:xfrm>
            <a:off x="457200" y="2209800"/>
            <a:ext cx="8305800" cy="3693319"/>
          </a:xfrm>
          <a:prstGeom prst="rect">
            <a:avLst/>
          </a:prstGeom>
          <a:noFill/>
        </p:spPr>
        <p:txBody>
          <a:bodyPr wrap="square" rtlCol="0">
            <a:spAutoFit/>
          </a:bodyPr>
          <a:lstStyle/>
          <a:p>
            <a:pPr>
              <a:buFont typeface="Arial" pitchFamily="34" charset="0"/>
              <a:buChar char="•"/>
            </a:pPr>
            <a:r>
              <a:rPr lang="en-US" sz="2000" dirty="0" smtClean="0">
                <a:solidFill>
                  <a:schemeClr val="tx1"/>
                </a:solidFill>
              </a:rPr>
              <a:t> CRM Campaigns are used as a high level activity that groups Projects.  </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CRM Campaigns are a TOOL, and can be used in many different ways depending on the desired end result.</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Typically they would be used to identify a marketing activity that is to be tracked.  This could be general such as Trade Show or specific like New York Trade show.  How a campaign is set up is dependant on the level of detail required</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
            </a:r>
            <a:r>
              <a:rPr lang="en-US" sz="2000" dirty="0" smtClean="0">
                <a:solidFill>
                  <a:schemeClr val="tx1"/>
                </a:solidFill>
              </a:rPr>
              <a:t>CRM Projects and CRM Contacts can be created from the CRM Campaign module using the New Project and New Contact actions</a:t>
            </a:r>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Campaigns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Campaign Statuses</a:t>
            </a:r>
            <a:endParaRPr lang="en-US" dirty="0"/>
          </a:p>
        </p:txBody>
      </p:sp>
      <p:pic>
        <p:nvPicPr>
          <p:cNvPr id="23554" name="Picture 2"/>
          <p:cNvPicPr>
            <a:picLocks noChangeAspect="1" noChangeArrowheads="1"/>
          </p:cNvPicPr>
          <p:nvPr/>
        </p:nvPicPr>
        <p:blipFill>
          <a:blip r:embed="rId2"/>
          <a:srcRect/>
          <a:stretch>
            <a:fillRect/>
          </a:stretch>
        </p:blipFill>
        <p:spPr bwMode="auto">
          <a:xfrm>
            <a:off x="838200" y="1981200"/>
            <a:ext cx="5153025" cy="4082781"/>
          </a:xfrm>
          <a:prstGeom prst="rect">
            <a:avLst/>
          </a:prstGeom>
          <a:noFill/>
          <a:ln w="9525">
            <a:noFill/>
            <a:miter lim="800000"/>
            <a:headEnd/>
            <a:tailEnd/>
          </a:ln>
          <a:effectLst/>
        </p:spPr>
      </p:pic>
      <p:sp>
        <p:nvSpPr>
          <p:cNvPr id="9" name="TextBox 8"/>
          <p:cNvSpPr txBox="1"/>
          <p:nvPr/>
        </p:nvSpPr>
        <p:spPr>
          <a:xfrm>
            <a:off x="6172200" y="2209800"/>
            <a:ext cx="27432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Statuses provide a status of the campaign.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can be as simple as Open and Completed.  It could also include other statuses such as Stage 1 – Pre-Launch.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Statuses are information and can be as detailed as required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sequence number is provided to sequence the order the status will appear in when selection is taking place in the Campaign</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Campaigns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Campaigns</a:t>
            </a:r>
            <a:endParaRPr lang="en-US" dirty="0"/>
          </a:p>
        </p:txBody>
      </p:sp>
      <p:sp>
        <p:nvSpPr>
          <p:cNvPr id="9" name="TextBox 8"/>
          <p:cNvSpPr txBox="1"/>
          <p:nvPr/>
        </p:nvSpPr>
        <p:spPr>
          <a:xfrm>
            <a:off x="6096000" y="2895600"/>
            <a:ext cx="27432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CRM campaign is used to group CRM projects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CRM campaign has a CRM campaign status for information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owner of the campaign will see the campaign in CRM Summary on the My Campaigns tab.</a:t>
            </a:r>
          </a:p>
        </p:txBody>
      </p:sp>
      <p:pic>
        <p:nvPicPr>
          <p:cNvPr id="24578" name="Picture 2"/>
          <p:cNvPicPr>
            <a:picLocks noChangeAspect="1" noChangeArrowheads="1"/>
          </p:cNvPicPr>
          <p:nvPr/>
        </p:nvPicPr>
        <p:blipFill>
          <a:blip r:embed="rId2"/>
          <a:srcRect/>
          <a:stretch>
            <a:fillRect/>
          </a:stretch>
        </p:blipFill>
        <p:spPr bwMode="auto">
          <a:xfrm>
            <a:off x="609600" y="2057400"/>
            <a:ext cx="5105400" cy="40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Campaigns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Campaigns</a:t>
            </a:r>
            <a:endParaRPr lang="en-US" dirty="0"/>
          </a:p>
        </p:txBody>
      </p:sp>
      <p:sp>
        <p:nvSpPr>
          <p:cNvPr id="9" name="TextBox 8"/>
          <p:cNvSpPr txBox="1"/>
          <p:nvPr/>
        </p:nvSpPr>
        <p:spPr>
          <a:xfrm>
            <a:off x="609600" y="4648200"/>
            <a:ext cx="74676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Projects related to the Campaign can be viewed on the Projects tab.  Right clicking on the project offers a Drill down to the project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forecast for the campaign can be entered using the Add Forecast action and viewed on the forecast tab.  A dashboard can be created to compare the forecast to the actual results.  </a:t>
            </a:r>
          </a:p>
        </p:txBody>
      </p:sp>
      <p:pic>
        <p:nvPicPr>
          <p:cNvPr id="11266" name="Picture 2"/>
          <p:cNvPicPr>
            <a:picLocks noChangeAspect="1" noChangeArrowheads="1"/>
          </p:cNvPicPr>
          <p:nvPr/>
        </p:nvPicPr>
        <p:blipFill>
          <a:blip r:embed="rId2"/>
          <a:srcRect r="18125" b="52455"/>
          <a:stretch>
            <a:fillRect/>
          </a:stretch>
        </p:blipFill>
        <p:spPr bwMode="auto">
          <a:xfrm>
            <a:off x="457200" y="1905000"/>
            <a:ext cx="7161143"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Projects</a:t>
            </a:r>
            <a:endParaRPr lang="en-US" dirty="0"/>
          </a:p>
        </p:txBody>
      </p:sp>
      <p:sp>
        <p:nvSpPr>
          <p:cNvPr id="9" name="TextBox 8"/>
          <p:cNvSpPr txBox="1"/>
          <p:nvPr/>
        </p:nvSpPr>
        <p:spPr>
          <a:xfrm>
            <a:off x="457200" y="2209800"/>
            <a:ext cx="8305800" cy="3477875"/>
          </a:xfrm>
          <a:prstGeom prst="rect">
            <a:avLst/>
          </a:prstGeom>
          <a:noFill/>
        </p:spPr>
        <p:txBody>
          <a:bodyPr wrap="square" rtlCol="0">
            <a:spAutoFit/>
          </a:bodyPr>
          <a:lstStyle/>
          <a:p>
            <a:pPr>
              <a:buFont typeface="Arial" pitchFamily="34" charset="0"/>
              <a:buChar char="•"/>
            </a:pPr>
            <a:r>
              <a:rPr lang="en-US" sz="2000" dirty="0" smtClean="0">
                <a:solidFill>
                  <a:schemeClr val="tx1"/>
                </a:solidFill>
              </a:rPr>
              <a:t> CRM Projects are a collection of tasks, appointments and notes or a CRM Project can also be a collection of contacts.  </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CRM Projects are used for events that typically extend over at least a couple of days and have multiple steps that need to be tracked. </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CRM Projects can be used for Customers, Suppliers, Leads and Opportunities.</a:t>
            </a:r>
          </a:p>
          <a:p>
            <a:pPr>
              <a:buFont typeface="Arial" pitchFamily="34" charset="0"/>
              <a:buChar char="•"/>
            </a:pPr>
            <a:endParaRPr lang="en-US" sz="2000" dirty="0" smtClean="0">
              <a:solidFill>
                <a:schemeClr val="tx1"/>
              </a:solidFill>
            </a:endParaRPr>
          </a:p>
          <a:p>
            <a:pPr>
              <a:buFont typeface="Arial" pitchFamily="34" charset="0"/>
              <a:buChar char="•"/>
            </a:pPr>
            <a:r>
              <a:rPr lang="en-US" sz="2000" dirty="0" smtClean="0">
                <a:solidFill>
                  <a:schemeClr val="tx1"/>
                </a:solidFill>
              </a:rPr>
              <a:t> New Contacts can be added from the CRM Projects module using the New Contact Action</a:t>
            </a:r>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 Statuses</a:t>
            </a:r>
            <a:endParaRPr lang="en-US" dirty="0"/>
          </a:p>
        </p:txBody>
      </p:sp>
      <p:sp>
        <p:nvSpPr>
          <p:cNvPr id="9" name="TextBox 8"/>
          <p:cNvSpPr txBox="1"/>
          <p:nvPr/>
        </p:nvSpPr>
        <p:spPr>
          <a:xfrm>
            <a:off x="6172200" y="2209800"/>
            <a:ext cx="27432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CRM Project Statuses provide a status of the project.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can be as simple as Open and Completed.  It could also include other statuses such as Stage 1 – Initial.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Statuses are information and can be as detailed as required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sequence number is provided to sequence the order the status will appear in when selection is taking place in the Project</a:t>
            </a:r>
          </a:p>
          <a:p>
            <a:pPr>
              <a:buFont typeface="Arial" pitchFamily="34" charset="0"/>
              <a:buChar char="•"/>
            </a:pPr>
            <a:endParaRPr lang="en-US" sz="1400" dirty="0" smtClean="0">
              <a:solidFill>
                <a:schemeClr val="tx1"/>
              </a:solidFill>
            </a:endParaRPr>
          </a:p>
        </p:txBody>
      </p:sp>
      <p:pic>
        <p:nvPicPr>
          <p:cNvPr id="2051" name="Picture 3"/>
          <p:cNvPicPr>
            <a:picLocks noChangeAspect="1" noChangeArrowheads="1"/>
          </p:cNvPicPr>
          <p:nvPr/>
        </p:nvPicPr>
        <p:blipFill>
          <a:blip r:embed="rId2"/>
          <a:srcRect/>
          <a:stretch>
            <a:fillRect/>
          </a:stretch>
        </p:blipFill>
        <p:spPr bwMode="auto">
          <a:xfrm>
            <a:off x="533400" y="2057400"/>
            <a:ext cx="4826770" cy="3824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Projects</a:t>
            </a:r>
            <a:endParaRPr lang="en-US" dirty="0"/>
          </a:p>
        </p:txBody>
      </p:sp>
      <p:pic>
        <p:nvPicPr>
          <p:cNvPr id="1028" name="Picture 4"/>
          <p:cNvPicPr>
            <a:picLocks noChangeAspect="1" noChangeArrowheads="1"/>
          </p:cNvPicPr>
          <p:nvPr/>
        </p:nvPicPr>
        <p:blipFill>
          <a:blip r:embed="rId2"/>
          <a:srcRect/>
          <a:stretch>
            <a:fillRect/>
          </a:stretch>
        </p:blipFill>
        <p:spPr bwMode="auto">
          <a:xfrm>
            <a:off x="1066800" y="1981200"/>
            <a:ext cx="4343400" cy="344131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886200" y="2895600"/>
            <a:ext cx="4343400" cy="34413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Projects</a:t>
            </a:r>
            <a:endParaRPr lang="en-US" dirty="0"/>
          </a:p>
        </p:txBody>
      </p:sp>
      <p:sp>
        <p:nvSpPr>
          <p:cNvPr id="9" name="TextBox 8"/>
          <p:cNvSpPr txBox="1"/>
          <p:nvPr/>
        </p:nvSpPr>
        <p:spPr>
          <a:xfrm>
            <a:off x="457200" y="1905000"/>
            <a:ext cx="83058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Project ID – The project ID can be a number or code of any kind.  Like part numbers, they can be a sequential number, semi-intelligent or intelligent.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Project Description – The description of the project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Project Type</a:t>
            </a:r>
          </a:p>
          <a:p>
            <a:pPr lvl="1">
              <a:buFont typeface="Arial" pitchFamily="34" charset="0"/>
              <a:buChar char="•"/>
            </a:pPr>
            <a:r>
              <a:rPr lang="en-US" sz="1400" dirty="0" smtClean="0">
                <a:solidFill>
                  <a:schemeClr val="tx1"/>
                </a:solidFill>
              </a:rPr>
              <a:t> Lead – Used for potential customers/contacts.  Typically used to group multiple contacts together.  A Lead type project could be used to include all contacts gathered from a marketing campaign.</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Opportunities – Used to manage a sale that takes an extended period of time.  Typically used for potential customers but also used with existing customers</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Customer – Used for current customers/contacts.  Customer projects could be anything from a price renegotiation to a credit review</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Supplier – Used for current suppliers/contacts.  Supplier projects could be anything from re-quoting a series of products to establishing a </a:t>
            </a:r>
            <a:r>
              <a:rPr lang="en-US" sz="1400" dirty="0" err="1" smtClean="0">
                <a:solidFill>
                  <a:schemeClr val="tx1"/>
                </a:solidFill>
              </a:rPr>
              <a:t>Kanban</a:t>
            </a:r>
            <a:r>
              <a:rPr lang="en-US" sz="1400" dirty="0" smtClean="0">
                <a:solidFill>
                  <a:schemeClr val="tx1"/>
                </a:solidFill>
              </a:rPr>
              <a:t> relationship</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Manufacturing Orders</a:t>
            </a:r>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Projects</a:t>
            </a:r>
            <a:endParaRPr lang="en-US" dirty="0"/>
          </a:p>
        </p:txBody>
      </p:sp>
      <p:sp>
        <p:nvSpPr>
          <p:cNvPr id="9" name="TextBox 8"/>
          <p:cNvSpPr txBox="1"/>
          <p:nvPr/>
        </p:nvSpPr>
        <p:spPr>
          <a:xfrm>
            <a:off x="457200" y="1905000"/>
            <a:ext cx="83058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Project Value – The potential value of the project.  This is typically used with opportunities only to measure potential sales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Campaign – The campaign that the project relates to.  Mostly used with opportunity type projects but could also include Lead type projects.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Project Status – The status of the project.  Project statuses are defined in the Project Statuses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Probability – The probability that the project will be completed.  This is typically used with opportunities to measure potential sales.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Owner – The WinMan user responsible for the project.  The owner will view the project in their CRM Summary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Source – The CRM Source that relates to the CRM Project.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Primary Contact – The primary contact for the project.</a:t>
            </a:r>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Projects</a:t>
            </a:r>
            <a:endParaRPr lang="en-US" dirty="0"/>
          </a:p>
        </p:txBody>
      </p:sp>
      <p:sp>
        <p:nvSpPr>
          <p:cNvPr id="9" name="TextBox 8"/>
          <p:cNvSpPr txBox="1"/>
          <p:nvPr/>
        </p:nvSpPr>
        <p:spPr>
          <a:xfrm>
            <a:off x="457200" y="1905000"/>
            <a:ext cx="8305800" cy="2893100"/>
          </a:xfrm>
          <a:prstGeom prst="rect">
            <a:avLst/>
          </a:prstGeom>
          <a:noFill/>
        </p:spPr>
        <p:txBody>
          <a:bodyPr wrap="square" rtlCol="0">
            <a:spAutoFit/>
          </a:bodyPr>
          <a:lstStyle/>
          <a:p>
            <a:r>
              <a:rPr lang="en-US" sz="1400" dirty="0" smtClean="0">
                <a:solidFill>
                  <a:schemeClr val="tx1"/>
                </a:solidFill>
              </a:rPr>
              <a:t>Forecast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Contract Funding – Used typically with Opportunities as a measure to determine how close the opportunity is to converting to a sales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Timing – Used typically with Opportunities as a measure to determine how close the opportunity is to converting to a sales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Success – Used typically with Opportunities as a measure to determine how close the opportunity is to converting to a sales order </a:t>
            </a:r>
          </a:p>
          <a:p>
            <a:pPr>
              <a:buFont typeface="Arial" pitchFamily="34" charset="0"/>
              <a:buChar char="•"/>
            </a:pPr>
            <a:endParaRPr lang="en-US" sz="1400" dirty="0" smtClean="0">
              <a:solidFill>
                <a:schemeClr val="tx1"/>
              </a:solidFill>
            </a:endParaRPr>
          </a:p>
          <a:p>
            <a:r>
              <a:rPr lang="en-US" sz="1400" dirty="0" smtClean="0">
                <a:solidFill>
                  <a:schemeClr val="tx1"/>
                </a:solidFill>
              </a:rPr>
              <a:t>Note:  The labels of the three fields can be changed to more accurately represent items that are measured when converting an opportunity to a sales order</a:t>
            </a:r>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Projects</a:t>
            </a:r>
            <a:endParaRPr lang="en-US" dirty="0"/>
          </a:p>
        </p:txBody>
      </p:sp>
      <p:sp>
        <p:nvSpPr>
          <p:cNvPr id="9" name="TextBox 8"/>
          <p:cNvSpPr txBox="1"/>
          <p:nvPr/>
        </p:nvSpPr>
        <p:spPr>
          <a:xfrm>
            <a:off x="5334000" y="1295400"/>
            <a:ext cx="3581400" cy="5047536"/>
          </a:xfrm>
          <a:prstGeom prst="rect">
            <a:avLst/>
          </a:prstGeom>
          <a:noFill/>
        </p:spPr>
        <p:txBody>
          <a:bodyPr wrap="square" rtlCol="0">
            <a:spAutoFit/>
          </a:bodyPr>
          <a:lstStyle/>
          <a:p>
            <a:r>
              <a:rPr lang="en-US" sz="1400" dirty="0" smtClean="0">
                <a:solidFill>
                  <a:schemeClr val="tx1"/>
                </a:solidFill>
              </a:rPr>
              <a:t>Project Contacts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Multiple contacts can be added to a project and viewed on the Project Contacts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Multiple contacts can be added if a project is used to gather all contacts gained from a marketing event or if a mass mailing is to be done.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Individual contacts can be added to the project using the Add Project Contact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Multiple CRM contacts can also be added to a project using  the Import Contacts action.  A </a:t>
            </a:r>
            <a:r>
              <a:rPr lang="en-US" sz="1400" dirty="0" err="1" smtClean="0">
                <a:solidFill>
                  <a:schemeClr val="tx1"/>
                </a:solidFill>
              </a:rPr>
              <a:t>predined</a:t>
            </a:r>
            <a:r>
              <a:rPr lang="en-US" sz="1400" dirty="0" smtClean="0">
                <a:solidFill>
                  <a:schemeClr val="tx1"/>
                </a:solidFill>
              </a:rPr>
              <a:t>-query or spreadsheet can be used to select a group of contacts for a project.</a:t>
            </a:r>
          </a:p>
          <a:p>
            <a:r>
              <a:rPr lang="en-US" sz="1400" dirty="0" smtClean="0">
                <a:solidFill>
                  <a:schemeClr val="tx1"/>
                </a:solidFill>
              </a:rPr>
              <a:t>Note: When using the import contacts action, the contact must exist in CRM contacts first  </a:t>
            </a:r>
          </a:p>
        </p:txBody>
      </p:sp>
      <p:pic>
        <p:nvPicPr>
          <p:cNvPr id="12290" name="Picture 2"/>
          <p:cNvPicPr>
            <a:picLocks noChangeAspect="1" noChangeArrowheads="1"/>
          </p:cNvPicPr>
          <p:nvPr/>
        </p:nvPicPr>
        <p:blipFill>
          <a:blip r:embed="rId2"/>
          <a:srcRect r="19375" b="8572"/>
          <a:stretch>
            <a:fillRect/>
          </a:stretch>
        </p:blipFill>
        <p:spPr bwMode="auto">
          <a:xfrm>
            <a:off x="304800" y="2133600"/>
            <a:ext cx="4876800" cy="33440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Review Calendar</a:t>
            </a:r>
            <a:endParaRPr lang="en-US" dirty="0"/>
          </a:p>
        </p:txBody>
      </p:sp>
      <p:sp>
        <p:nvSpPr>
          <p:cNvPr id="9" name="TextBox 8"/>
          <p:cNvSpPr txBox="1"/>
          <p:nvPr/>
        </p:nvSpPr>
        <p:spPr>
          <a:xfrm>
            <a:off x="6477000" y="2438400"/>
            <a:ext cx="24384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the Calendar Tab to view all calendar events for the project.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Calendar can be viewed by selecting the option on the left side of the tab;</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Today</a:t>
            </a:r>
          </a:p>
          <a:p>
            <a:pPr lvl="1">
              <a:buFont typeface="Arial" pitchFamily="34" charset="0"/>
              <a:buChar char="•"/>
            </a:pPr>
            <a:r>
              <a:rPr lang="en-US" sz="1400" dirty="0" smtClean="0">
                <a:solidFill>
                  <a:schemeClr val="tx1"/>
                </a:solidFill>
              </a:rPr>
              <a:t> 5 Days</a:t>
            </a:r>
          </a:p>
          <a:p>
            <a:pPr lvl="1">
              <a:buFont typeface="Arial" pitchFamily="34" charset="0"/>
              <a:buChar char="•"/>
            </a:pPr>
            <a:r>
              <a:rPr lang="en-US" sz="1400" dirty="0" smtClean="0">
                <a:solidFill>
                  <a:schemeClr val="tx1"/>
                </a:solidFill>
              </a:rPr>
              <a:t> Month</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Advance the Calendar to view future Calendar items</a:t>
            </a:r>
          </a:p>
        </p:txBody>
      </p:sp>
      <p:pic>
        <p:nvPicPr>
          <p:cNvPr id="13314" name="Picture 2"/>
          <p:cNvPicPr>
            <a:picLocks noChangeAspect="1" noChangeArrowheads="1"/>
          </p:cNvPicPr>
          <p:nvPr/>
        </p:nvPicPr>
        <p:blipFill>
          <a:blip r:embed="rId2"/>
          <a:srcRect r="18239"/>
          <a:stretch>
            <a:fillRect/>
          </a:stretch>
        </p:blipFill>
        <p:spPr bwMode="auto">
          <a:xfrm>
            <a:off x="381000" y="1752600"/>
            <a:ext cx="6019800" cy="4452144"/>
          </a:xfrm>
          <a:prstGeom prst="rect">
            <a:avLst/>
          </a:prstGeom>
          <a:noFill/>
          <a:ln w="9525">
            <a:noFill/>
            <a:miter lim="800000"/>
            <a:headEnd/>
            <a:tailEnd/>
          </a:ln>
          <a:effectLst/>
        </p:spPr>
      </p:pic>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Review Tasks</a:t>
            </a:r>
            <a:endParaRPr lang="en-US" dirty="0"/>
          </a:p>
        </p:txBody>
      </p:sp>
      <p:sp>
        <p:nvSpPr>
          <p:cNvPr id="9" name="TextBox 8"/>
          <p:cNvSpPr txBox="1"/>
          <p:nvPr/>
        </p:nvSpPr>
        <p:spPr>
          <a:xfrm>
            <a:off x="6477000" y="3429000"/>
            <a:ext cx="24384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the Tasks Tab to view all tasks for the project.</a:t>
            </a:r>
          </a:p>
          <a:p>
            <a:pPr>
              <a:buFont typeface="Arial" pitchFamily="34" charset="0"/>
              <a:buChar char="•"/>
            </a:pPr>
            <a:endParaRPr lang="en-US" sz="1400" dirty="0" smtClean="0">
              <a:solidFill>
                <a:schemeClr val="tx1"/>
              </a:solidFill>
            </a:endParaRPr>
          </a:p>
        </p:txBody>
      </p:sp>
      <p:pic>
        <p:nvPicPr>
          <p:cNvPr id="14338" name="Picture 2"/>
          <p:cNvPicPr>
            <a:picLocks noChangeAspect="1" noChangeArrowheads="1"/>
          </p:cNvPicPr>
          <p:nvPr/>
        </p:nvPicPr>
        <p:blipFill>
          <a:blip r:embed="rId2"/>
          <a:srcRect r="18535" b="2778"/>
          <a:stretch>
            <a:fillRect/>
          </a:stretch>
        </p:blipFill>
        <p:spPr bwMode="auto">
          <a:xfrm>
            <a:off x="381000" y="1752600"/>
            <a:ext cx="6019800" cy="4344186"/>
          </a:xfrm>
          <a:prstGeom prst="rect">
            <a:avLst/>
          </a:prstGeom>
          <a:noFill/>
          <a:ln w="9525">
            <a:noFill/>
            <a:miter lim="800000"/>
            <a:headEnd/>
            <a:tailEnd/>
          </a:ln>
          <a:effectLst/>
        </p:spPr>
      </p:pic>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Review Actions</a:t>
            </a:r>
            <a:endParaRPr lang="en-US" dirty="0"/>
          </a:p>
        </p:txBody>
      </p:sp>
      <p:sp>
        <p:nvSpPr>
          <p:cNvPr id="9" name="TextBox 8"/>
          <p:cNvSpPr txBox="1"/>
          <p:nvPr/>
        </p:nvSpPr>
        <p:spPr>
          <a:xfrm>
            <a:off x="6477000" y="3429000"/>
            <a:ext cx="24384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actions tab will show all actions that have been completed against the project.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This will include any phone call, emails, or faxes.</a:t>
            </a:r>
          </a:p>
          <a:p>
            <a:pPr>
              <a:buFont typeface="Arial" pitchFamily="34" charset="0"/>
              <a:buChar char="•"/>
            </a:pPr>
            <a:endParaRPr lang="en-US" sz="1400" dirty="0" smtClean="0">
              <a:solidFill>
                <a:schemeClr val="tx1"/>
              </a:solidFill>
            </a:endParaRPr>
          </a:p>
        </p:txBody>
      </p:sp>
      <p:pic>
        <p:nvPicPr>
          <p:cNvPr id="15362" name="Picture 2"/>
          <p:cNvPicPr>
            <a:picLocks noChangeAspect="1" noChangeArrowheads="1"/>
          </p:cNvPicPr>
          <p:nvPr/>
        </p:nvPicPr>
        <p:blipFill>
          <a:blip r:embed="rId2"/>
          <a:srcRect r="17935"/>
          <a:stretch>
            <a:fillRect/>
          </a:stretch>
        </p:blipFill>
        <p:spPr bwMode="auto">
          <a:xfrm>
            <a:off x="304800" y="1905000"/>
            <a:ext cx="5943600" cy="4379495"/>
          </a:xfrm>
          <a:prstGeom prst="rect">
            <a:avLst/>
          </a:prstGeom>
          <a:noFill/>
          <a:ln w="9525">
            <a:noFill/>
            <a:miter lim="800000"/>
            <a:headEnd/>
            <a:tailEnd/>
          </a:ln>
          <a:effectLst/>
        </p:spPr>
      </p:pic>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Review Notes</a:t>
            </a:r>
            <a:endParaRPr lang="en-US" dirty="0"/>
          </a:p>
        </p:txBody>
      </p:sp>
      <p:sp>
        <p:nvSpPr>
          <p:cNvPr id="9" name="TextBox 8"/>
          <p:cNvSpPr txBox="1"/>
          <p:nvPr/>
        </p:nvSpPr>
        <p:spPr>
          <a:xfrm>
            <a:off x="6477000" y="3200400"/>
            <a:ext cx="24384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notes that have been made against a project can be reviewed using the Notes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Right click on the line item to view or modify the entire note</a:t>
            </a:r>
          </a:p>
          <a:p>
            <a:pPr>
              <a:buFont typeface="Arial" pitchFamily="34" charset="0"/>
              <a:buChar char="•"/>
            </a:pPr>
            <a:endParaRPr lang="en-US" sz="1400" dirty="0" smtClean="0">
              <a:solidFill>
                <a:schemeClr val="tx1"/>
              </a:solidFill>
            </a:endParaRPr>
          </a:p>
        </p:txBody>
      </p:sp>
      <p:pic>
        <p:nvPicPr>
          <p:cNvPr id="16386" name="Picture 2"/>
          <p:cNvPicPr>
            <a:picLocks noChangeAspect="1" noChangeArrowheads="1"/>
          </p:cNvPicPr>
          <p:nvPr/>
        </p:nvPicPr>
        <p:blipFill>
          <a:blip r:embed="rId2"/>
          <a:srcRect r="18125"/>
          <a:stretch>
            <a:fillRect/>
          </a:stretch>
        </p:blipFill>
        <p:spPr bwMode="auto">
          <a:xfrm>
            <a:off x="381000" y="1752600"/>
            <a:ext cx="5943600" cy="4389644"/>
          </a:xfrm>
          <a:prstGeom prst="rect">
            <a:avLst/>
          </a:prstGeom>
          <a:noFill/>
          <a:ln w="9525">
            <a:noFill/>
            <a:miter lim="800000"/>
            <a:headEnd/>
            <a:tailEnd/>
          </a:ln>
          <a:effectLst/>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Forecast</a:t>
            </a:r>
            <a:endParaRPr lang="en-US" dirty="0"/>
          </a:p>
        </p:txBody>
      </p:sp>
      <p:sp>
        <p:nvSpPr>
          <p:cNvPr id="9" name="TextBox 8"/>
          <p:cNvSpPr txBox="1"/>
          <p:nvPr/>
        </p:nvSpPr>
        <p:spPr>
          <a:xfrm>
            <a:off x="6477000" y="3200400"/>
            <a:ext cx="24384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forecast can be made for a project and viewed on the Forecast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Measuring the forecast against actual values would have to be done by a dashboard or report.</a:t>
            </a:r>
          </a:p>
        </p:txBody>
      </p:sp>
      <p:pic>
        <p:nvPicPr>
          <p:cNvPr id="17410" name="Picture 2"/>
          <p:cNvPicPr>
            <a:picLocks noChangeAspect="1" noChangeArrowheads="1"/>
          </p:cNvPicPr>
          <p:nvPr/>
        </p:nvPicPr>
        <p:blipFill>
          <a:blip r:embed="rId2"/>
          <a:srcRect r="17500"/>
          <a:stretch>
            <a:fillRect/>
          </a:stretch>
        </p:blipFill>
        <p:spPr bwMode="auto">
          <a:xfrm>
            <a:off x="457200" y="1905000"/>
            <a:ext cx="5791200" cy="4244686"/>
          </a:xfrm>
          <a:prstGeom prst="rect">
            <a:avLst/>
          </a:prstGeom>
          <a:noFill/>
          <a:ln w="9525">
            <a:noFill/>
            <a:miter lim="800000"/>
            <a:headEnd/>
            <a:tailEnd/>
          </a:ln>
          <a:effectLst/>
        </p:spPr>
      </p:pic>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Forecast Action</a:t>
            </a:r>
            <a:endParaRPr lang="en-US" dirty="0"/>
          </a:p>
        </p:txBody>
      </p:sp>
      <p:sp>
        <p:nvSpPr>
          <p:cNvPr id="9" name="TextBox 8"/>
          <p:cNvSpPr txBox="1"/>
          <p:nvPr/>
        </p:nvSpPr>
        <p:spPr>
          <a:xfrm>
            <a:off x="6248400" y="1295400"/>
            <a:ext cx="2590800" cy="461664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forecast is entered for a year.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forecast value can be entered 1 of 3 ways;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One amount spread evenly over the year – Enter a quantity and a price and the value will be spread over 12 periods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Enter by period – Enter the quantity and price for each period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Relative – Enter a project, the budget year you are comparing to and percent of that budget to create the new budget values</a:t>
            </a:r>
          </a:p>
        </p:txBody>
      </p:sp>
      <p:pic>
        <p:nvPicPr>
          <p:cNvPr id="18435" name="Picture 3"/>
          <p:cNvPicPr>
            <a:picLocks noChangeAspect="1" noChangeArrowheads="1"/>
          </p:cNvPicPr>
          <p:nvPr/>
        </p:nvPicPr>
        <p:blipFill>
          <a:blip r:embed="rId2"/>
          <a:srcRect/>
          <a:stretch>
            <a:fillRect/>
          </a:stretch>
        </p:blipFill>
        <p:spPr bwMode="auto">
          <a:xfrm>
            <a:off x="381000" y="1905000"/>
            <a:ext cx="3895725" cy="3113451"/>
          </a:xfrm>
          <a:prstGeom prst="rect">
            <a:avLst/>
          </a:prstGeom>
          <a:noFill/>
          <a:ln w="9525">
            <a:noFill/>
            <a:miter lim="800000"/>
            <a:headEnd/>
            <a:tailEnd/>
          </a:ln>
          <a:effectLst/>
        </p:spPr>
      </p:pic>
      <p:pic>
        <p:nvPicPr>
          <p:cNvPr id="18436" name="Picture 4"/>
          <p:cNvPicPr>
            <a:picLocks noChangeAspect="1" noChangeArrowheads="1"/>
          </p:cNvPicPr>
          <p:nvPr/>
        </p:nvPicPr>
        <p:blipFill>
          <a:blip r:embed="rId3"/>
          <a:srcRect/>
          <a:stretch>
            <a:fillRect/>
          </a:stretch>
        </p:blipFill>
        <p:spPr bwMode="auto">
          <a:xfrm>
            <a:off x="2133600" y="3581400"/>
            <a:ext cx="3909175" cy="3124200"/>
          </a:xfrm>
          <a:prstGeom prst="rect">
            <a:avLst/>
          </a:prstGeom>
          <a:noFill/>
          <a:ln w="9525">
            <a:noFill/>
            <a:miter lim="800000"/>
            <a:headEnd/>
            <a:tailEnd/>
          </a:ln>
          <a:effectLst/>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029200" y="1143000"/>
            <a:ext cx="3733800" cy="1200329"/>
          </a:xfrm>
          <a:prstGeom prst="rect">
            <a:avLst/>
          </a:prstGeom>
          <a:noFill/>
        </p:spPr>
        <p:txBody>
          <a:bodyPr wrap="square" rtlCol="0">
            <a:spAutoFit/>
          </a:bodyPr>
          <a:lstStyle/>
          <a:p>
            <a:r>
              <a:rPr lang="en-US" dirty="0" smtClean="0"/>
              <a:t>Add Sales Order Action</a:t>
            </a:r>
            <a:endParaRPr lang="en-US" dirty="0"/>
          </a:p>
        </p:txBody>
      </p:sp>
      <p:pic>
        <p:nvPicPr>
          <p:cNvPr id="6147" name="Picture 3"/>
          <p:cNvPicPr>
            <a:picLocks noChangeAspect="1" noChangeArrowheads="1"/>
          </p:cNvPicPr>
          <p:nvPr/>
        </p:nvPicPr>
        <p:blipFill>
          <a:blip r:embed="rId2"/>
          <a:srcRect b="37437"/>
          <a:stretch>
            <a:fillRect/>
          </a:stretch>
        </p:blipFill>
        <p:spPr bwMode="auto">
          <a:xfrm>
            <a:off x="4648200" y="2514600"/>
            <a:ext cx="4267200" cy="21336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b="29754"/>
          <a:stretch>
            <a:fillRect/>
          </a:stretch>
        </p:blipFill>
        <p:spPr bwMode="auto">
          <a:xfrm>
            <a:off x="152400" y="1143000"/>
            <a:ext cx="4343400" cy="24384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b="30888"/>
          <a:stretch>
            <a:fillRect/>
          </a:stretch>
        </p:blipFill>
        <p:spPr bwMode="auto">
          <a:xfrm>
            <a:off x="152400" y="3962400"/>
            <a:ext cx="4276725" cy="2362200"/>
          </a:xfrm>
          <a:prstGeom prst="rect">
            <a:avLst/>
          </a:prstGeom>
          <a:noFill/>
          <a:ln w="9525">
            <a:noFill/>
            <a:miter lim="800000"/>
            <a:headEnd/>
            <a:tailEnd/>
          </a:ln>
          <a:effectLst/>
        </p:spPr>
      </p:pic>
      <p:sp>
        <p:nvSpPr>
          <p:cNvPr id="8" name="TextBox 7"/>
          <p:cNvSpPr txBox="1"/>
          <p:nvPr/>
        </p:nvSpPr>
        <p:spPr>
          <a:xfrm>
            <a:off x="4876800" y="5181600"/>
            <a:ext cx="38100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Add Sales Order action is available from;</a:t>
            </a:r>
          </a:p>
          <a:p>
            <a:pPr lvl="1">
              <a:buFont typeface="Arial" pitchFamily="34" charset="0"/>
              <a:buChar char="•"/>
            </a:pPr>
            <a:r>
              <a:rPr lang="en-US" sz="1400" dirty="0" smtClean="0">
                <a:solidFill>
                  <a:schemeClr val="tx1"/>
                </a:solidFill>
              </a:rPr>
              <a:t> CRM Projects</a:t>
            </a:r>
          </a:p>
          <a:p>
            <a:pPr lvl="1">
              <a:buFont typeface="Arial" pitchFamily="34" charset="0"/>
              <a:buChar char="•"/>
            </a:pPr>
            <a:r>
              <a:rPr lang="en-US" sz="1400" dirty="0" smtClean="0">
                <a:solidFill>
                  <a:schemeClr val="tx1"/>
                </a:solidFill>
              </a:rPr>
              <a:t> CRM Companies</a:t>
            </a:r>
          </a:p>
          <a:p>
            <a:pPr lvl="1">
              <a:buFont typeface="Arial" pitchFamily="34" charset="0"/>
              <a:buChar char="•"/>
            </a:pPr>
            <a:r>
              <a:rPr lang="en-US" sz="1400" dirty="0" smtClean="0">
                <a:solidFill>
                  <a:schemeClr val="tx1"/>
                </a:solidFill>
              </a:rPr>
              <a:t> CRM Contacts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 y="1447800"/>
            <a:ext cx="8382000" cy="4031873"/>
          </a:xfrm>
          <a:prstGeom prst="rect">
            <a:avLst/>
          </a:prstGeom>
          <a:noFill/>
        </p:spPr>
        <p:txBody>
          <a:bodyPr wrap="square" rtlCol="0">
            <a:spAutoFit/>
          </a:bodyPr>
          <a:lstStyle/>
          <a:p>
            <a:r>
              <a:rPr lang="en-US" sz="3200" dirty="0" smtClean="0">
                <a:solidFill>
                  <a:schemeClr val="tx1"/>
                </a:solidFill>
              </a:rPr>
              <a:t>Manufacturing Orders are used to make assemblies or finished goods.  Raw materials are consumed and the parent item is produced.</a:t>
            </a:r>
          </a:p>
          <a:p>
            <a:endParaRPr lang="en-US" sz="3200" dirty="0" smtClean="0">
              <a:solidFill>
                <a:schemeClr val="tx1"/>
              </a:solidFill>
            </a:endParaRPr>
          </a:p>
          <a:p>
            <a:r>
              <a:rPr lang="en-US" sz="3200" dirty="0" smtClean="0">
                <a:solidFill>
                  <a:schemeClr val="tx1"/>
                </a:solidFill>
              </a:rPr>
              <a:t>Manufacturing orders have the item to be completed in the header and the components to be consumed as line items</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Projects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Sales Orders and Quotes can be added to a CRM company using the Add Sales Order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Companies that have been promoted to Customers can add firm sales orders or quotes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Companies that have not been promoted to Customers can only add quotes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default project contact will be the default contact for the sales order, and the selected project will act as a default project.  Only contacts related to the project can be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an Order prefix and for firm sales orders, specify the customer PO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currency will default from the CRM company and price lists can only be selected from price lists related to the customer record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date information will be applied to the header of the quote or sales order</a:t>
            </a:r>
          </a:p>
          <a:p>
            <a:pPr lvl="1">
              <a:buFont typeface="Arial" pitchFamily="34" charset="0"/>
              <a:buChar char="•"/>
            </a:pPr>
            <a:r>
              <a:rPr lang="en-US" sz="1400" dirty="0" smtClean="0">
                <a:solidFill>
                  <a:schemeClr val="tx1"/>
                </a:solidFill>
              </a:rPr>
              <a:t> Due Date – The date the order is to ship</a:t>
            </a:r>
          </a:p>
          <a:p>
            <a:pPr lvl="1">
              <a:buFont typeface="Arial" pitchFamily="34" charset="0"/>
              <a:buChar char="•"/>
            </a:pPr>
            <a:r>
              <a:rPr lang="en-US" sz="1400" dirty="0" smtClean="0">
                <a:solidFill>
                  <a:schemeClr val="tx1"/>
                </a:solidFill>
              </a:rPr>
              <a:t> Requested Date – The date the customer has requested the item</a:t>
            </a:r>
          </a:p>
          <a:p>
            <a:pPr lvl="1">
              <a:buFont typeface="Arial" pitchFamily="34" charset="0"/>
              <a:buChar char="•"/>
            </a:pPr>
            <a:r>
              <a:rPr lang="en-US" sz="1400" dirty="0" smtClean="0">
                <a:solidFill>
                  <a:schemeClr val="tx1"/>
                </a:solidFill>
              </a:rPr>
              <a:t> Effective Date – The order date </a:t>
            </a:r>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Contacts</a:t>
            </a:r>
            <a:endParaRPr lang="en-US" dirty="0"/>
          </a:p>
        </p:txBody>
      </p:sp>
      <p:sp>
        <p:nvSpPr>
          <p:cNvPr id="9" name="TextBox 8"/>
          <p:cNvSpPr txBox="1"/>
          <p:nvPr/>
        </p:nvSpPr>
        <p:spPr>
          <a:xfrm>
            <a:off x="457200" y="1905000"/>
            <a:ext cx="8305800" cy="3170099"/>
          </a:xfrm>
          <a:prstGeom prst="rect">
            <a:avLst/>
          </a:prstGeom>
          <a:noFill/>
        </p:spPr>
        <p:txBody>
          <a:bodyPr wrap="square" rtlCol="0">
            <a:spAutoFit/>
          </a:bodyPr>
          <a:lstStyle/>
          <a:p>
            <a:r>
              <a:rPr lang="en-US" sz="2000" dirty="0" smtClean="0">
                <a:solidFill>
                  <a:schemeClr val="tx1"/>
                </a:solidFill>
              </a:rPr>
              <a:t>CRM Contacts are used to store all contacts.  A contact must relate to a company, which can be a customer, supplier or lead.  Many contacts can be related to the same company.</a:t>
            </a:r>
          </a:p>
          <a:p>
            <a:endParaRPr lang="en-US" sz="2000" dirty="0" smtClean="0">
              <a:solidFill>
                <a:schemeClr val="tx1"/>
              </a:solidFill>
            </a:endParaRPr>
          </a:p>
          <a:p>
            <a:r>
              <a:rPr lang="en-US" sz="2000" dirty="0" smtClean="0">
                <a:solidFill>
                  <a:schemeClr val="tx1"/>
                </a:solidFill>
              </a:rPr>
              <a:t>Notes, actions, tasks and appointments can be stored against a contact for a complete contact history. </a:t>
            </a:r>
          </a:p>
          <a:p>
            <a:endParaRPr lang="en-US" sz="2000" dirty="0" smtClean="0">
              <a:solidFill>
                <a:schemeClr val="tx1"/>
              </a:solidFill>
            </a:endParaRPr>
          </a:p>
          <a:p>
            <a:r>
              <a:rPr lang="en-US" sz="2000" dirty="0" smtClean="0">
                <a:solidFill>
                  <a:schemeClr val="tx1"/>
                </a:solidFill>
              </a:rPr>
              <a:t>New CRM Companies can be created in CRM Contacts when a contact is added and new CRM Projects can be created using the New Project action</a:t>
            </a:r>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New Contact</a:t>
            </a:r>
            <a:endParaRPr lang="en-US" dirty="0"/>
          </a:p>
        </p:txBody>
      </p:sp>
      <p:pic>
        <p:nvPicPr>
          <p:cNvPr id="5122" name="Picture 2"/>
          <p:cNvPicPr>
            <a:picLocks noChangeAspect="1" noChangeArrowheads="1"/>
          </p:cNvPicPr>
          <p:nvPr/>
        </p:nvPicPr>
        <p:blipFill>
          <a:blip r:embed="rId2"/>
          <a:srcRect/>
          <a:stretch>
            <a:fillRect/>
          </a:stretch>
        </p:blipFill>
        <p:spPr bwMode="auto">
          <a:xfrm>
            <a:off x="381000" y="1905000"/>
            <a:ext cx="4730595" cy="3748087"/>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962400" y="2667000"/>
            <a:ext cx="4724400" cy="37431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59436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New Contacts can be added to a company in the following modules;</a:t>
            </a:r>
          </a:p>
          <a:p>
            <a:pPr marL="800100" lvl="1" indent="-342900">
              <a:buFont typeface="+mj-lt"/>
              <a:buAutoNum type="arabicPeriod"/>
            </a:pPr>
            <a:r>
              <a:rPr lang="en-US" sz="1400" dirty="0" smtClean="0">
                <a:solidFill>
                  <a:schemeClr val="tx1"/>
                </a:solidFill>
              </a:rPr>
              <a:t> CRM Companies</a:t>
            </a:r>
          </a:p>
          <a:p>
            <a:pPr marL="800100" lvl="1" indent="-342900">
              <a:buFont typeface="+mj-lt"/>
              <a:buAutoNum type="arabicPeriod"/>
            </a:pPr>
            <a:r>
              <a:rPr lang="en-US" sz="1400" dirty="0" smtClean="0">
                <a:solidFill>
                  <a:schemeClr val="tx1"/>
                </a:solidFill>
              </a:rPr>
              <a:t> CRM Contacts</a:t>
            </a:r>
          </a:p>
          <a:p>
            <a:pPr marL="800100" lvl="1" indent="-342900">
              <a:buFont typeface="+mj-lt"/>
              <a:buAutoNum type="arabicPeriod"/>
            </a:pPr>
            <a:r>
              <a:rPr lang="en-US" sz="1400" dirty="0" smtClean="0">
                <a:solidFill>
                  <a:schemeClr val="tx1"/>
                </a:solidFill>
              </a:rPr>
              <a:t> Customers</a:t>
            </a:r>
          </a:p>
          <a:p>
            <a:pPr marL="800100" lvl="1" indent="-342900">
              <a:buFont typeface="+mj-lt"/>
              <a:buAutoNum type="arabicPeriod"/>
            </a:pPr>
            <a:r>
              <a:rPr lang="en-US" sz="1400" dirty="0" smtClean="0">
                <a:solidFill>
                  <a:schemeClr val="tx1"/>
                </a:solidFill>
              </a:rPr>
              <a:t> Suppliers</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Details Tab of adding a contact allows you to track;</a:t>
            </a:r>
          </a:p>
          <a:p>
            <a:pPr marL="800100" lvl="1" indent="-342900">
              <a:buFont typeface="+mj-lt"/>
              <a:buAutoNum type="alphaUcPeriod"/>
            </a:pPr>
            <a:r>
              <a:rPr lang="en-US" sz="1400" dirty="0" smtClean="0">
                <a:solidFill>
                  <a:schemeClr val="tx1"/>
                </a:solidFill>
              </a:rPr>
              <a:t>Work Phone</a:t>
            </a:r>
          </a:p>
          <a:p>
            <a:pPr marL="800100" lvl="1" indent="-342900">
              <a:buFont typeface="+mj-lt"/>
              <a:buAutoNum type="alphaUcPeriod"/>
            </a:pPr>
            <a:r>
              <a:rPr lang="en-US" sz="1400" dirty="0" smtClean="0">
                <a:solidFill>
                  <a:schemeClr val="tx1"/>
                </a:solidFill>
              </a:rPr>
              <a:t>Mobile Phone</a:t>
            </a:r>
          </a:p>
          <a:p>
            <a:pPr marL="800100" lvl="1" indent="-342900">
              <a:buFont typeface="+mj-lt"/>
              <a:buAutoNum type="alphaUcPeriod"/>
            </a:pPr>
            <a:r>
              <a:rPr lang="en-US" sz="1400" dirty="0" smtClean="0">
                <a:solidFill>
                  <a:schemeClr val="tx1"/>
                </a:solidFill>
              </a:rPr>
              <a:t>Home Phone</a:t>
            </a:r>
          </a:p>
          <a:p>
            <a:pPr marL="800100" lvl="1" indent="-342900">
              <a:buFont typeface="+mj-lt"/>
              <a:buAutoNum type="alphaUcPeriod"/>
            </a:pPr>
            <a:r>
              <a:rPr lang="en-US" sz="1400" dirty="0" smtClean="0">
                <a:solidFill>
                  <a:schemeClr val="tx1"/>
                </a:solidFill>
              </a:rPr>
              <a:t>Fax Number</a:t>
            </a:r>
          </a:p>
          <a:p>
            <a:pPr marL="800100" lvl="1" indent="-342900">
              <a:buFont typeface="+mj-lt"/>
              <a:buAutoNum type="alphaUcPeriod"/>
            </a:pPr>
            <a:r>
              <a:rPr lang="en-US" sz="1400" dirty="0" smtClean="0">
                <a:solidFill>
                  <a:schemeClr val="tx1"/>
                </a:solidFill>
              </a:rPr>
              <a:t>Work Email</a:t>
            </a:r>
          </a:p>
          <a:p>
            <a:pPr marL="800100" lvl="1" indent="-342900">
              <a:buFont typeface="+mj-lt"/>
              <a:buAutoNum type="alphaUcPeriod"/>
            </a:pPr>
            <a:r>
              <a:rPr lang="en-US" sz="1400" dirty="0" smtClean="0">
                <a:solidFill>
                  <a:schemeClr val="tx1"/>
                </a:solidFill>
              </a:rPr>
              <a:t>Home Email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Additionally on the General Tab the following fields are provided;</a:t>
            </a:r>
          </a:p>
          <a:p>
            <a:pPr marL="800100" lvl="1" indent="-342900">
              <a:buFont typeface="+mj-lt"/>
              <a:buAutoNum type="alphaUcPeriod"/>
            </a:pPr>
            <a:r>
              <a:rPr lang="en-US" sz="1400" dirty="0" smtClean="0">
                <a:solidFill>
                  <a:schemeClr val="tx1"/>
                </a:solidFill>
              </a:rPr>
              <a:t> Job Title – The contact’s job title</a:t>
            </a:r>
          </a:p>
          <a:p>
            <a:pPr marL="800100" lvl="1" indent="-342900">
              <a:buFont typeface="+mj-lt"/>
              <a:buAutoNum type="alphaUcPeriod"/>
            </a:pPr>
            <a:r>
              <a:rPr lang="en-US" sz="1400" dirty="0" smtClean="0">
                <a:solidFill>
                  <a:schemeClr val="tx1"/>
                </a:solidFill>
              </a:rPr>
              <a:t> Owner – The WinMan user who is responsible for the contact</a:t>
            </a:r>
          </a:p>
          <a:p>
            <a:pPr marL="800100" lvl="1" indent="-342900">
              <a:buFont typeface="+mj-lt"/>
              <a:buAutoNum type="alphaUcPeriod"/>
            </a:pPr>
            <a:r>
              <a:rPr lang="en-US" sz="1400" dirty="0" smtClean="0">
                <a:solidFill>
                  <a:schemeClr val="tx1"/>
                </a:solidFill>
              </a:rPr>
              <a:t> Lead type – The type of contact</a:t>
            </a:r>
          </a:p>
          <a:p>
            <a:pPr marL="800100" lvl="1" indent="-342900">
              <a:buFont typeface="+mj-lt"/>
              <a:buAutoNum type="alphaUcPeriod"/>
            </a:pPr>
            <a:r>
              <a:rPr lang="en-US" sz="1400" dirty="0" smtClean="0">
                <a:solidFill>
                  <a:schemeClr val="tx1"/>
                </a:solidFill>
              </a:rPr>
              <a:t> Active – If the contact is active</a:t>
            </a:r>
          </a:p>
          <a:p>
            <a:pPr marL="800100" lvl="1" indent="-342900">
              <a:buFont typeface="+mj-lt"/>
              <a:buAutoNum type="alphaUcPeriod"/>
            </a:pPr>
            <a:r>
              <a:rPr lang="en-US" sz="1400" dirty="0" smtClean="0">
                <a:solidFill>
                  <a:schemeClr val="tx1"/>
                </a:solidFill>
              </a:rPr>
              <a:t> CRM Source – The CRM source of the contact</a:t>
            </a:r>
          </a:p>
          <a:p>
            <a:pPr marL="800100" lvl="1" indent="-342900">
              <a:buFont typeface="+mj-lt"/>
              <a:buAutoNum type="alphaUcPeriod"/>
            </a:pPr>
            <a:r>
              <a:rPr lang="en-US" sz="1400" dirty="0" smtClean="0">
                <a:solidFill>
                  <a:schemeClr val="tx1"/>
                </a:solidFill>
              </a:rPr>
              <a:t> CRM Group – The CRM group of the contact</a:t>
            </a:r>
          </a:p>
          <a:p>
            <a:pPr marL="800100" lvl="1" indent="-342900">
              <a:buFont typeface="+mj-lt"/>
              <a:buAutoNum type="alphaUcPeriod"/>
            </a:pPr>
            <a:r>
              <a:rPr lang="en-US" sz="1400" dirty="0" smtClean="0">
                <a:solidFill>
                  <a:schemeClr val="tx1"/>
                </a:solidFill>
              </a:rPr>
              <a:t> CRM Region – The CRM region of the contact</a:t>
            </a:r>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381000" y="15240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contact title field has choices of MR, MRS, MISS, MS and DR.  This list can be altered using the Addressing system setting </a:t>
            </a:r>
            <a:r>
              <a:rPr lang="en-US" sz="1400" b="1" dirty="0" smtClean="0">
                <a:solidFill>
                  <a:schemeClr val="tx1"/>
                </a:solidFill>
              </a:rPr>
              <a:t>Default salutations for use with the title field</a:t>
            </a:r>
            <a:r>
              <a:rPr lang="en-US" sz="1400" dirty="0" smtClean="0">
                <a:solidFill>
                  <a:schemeClr val="tx1"/>
                </a:solidFill>
              </a:rPr>
              <a:t>.  Enable the option, and in the value field enter the choices using a ; to separate the choices</a:t>
            </a:r>
          </a:p>
          <a:p>
            <a:r>
              <a:rPr lang="en-US" sz="1400" dirty="0" err="1" smtClean="0">
                <a:solidFill>
                  <a:schemeClr val="tx1"/>
                </a:solidFill>
              </a:rPr>
              <a:t>Ie</a:t>
            </a:r>
            <a:r>
              <a:rPr lang="en-US" sz="1400" dirty="0" smtClean="0">
                <a:solidFill>
                  <a:schemeClr val="tx1"/>
                </a:solidFill>
              </a:rPr>
              <a:t> MR;DR,MRS. </a:t>
            </a:r>
          </a:p>
        </p:txBody>
      </p:sp>
      <p:sp>
        <p:nvSpPr>
          <p:cNvPr id="7" name="TextBox 6"/>
          <p:cNvSpPr txBox="1"/>
          <p:nvPr/>
        </p:nvSpPr>
        <p:spPr>
          <a:xfrm>
            <a:off x="381000" y="28194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contact ID length is set to 15 characters.  The Contact ID length is adjustable using the CRM system setting </a:t>
            </a:r>
            <a:r>
              <a:rPr lang="en-US" sz="1400" b="1" dirty="0" smtClean="0">
                <a:solidFill>
                  <a:schemeClr val="tx1"/>
                </a:solidFill>
              </a:rPr>
              <a:t>CRM Contact identifier length</a:t>
            </a:r>
            <a:r>
              <a:rPr lang="en-US" sz="1400" dirty="0" smtClean="0">
                <a:solidFill>
                  <a:schemeClr val="tx1"/>
                </a:solidFill>
              </a:rPr>
              <a:t>.  Enable the system setting to reduce the number of characters found in the contact ID by entering the required number of characters in the value field.  15 characters is the maximum number of characters allowed.  </a:t>
            </a:r>
          </a:p>
        </p:txBody>
      </p:sp>
      <p:sp>
        <p:nvSpPr>
          <p:cNvPr id="8" name="TextBox 7"/>
          <p:cNvSpPr txBox="1"/>
          <p:nvPr/>
        </p:nvSpPr>
        <p:spPr>
          <a:xfrm>
            <a:off x="381000" y="4191000"/>
            <a:ext cx="83058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prefix for the contact ID is CT.  The prefix can be amended using the CRM system setting </a:t>
            </a:r>
            <a:r>
              <a:rPr lang="en-US" sz="1400" b="1" dirty="0" smtClean="0">
                <a:solidFill>
                  <a:schemeClr val="tx1"/>
                </a:solidFill>
              </a:rPr>
              <a:t>CRM Contact identifier prefix</a:t>
            </a:r>
            <a:r>
              <a:rPr lang="en-US" sz="1400" dirty="0" smtClean="0">
                <a:solidFill>
                  <a:schemeClr val="tx1"/>
                </a:solidFill>
              </a:rPr>
              <a:t>.  Enable the system setting and enter the required prefix in the value field.</a:t>
            </a:r>
          </a:p>
        </p:txBody>
      </p:sp>
      <p:sp>
        <p:nvSpPr>
          <p:cNvPr id="9" name="TextBox 8"/>
          <p:cNvSpPr txBox="1"/>
          <p:nvPr/>
        </p:nvSpPr>
        <p:spPr>
          <a:xfrm>
            <a:off x="381000" y="5257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CRM Projects, CRM Campaigns, CRM Contacts, and CRM Companies all have dashboards as a Tab.  The dashboards can be removed using the CRM system setting </a:t>
            </a:r>
            <a:r>
              <a:rPr lang="en-US" sz="1400" b="1" dirty="0" smtClean="0">
                <a:solidFill>
                  <a:schemeClr val="tx1"/>
                </a:solidFill>
              </a:rPr>
              <a:t>Show dashboards in CRM programs</a:t>
            </a:r>
            <a:r>
              <a:rPr lang="en-US" sz="1400" dirty="0" smtClean="0">
                <a:solidFill>
                  <a:schemeClr val="tx1"/>
                </a:solidFill>
              </a:rPr>
              <a:t>.  Enabling this setting and setting the value to N will turn off all dashboards in the aforementioned CRM modules.</a:t>
            </a:r>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r>
              <a:rPr lang="en-US" sz="1400" dirty="0" smtClean="0">
                <a:solidFill>
                  <a:schemeClr val="tx1"/>
                </a:solidFill>
              </a:rPr>
              <a:t>Review Tabs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Calendar – The Calendar tab will display all appointments that have been related to the contact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Tasks – The Tasks tab will display all the tasks that have been related to the contact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Actions – The Actions tab will display all the actions that have been completed for the contact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Notes – The Notes tab will display all the notes that have been made against the contact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Project – All the projects that the contact is related to will be displayed.  This includes all projects regardless of if the contact is the default contact.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Other Contacts – All the contacts that have been added to the contact’s company can be found on the Other Contacts tab.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Cases – All the open CRM support cases for the contact can be viewed. </a:t>
            </a:r>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257800" y="2514600"/>
            <a:ext cx="3429000" cy="2246769"/>
          </a:xfrm>
          <a:prstGeom prst="rect">
            <a:avLst/>
          </a:prstGeom>
          <a:noFill/>
        </p:spPr>
        <p:txBody>
          <a:bodyPr wrap="square" rtlCol="0">
            <a:spAutoFit/>
          </a:bodyPr>
          <a:lstStyle/>
          <a:p>
            <a:r>
              <a:rPr lang="en-US" sz="1400" dirty="0" smtClean="0">
                <a:solidFill>
                  <a:schemeClr val="tx1"/>
                </a:solidFill>
              </a:rPr>
              <a:t>Import Contacts</a:t>
            </a:r>
          </a:p>
          <a:p>
            <a:endParaRPr lang="en-US" sz="1400" dirty="0" smtClean="0">
              <a:solidFill>
                <a:schemeClr val="tx1"/>
              </a:solidFill>
            </a:endParaRPr>
          </a:p>
          <a:p>
            <a:pPr>
              <a:buFont typeface="Arial" pitchFamily="34" charset="0"/>
              <a:buChar char="•"/>
            </a:pPr>
            <a:r>
              <a:rPr lang="en-US" sz="1400" dirty="0" smtClean="0">
                <a:solidFill>
                  <a:schemeClr val="tx1"/>
                </a:solidFill>
              </a:rPr>
              <a:t> Contacts can be imported to WinMan using a predefined query or a spreadsheet.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Contacts that are being imported can be added to existing companies or new Companies can be created during the import process</a:t>
            </a:r>
          </a:p>
        </p:txBody>
      </p:sp>
      <p:pic>
        <p:nvPicPr>
          <p:cNvPr id="19458" name="Picture 2"/>
          <p:cNvPicPr>
            <a:picLocks noChangeAspect="1" noChangeArrowheads="1"/>
          </p:cNvPicPr>
          <p:nvPr/>
        </p:nvPicPr>
        <p:blipFill>
          <a:blip r:embed="rId2"/>
          <a:srcRect/>
          <a:stretch>
            <a:fillRect/>
          </a:stretch>
        </p:blipFill>
        <p:spPr bwMode="auto">
          <a:xfrm>
            <a:off x="381000" y="1981200"/>
            <a:ext cx="4564677" cy="3648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257800" y="2514600"/>
            <a:ext cx="3429000" cy="1169551"/>
          </a:xfrm>
          <a:prstGeom prst="rect">
            <a:avLst/>
          </a:prstGeom>
          <a:noFill/>
        </p:spPr>
        <p:txBody>
          <a:bodyPr wrap="square" rtlCol="0">
            <a:spAutoFit/>
          </a:bodyPr>
          <a:lstStyle/>
          <a:p>
            <a:r>
              <a:rPr lang="en-US" sz="1400" dirty="0" smtClean="0">
                <a:solidFill>
                  <a:schemeClr val="tx1"/>
                </a:solidFill>
              </a:rPr>
              <a:t>Tools</a:t>
            </a:r>
          </a:p>
          <a:p>
            <a:endParaRPr lang="en-US" sz="1400" dirty="0" smtClean="0">
              <a:solidFill>
                <a:schemeClr val="tx1"/>
              </a:solidFill>
            </a:endParaRPr>
          </a:p>
          <a:p>
            <a:pPr>
              <a:buFont typeface="Arial" pitchFamily="34" charset="0"/>
              <a:buChar char="•"/>
            </a:pPr>
            <a:r>
              <a:rPr lang="en-US" sz="1400" dirty="0" smtClean="0">
                <a:solidFill>
                  <a:schemeClr val="tx1"/>
                </a:solidFill>
              </a:rPr>
              <a:t> A contact can be moved from their current company to any other company found in the CRM Company database</a:t>
            </a:r>
          </a:p>
        </p:txBody>
      </p:sp>
      <p:pic>
        <p:nvPicPr>
          <p:cNvPr id="20482" name="Picture 2"/>
          <p:cNvPicPr>
            <a:picLocks noChangeAspect="1" noChangeArrowheads="1"/>
          </p:cNvPicPr>
          <p:nvPr/>
        </p:nvPicPr>
        <p:blipFill>
          <a:blip r:embed="rId2"/>
          <a:srcRect/>
          <a:stretch>
            <a:fillRect/>
          </a:stretch>
        </p:blipFill>
        <p:spPr bwMode="auto">
          <a:xfrm>
            <a:off x="304800" y="19050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191000" y="1295400"/>
            <a:ext cx="4724400" cy="646331"/>
          </a:xfrm>
          <a:prstGeom prst="rect">
            <a:avLst/>
          </a:prstGeom>
          <a:noFill/>
        </p:spPr>
        <p:txBody>
          <a:bodyPr wrap="square" rtlCol="0">
            <a:spAutoFit/>
          </a:bodyPr>
          <a:lstStyle/>
          <a:p>
            <a:r>
              <a:rPr lang="en-US" dirty="0" smtClean="0"/>
              <a:t>Add Purchase Order</a:t>
            </a:r>
            <a:endParaRPr lang="en-US" dirty="0"/>
          </a:p>
        </p:txBody>
      </p:sp>
      <p:pic>
        <p:nvPicPr>
          <p:cNvPr id="8194" name="Picture 2"/>
          <p:cNvPicPr>
            <a:picLocks noChangeAspect="1" noChangeArrowheads="1"/>
          </p:cNvPicPr>
          <p:nvPr/>
        </p:nvPicPr>
        <p:blipFill>
          <a:blip r:embed="rId2"/>
          <a:srcRect b="31229"/>
          <a:stretch>
            <a:fillRect/>
          </a:stretch>
        </p:blipFill>
        <p:spPr bwMode="auto">
          <a:xfrm>
            <a:off x="228600" y="1219200"/>
            <a:ext cx="3743325" cy="20574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b="36160"/>
          <a:stretch>
            <a:fillRect/>
          </a:stretch>
        </p:blipFill>
        <p:spPr bwMode="auto">
          <a:xfrm>
            <a:off x="2819400" y="2362200"/>
            <a:ext cx="3733800" cy="19050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b="38714"/>
          <a:stretch>
            <a:fillRect/>
          </a:stretch>
        </p:blipFill>
        <p:spPr bwMode="auto">
          <a:xfrm>
            <a:off x="533400" y="4267200"/>
            <a:ext cx="3733800" cy="1828799"/>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b="38714"/>
          <a:stretch>
            <a:fillRect/>
          </a:stretch>
        </p:blipFill>
        <p:spPr bwMode="auto">
          <a:xfrm>
            <a:off x="5181600" y="4267200"/>
            <a:ext cx="3733800" cy="1828800"/>
          </a:xfrm>
          <a:prstGeom prst="rect">
            <a:avLst/>
          </a:prstGeom>
          <a:noFill/>
          <a:ln w="9525">
            <a:noFill/>
            <a:miter lim="800000"/>
            <a:headEnd/>
            <a:tailEnd/>
          </a:ln>
          <a:effectLst/>
        </p:spPr>
      </p:pic>
      <p:sp>
        <p:nvSpPr>
          <p:cNvPr id="9" name="TextBox 8"/>
          <p:cNvSpPr txBox="1"/>
          <p:nvPr/>
        </p:nvSpPr>
        <p:spPr>
          <a:xfrm>
            <a:off x="6858000" y="2514600"/>
            <a:ext cx="1905000" cy="1169551"/>
          </a:xfrm>
          <a:prstGeom prst="rect">
            <a:avLst/>
          </a:prstGeom>
          <a:noFill/>
        </p:spPr>
        <p:txBody>
          <a:bodyPr wrap="square" rtlCol="0">
            <a:spAutoFit/>
          </a:bodyPr>
          <a:lstStyle/>
          <a:p>
            <a:r>
              <a:rPr lang="en-US" sz="1400" dirty="0" smtClean="0">
                <a:solidFill>
                  <a:schemeClr val="tx1"/>
                </a:solidFill>
              </a:rPr>
              <a:t>Add Purchase Order actions can be found in;</a:t>
            </a:r>
          </a:p>
          <a:p>
            <a:pPr>
              <a:buFont typeface="Arial" pitchFamily="34" charset="0"/>
              <a:buChar char="•"/>
            </a:pPr>
            <a:r>
              <a:rPr lang="en-US" sz="1400" dirty="0" smtClean="0">
                <a:solidFill>
                  <a:schemeClr val="tx1"/>
                </a:solidFill>
              </a:rPr>
              <a:t> CRM Contacts</a:t>
            </a:r>
          </a:p>
          <a:p>
            <a:pPr>
              <a:buFont typeface="Arial" pitchFamily="34" charset="0"/>
              <a:buChar char="•"/>
            </a:pPr>
            <a:r>
              <a:rPr lang="en-US" sz="1400" dirty="0" smtClean="0">
                <a:solidFill>
                  <a:schemeClr val="tx1"/>
                </a:solidFill>
              </a:rPr>
              <a:t> CRM Companies</a:t>
            </a:r>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Purchase Orders and Quotes can be added to CRM company using the Add Purchase Order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Companies that have been promoted to Suppliers can add firm purchase orders or quotes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Companies that have not been promoted to Suppliers can only add quotes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supplier/company that is selected will be the company/supplier used to add the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single quote or purchase order can be selected or an ITT (Information To Tender)/Mass Quote can be sent to multiple companies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an Order prefix for the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supplier order can be entered if applicable and the contact name can be selected from the CRM contacts or typed manually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date information will be applied to the header of the quote or purchase order</a:t>
            </a:r>
          </a:p>
          <a:p>
            <a:pPr lvl="1">
              <a:buFont typeface="Arial" pitchFamily="34" charset="0"/>
              <a:buChar char="•"/>
            </a:pPr>
            <a:r>
              <a:rPr lang="en-US" sz="1400" dirty="0" smtClean="0">
                <a:solidFill>
                  <a:schemeClr val="tx1"/>
                </a:solidFill>
              </a:rPr>
              <a:t> Due Date – The date the order is to be received</a:t>
            </a:r>
          </a:p>
          <a:p>
            <a:pPr lvl="1">
              <a:buFont typeface="Arial" pitchFamily="34" charset="0"/>
              <a:buChar char="•"/>
            </a:pPr>
            <a:r>
              <a:rPr lang="en-US" sz="1400" dirty="0" smtClean="0">
                <a:solidFill>
                  <a:schemeClr val="tx1"/>
                </a:solidFill>
              </a:rPr>
              <a:t> Effective Date – The order date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648200" y="2362200"/>
            <a:ext cx="4267200" cy="2462213"/>
          </a:xfrm>
          <a:prstGeom prst="rect">
            <a:avLst/>
          </a:prstGeom>
          <a:noFill/>
        </p:spPr>
        <p:txBody>
          <a:bodyPr wrap="square" rtlCol="0">
            <a:spAutoFit/>
          </a:bodyPr>
          <a:lstStyle/>
          <a:p>
            <a:r>
              <a:rPr lang="en-US" sz="1400" dirty="0" smtClean="0">
                <a:solidFill>
                  <a:schemeClr val="tx1"/>
                </a:solidFill>
              </a:rPr>
              <a:t>Order number - Determined by the prefix selected.  Prefixes can be defined in the Manufacturing Order Prefixes module.</a:t>
            </a:r>
          </a:p>
          <a:p>
            <a:r>
              <a:rPr lang="en-US" sz="1400" dirty="0" smtClean="0">
                <a:solidFill>
                  <a:schemeClr val="tx1"/>
                </a:solidFill>
              </a:rPr>
              <a:t>NOTE:  A default prefix can be set up in the System Options module, on the General Tab for each site.</a:t>
            </a:r>
          </a:p>
          <a:p>
            <a:endParaRPr lang="en-US" sz="1400" dirty="0" smtClean="0">
              <a:solidFill>
                <a:schemeClr val="tx1"/>
              </a:solidFill>
            </a:endParaRPr>
          </a:p>
          <a:p>
            <a:r>
              <a:rPr lang="en-US" sz="1400" dirty="0" smtClean="0">
                <a:solidFill>
                  <a:schemeClr val="tx1"/>
                </a:solidFill>
              </a:rPr>
              <a:t>Product - selected items must be a manufactured item</a:t>
            </a:r>
          </a:p>
          <a:p>
            <a:endParaRPr lang="en-US" sz="1400" dirty="0" smtClean="0">
              <a:solidFill>
                <a:schemeClr val="tx1"/>
              </a:solidFill>
            </a:endParaRPr>
          </a:p>
          <a:p>
            <a:r>
              <a:rPr lang="en-US" sz="1400" dirty="0" smtClean="0">
                <a:solidFill>
                  <a:schemeClr val="tx1"/>
                </a:solidFill>
              </a:rPr>
              <a:t>Version - The default version from products</a:t>
            </a:r>
          </a:p>
          <a:p>
            <a:endParaRPr lang="en-US" sz="1400" dirty="0" smtClean="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304800" y="2057400"/>
            <a:ext cx="3886200" cy="3079066"/>
          </a:xfrm>
          <a:prstGeom prst="rect">
            <a:avLst/>
          </a:prstGeom>
          <a:noFill/>
          <a:ln w="9525">
            <a:noFill/>
            <a:miter lim="800000"/>
            <a:headEnd/>
            <a:tailEnd/>
          </a:ln>
          <a:effectLst/>
        </p:spPr>
      </p:pic>
      <p:sp>
        <p:nvSpPr>
          <p:cNvPr id="10" name="TextBox 9"/>
          <p:cNvSpPr txBox="1"/>
          <p:nvPr/>
        </p:nvSpPr>
        <p:spPr>
          <a:xfrm>
            <a:off x="533400" y="1295400"/>
            <a:ext cx="7010400" cy="646331"/>
          </a:xfrm>
          <a:prstGeom prst="rect">
            <a:avLst/>
          </a:prstGeom>
          <a:noFill/>
        </p:spPr>
        <p:txBody>
          <a:bodyPr wrap="square" rtlCol="0">
            <a:spAutoFit/>
          </a:bodyPr>
          <a:lstStyle/>
          <a:p>
            <a:r>
              <a:rPr lang="en-US" dirty="0" smtClean="0"/>
              <a:t>Order Tab</a:t>
            </a:r>
            <a:endParaRPr lang="en-US" dirty="0"/>
          </a:p>
        </p:txBody>
      </p:sp>
      <p:sp>
        <p:nvSpPr>
          <p:cNvPr id="11" name="TextBox 10"/>
          <p:cNvSpPr txBox="1"/>
          <p:nvPr/>
        </p:nvSpPr>
        <p:spPr>
          <a:xfrm>
            <a:off x="304800" y="5334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length of a Manufacturing Order number is 10 characters.  To change this, use the Manufacturing Orders system option </a:t>
            </a:r>
            <a:r>
              <a:rPr lang="en-US" sz="1400" b="1" dirty="0" smtClean="0">
                <a:solidFill>
                  <a:schemeClr val="tx1"/>
                </a:solidFill>
              </a:rPr>
              <a:t>Manufacturing order identifier length.  </a:t>
            </a:r>
            <a:r>
              <a:rPr lang="en-US" sz="1400" dirty="0" smtClean="0">
                <a:solidFill>
                  <a:schemeClr val="tx1"/>
                </a:solidFill>
              </a:rPr>
              <a:t>Enable the option and set the value to required length.  Maximum length is 20 characters</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Companies</a:t>
            </a:r>
            <a:endParaRPr lang="en-US" dirty="0"/>
          </a:p>
        </p:txBody>
      </p:sp>
      <p:sp>
        <p:nvSpPr>
          <p:cNvPr id="9" name="TextBox 8"/>
          <p:cNvSpPr txBox="1"/>
          <p:nvPr/>
        </p:nvSpPr>
        <p:spPr>
          <a:xfrm>
            <a:off x="457200" y="1905000"/>
            <a:ext cx="8305800" cy="2246769"/>
          </a:xfrm>
          <a:prstGeom prst="rect">
            <a:avLst/>
          </a:prstGeom>
          <a:noFill/>
        </p:spPr>
        <p:txBody>
          <a:bodyPr wrap="square" rtlCol="0">
            <a:spAutoFit/>
          </a:bodyPr>
          <a:lstStyle/>
          <a:p>
            <a:r>
              <a:rPr lang="en-US" sz="2000" dirty="0" smtClean="0">
                <a:solidFill>
                  <a:schemeClr val="tx1"/>
                </a:solidFill>
              </a:rPr>
              <a:t>CRM Companies are used to hold suppliers, customers and leads.  CRM companies that are customers also exist in the Customer table and a change made in either CRM Companies or Customers will update the related record.  Supplier work in the same manner.</a:t>
            </a:r>
          </a:p>
          <a:p>
            <a:endParaRPr lang="en-US" sz="2000" dirty="0" smtClean="0">
              <a:solidFill>
                <a:schemeClr val="tx1"/>
              </a:solidFill>
            </a:endParaRPr>
          </a:p>
          <a:p>
            <a:r>
              <a:rPr lang="en-US" sz="2000" dirty="0" smtClean="0">
                <a:solidFill>
                  <a:schemeClr val="tx1"/>
                </a:solidFill>
              </a:rPr>
              <a:t>CRM Companies can have multiple contacts related to the company.  Every CRM Contact record must be related to a CRM Company record</a:t>
            </a:r>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685800" y="2057400"/>
            <a:ext cx="5105400" cy="4045048"/>
          </a:xfrm>
          <a:prstGeom prst="rect">
            <a:avLst/>
          </a:prstGeom>
          <a:noFill/>
          <a:ln w="9525">
            <a:noFill/>
            <a:miter lim="800000"/>
            <a:headEnd/>
            <a:tailEnd/>
          </a:ln>
          <a:effectLst/>
        </p:spPr>
      </p:pic>
      <p:sp>
        <p:nvSpPr>
          <p:cNvPr id="8" name="TextBox 7"/>
          <p:cNvSpPr txBox="1"/>
          <p:nvPr/>
        </p:nvSpPr>
        <p:spPr>
          <a:xfrm>
            <a:off x="685800" y="1295400"/>
            <a:ext cx="5791200" cy="646331"/>
          </a:xfrm>
          <a:prstGeom prst="rect">
            <a:avLst/>
          </a:prstGeom>
          <a:noFill/>
        </p:spPr>
        <p:txBody>
          <a:bodyPr wrap="square" rtlCol="0">
            <a:spAutoFit/>
          </a:bodyPr>
          <a:lstStyle/>
          <a:p>
            <a:r>
              <a:rPr lang="en-US" dirty="0" smtClean="0"/>
              <a:t>General Tab</a:t>
            </a:r>
            <a:endParaRPr lang="en-US" dirty="0"/>
          </a:p>
        </p:txBody>
      </p:sp>
      <p:sp>
        <p:nvSpPr>
          <p:cNvPr id="9" name="TextBox 8"/>
          <p:cNvSpPr txBox="1"/>
          <p:nvPr/>
        </p:nvSpPr>
        <p:spPr>
          <a:xfrm>
            <a:off x="6019800" y="2209800"/>
            <a:ext cx="28956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company that is added to the CRM module is classified as potential customer or potential supplier.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company must be promoted to a customer or supplier before a firm order can be placed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Quotes can be entered for non-customers and non-suppliers.  The company must be promoted to a customer or supplier before the quote can be converted.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Companies are added by using the action New Company</a:t>
            </a:r>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Company Name – The name of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Address, City, Region, Postal Code and Country – The address information for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Phone Number – The general phone number for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Fax number – The general fax number for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Email Address – The general email address for the company</a:t>
            </a:r>
          </a:p>
          <a:p>
            <a:pPr>
              <a:buFont typeface="Arial" pitchFamily="34" charset="0"/>
              <a:buChar char="•"/>
            </a:pPr>
            <a:endParaRPr lang="en-US" sz="1400" dirty="0" smtClean="0">
              <a:solidFill>
                <a:schemeClr val="tx1"/>
              </a:solidFill>
            </a:endParaRPr>
          </a:p>
          <a:p>
            <a:r>
              <a:rPr lang="en-US" sz="1400" dirty="0" smtClean="0">
                <a:solidFill>
                  <a:schemeClr val="tx1"/>
                </a:solidFill>
              </a:rPr>
              <a:t>Note:  Phone, fax and email information is also stored for each contact.  Phone, fax and email for the company are not contact specific.</a:t>
            </a:r>
          </a:p>
          <a:p>
            <a:endParaRPr lang="en-US" sz="1400" dirty="0" smtClean="0">
              <a:solidFill>
                <a:schemeClr val="tx1"/>
              </a:solidFill>
            </a:endParaRPr>
          </a:p>
          <a:p>
            <a:pPr>
              <a:buFont typeface="Arial" pitchFamily="34" charset="0"/>
              <a:buChar char="•"/>
            </a:pPr>
            <a:r>
              <a:rPr lang="en-US" sz="1400" dirty="0" smtClean="0">
                <a:solidFill>
                  <a:schemeClr val="tx1"/>
                </a:solidFill>
              </a:rPr>
              <a:t> Website – The website of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Owner – The WinMan user responsible for the company.  This is used to identify companies for the CRM summary module.</a:t>
            </a:r>
          </a:p>
        </p:txBody>
      </p:sp>
    </p:spTree>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Contacts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381000" y="1447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company ID length is set to 8 characters.  The Company ID length is adjustable using the CRM system setting </a:t>
            </a:r>
            <a:r>
              <a:rPr lang="en-US" sz="1400" b="1" dirty="0" smtClean="0">
                <a:solidFill>
                  <a:schemeClr val="tx1"/>
                </a:solidFill>
              </a:rPr>
              <a:t>CRM Company identifier length</a:t>
            </a:r>
            <a:r>
              <a:rPr lang="en-US" sz="1400" dirty="0" smtClean="0">
                <a:solidFill>
                  <a:schemeClr val="tx1"/>
                </a:solidFill>
              </a:rPr>
              <a:t>.  Enable the system setting to reduce the number of characters found in the contact ID by entering the required number of characters in the value field.  15 characters is the maximum number of characters allowed.  </a:t>
            </a:r>
          </a:p>
        </p:txBody>
      </p:sp>
      <p:sp>
        <p:nvSpPr>
          <p:cNvPr id="8" name="TextBox 7"/>
          <p:cNvSpPr txBox="1"/>
          <p:nvPr/>
        </p:nvSpPr>
        <p:spPr>
          <a:xfrm>
            <a:off x="381000" y="2971800"/>
            <a:ext cx="83058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prefix for the company ID is CP.  The prefix can be amended using the CRM system setting </a:t>
            </a:r>
            <a:r>
              <a:rPr lang="en-US" sz="1400" b="1" dirty="0" smtClean="0">
                <a:solidFill>
                  <a:schemeClr val="tx1"/>
                </a:solidFill>
              </a:rPr>
              <a:t>CRM Company identifier prefix</a:t>
            </a:r>
            <a:r>
              <a:rPr lang="en-US" sz="1400" dirty="0" smtClean="0">
                <a:solidFill>
                  <a:schemeClr val="tx1"/>
                </a:solidFill>
              </a:rPr>
              <a:t>.  Enable the system setting and enter the required prefix in the value field.</a:t>
            </a:r>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685800" y="1295400"/>
            <a:ext cx="5791200" cy="646331"/>
          </a:xfrm>
          <a:prstGeom prst="rect">
            <a:avLst/>
          </a:prstGeom>
          <a:noFill/>
        </p:spPr>
        <p:txBody>
          <a:bodyPr wrap="square" rtlCol="0">
            <a:spAutoFit/>
          </a:bodyPr>
          <a:lstStyle/>
          <a:p>
            <a:r>
              <a:rPr lang="en-US" dirty="0" smtClean="0"/>
              <a:t>Details Tab</a:t>
            </a:r>
            <a:endParaRPr lang="en-US" dirty="0"/>
          </a:p>
        </p:txBody>
      </p:sp>
      <p:sp>
        <p:nvSpPr>
          <p:cNvPr id="9" name="TextBox 8"/>
          <p:cNvSpPr txBox="1"/>
          <p:nvPr/>
        </p:nvSpPr>
        <p:spPr>
          <a:xfrm>
            <a:off x="6019800" y="1828800"/>
            <a:ext cx="28956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While a company can be a customer and a supplier it is not recommended.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terms, Settlement terms, and GL account types are typically different in customers and suppliers even though they are the same company.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Customers added from the Customers Module and Suppliers added from the Suppliers Module are automatically added to CRM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Changes made in Suppliers, Customers or CRM companies will sync records for consistency</a:t>
            </a:r>
          </a:p>
          <a:p>
            <a:pPr>
              <a:buFont typeface="Arial" pitchFamily="34" charset="0"/>
              <a:buChar char="•"/>
            </a:pPr>
            <a:endParaRPr lang="en-US" sz="1400" dirty="0" smtClean="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609600" y="2057400"/>
            <a:ext cx="5229225" cy="4143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Currency – The currency of the company.  Once the company is promoted this can no longer be modified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Industry – The industry of the company.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Department – The buyer or sales rep for the company.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 The tax code used for the company.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terms – The credit terms for the company.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Settlement terms – The settlement terms for the company.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account division – The AR or AP division for the company when promoted.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account type – The AR or AP account for the company when promoted.  </a:t>
            </a:r>
          </a:p>
          <a:p>
            <a:pPr>
              <a:buFont typeface="Arial" pitchFamily="34" charset="0"/>
              <a:buChar char="•"/>
            </a:pPr>
            <a:endParaRPr lang="en-US" sz="1400" dirty="0" smtClean="0">
              <a:solidFill>
                <a:schemeClr val="tx1"/>
              </a:solidFill>
            </a:endParaRPr>
          </a:p>
          <a:p>
            <a:r>
              <a:rPr lang="en-US" sz="1400" dirty="0" smtClean="0">
                <a:solidFill>
                  <a:schemeClr val="tx1"/>
                </a:solidFill>
              </a:rPr>
              <a:t>Note:  The above fields will update the customer or supplier record if modified (with the exception of currency which can not be modified.</a:t>
            </a:r>
          </a:p>
        </p:txBody>
      </p:sp>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685800" y="1295400"/>
            <a:ext cx="5791200" cy="646331"/>
          </a:xfrm>
          <a:prstGeom prst="rect">
            <a:avLst/>
          </a:prstGeom>
          <a:noFill/>
        </p:spPr>
        <p:txBody>
          <a:bodyPr wrap="square" rtlCol="0">
            <a:spAutoFit/>
          </a:bodyPr>
          <a:lstStyle/>
          <a:p>
            <a:r>
              <a:rPr lang="en-US" dirty="0" smtClean="0"/>
              <a:t>Branch Options Tab</a:t>
            </a:r>
            <a:endParaRPr lang="en-US" dirty="0"/>
          </a:p>
        </p:txBody>
      </p:sp>
      <p:sp>
        <p:nvSpPr>
          <p:cNvPr id="9" name="TextBox 8"/>
          <p:cNvSpPr txBox="1"/>
          <p:nvPr/>
        </p:nvSpPr>
        <p:spPr>
          <a:xfrm>
            <a:off x="5943600" y="2209800"/>
            <a:ext cx="28956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new company can be added as a branch to an existing customer or supplier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an option has been selected select the customer that the branch should be added to and specify the branch</a:t>
            </a:r>
          </a:p>
          <a:p>
            <a:pPr>
              <a:buFont typeface="Arial" pitchFamily="34" charset="0"/>
              <a:buChar char="•"/>
            </a:pPr>
            <a:endParaRPr lang="en-US" sz="1400" dirty="0" smtClean="0">
              <a:solidFill>
                <a:schemeClr val="tx1"/>
              </a:solidFill>
            </a:endParaRPr>
          </a:p>
          <a:p>
            <a:r>
              <a:rPr lang="en-US" sz="1400" dirty="0" smtClean="0">
                <a:solidFill>
                  <a:schemeClr val="tx1"/>
                </a:solidFill>
              </a:rPr>
              <a:t>Note:  The next sequential branch number will default as the branch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Each Company in CRM will have a unique Company ID.  Branches only relate to Customers and Suppliers</a:t>
            </a:r>
          </a:p>
        </p:txBody>
      </p:sp>
      <p:pic>
        <p:nvPicPr>
          <p:cNvPr id="3075" name="Picture 3"/>
          <p:cNvPicPr>
            <a:picLocks noChangeAspect="1" noChangeArrowheads="1"/>
          </p:cNvPicPr>
          <p:nvPr/>
        </p:nvPicPr>
        <p:blipFill>
          <a:blip r:embed="rId2"/>
          <a:srcRect/>
          <a:stretch>
            <a:fillRect/>
          </a:stretch>
        </p:blipFill>
        <p:spPr bwMode="auto">
          <a:xfrm>
            <a:off x="533400" y="2057400"/>
            <a:ext cx="5029200" cy="39846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Contacts and Branches</a:t>
            </a:r>
            <a:endParaRPr lang="en-US" dirty="0"/>
          </a:p>
        </p:txBody>
      </p:sp>
      <p:pic>
        <p:nvPicPr>
          <p:cNvPr id="4098" name="Picture 2"/>
          <p:cNvPicPr>
            <a:picLocks noChangeAspect="1" noChangeArrowheads="1"/>
          </p:cNvPicPr>
          <p:nvPr/>
        </p:nvPicPr>
        <p:blipFill>
          <a:blip r:embed="rId2"/>
          <a:srcRect r="18125" b="6977"/>
          <a:stretch>
            <a:fillRect/>
          </a:stretch>
        </p:blipFill>
        <p:spPr bwMode="auto">
          <a:xfrm>
            <a:off x="533400" y="2209800"/>
            <a:ext cx="5212926" cy="3581400"/>
          </a:xfrm>
          <a:prstGeom prst="rect">
            <a:avLst/>
          </a:prstGeom>
          <a:noFill/>
          <a:ln w="9525">
            <a:noFill/>
            <a:miter lim="800000"/>
            <a:headEnd/>
            <a:tailEnd/>
          </a:ln>
          <a:effectLst/>
        </p:spPr>
      </p:pic>
      <p:sp>
        <p:nvSpPr>
          <p:cNvPr id="8" name="TextBox 7"/>
          <p:cNvSpPr txBox="1"/>
          <p:nvPr/>
        </p:nvSpPr>
        <p:spPr>
          <a:xfrm>
            <a:off x="6096000" y="2209800"/>
            <a:ext cx="27432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Contacts related to the company will display.</a:t>
            </a:r>
          </a:p>
          <a:p>
            <a:pPr>
              <a:buFont typeface="Arial" pitchFamily="34" charset="0"/>
              <a:buChar char="•"/>
            </a:pPr>
            <a:endParaRPr lang="en-US" sz="1400" dirty="0" smtClean="0">
              <a:solidFill>
                <a:schemeClr val="tx1"/>
              </a:solidFill>
            </a:endParaRPr>
          </a:p>
          <a:p>
            <a:r>
              <a:rPr lang="en-US" sz="1400" dirty="0" smtClean="0">
                <a:solidFill>
                  <a:schemeClr val="tx1"/>
                </a:solidFill>
              </a:rPr>
              <a:t>Note:  For customers and suppliers contacts are specific to a branch.  Branch 0001 contacts are separate from Branch 0000 contacts</a:t>
            </a:r>
          </a:p>
          <a:p>
            <a:endParaRPr lang="en-US" sz="1400" dirty="0" smtClean="0">
              <a:solidFill>
                <a:schemeClr val="tx1"/>
              </a:solidFill>
            </a:endParaRPr>
          </a:p>
          <a:p>
            <a:pPr>
              <a:buFont typeface="Arial" pitchFamily="34" charset="0"/>
              <a:buChar char="•"/>
            </a:pPr>
            <a:r>
              <a:rPr lang="en-US" sz="1400" dirty="0" smtClean="0">
                <a:solidFill>
                  <a:schemeClr val="tx1"/>
                </a:solidFill>
              </a:rPr>
              <a:t> All branches for the customer or supplier can also be viewed.</a:t>
            </a:r>
          </a:p>
          <a:p>
            <a:pPr>
              <a:buFont typeface="Arial" pitchFamily="34" charset="0"/>
              <a:buChar char="•"/>
            </a:pPr>
            <a:endParaRPr lang="en-US" sz="1400" dirty="0" smtClean="0">
              <a:solidFill>
                <a:schemeClr val="tx1"/>
              </a:solidFill>
            </a:endParaRPr>
          </a:p>
          <a:p>
            <a:r>
              <a:rPr lang="en-US" sz="1400" dirty="0" smtClean="0">
                <a:solidFill>
                  <a:schemeClr val="tx1"/>
                </a:solidFill>
              </a:rPr>
              <a:t>Tip: If a branch exists, right click on the line for drill down options.</a:t>
            </a:r>
          </a:p>
        </p:txBody>
      </p:sp>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Review Calendar</a:t>
            </a:r>
            <a:endParaRPr lang="en-US" dirty="0"/>
          </a:p>
        </p:txBody>
      </p:sp>
      <p:pic>
        <p:nvPicPr>
          <p:cNvPr id="16386" name="Picture 2"/>
          <p:cNvPicPr>
            <a:picLocks noChangeAspect="1" noChangeArrowheads="1"/>
          </p:cNvPicPr>
          <p:nvPr/>
        </p:nvPicPr>
        <p:blipFill>
          <a:blip r:embed="rId2"/>
          <a:srcRect r="17500" b="2842"/>
          <a:stretch>
            <a:fillRect/>
          </a:stretch>
        </p:blipFill>
        <p:spPr bwMode="auto">
          <a:xfrm>
            <a:off x="304799" y="1828800"/>
            <a:ext cx="5992237" cy="4267200"/>
          </a:xfrm>
          <a:prstGeom prst="rect">
            <a:avLst/>
          </a:prstGeom>
          <a:noFill/>
          <a:ln w="9525">
            <a:noFill/>
            <a:miter lim="800000"/>
            <a:headEnd/>
            <a:tailEnd/>
          </a:ln>
          <a:effectLst/>
        </p:spPr>
      </p:pic>
      <p:sp>
        <p:nvSpPr>
          <p:cNvPr id="9" name="TextBox 8"/>
          <p:cNvSpPr txBox="1"/>
          <p:nvPr/>
        </p:nvSpPr>
        <p:spPr>
          <a:xfrm>
            <a:off x="6477000" y="1828800"/>
            <a:ext cx="24384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the Calendar Tab to view all calendar events for the company.   This will include all Calendar items for all the company’s contacts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Calendar can be viewed by selecting the option on the left side of the tab;</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Today</a:t>
            </a:r>
          </a:p>
          <a:p>
            <a:pPr lvl="1">
              <a:buFont typeface="Arial" pitchFamily="34" charset="0"/>
              <a:buChar char="•"/>
            </a:pPr>
            <a:r>
              <a:rPr lang="en-US" sz="1400" dirty="0" smtClean="0">
                <a:solidFill>
                  <a:schemeClr val="tx1"/>
                </a:solidFill>
              </a:rPr>
              <a:t> 5 Days</a:t>
            </a:r>
          </a:p>
          <a:p>
            <a:pPr lvl="1">
              <a:buFont typeface="Arial" pitchFamily="34" charset="0"/>
              <a:buChar char="•"/>
            </a:pPr>
            <a:r>
              <a:rPr lang="en-US" sz="1400" dirty="0" smtClean="0">
                <a:solidFill>
                  <a:schemeClr val="tx1"/>
                </a:solidFill>
              </a:rPr>
              <a:t> Month</a:t>
            </a:r>
          </a:p>
          <a:p>
            <a:pPr lvl="1">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Advance the Calendar to view future Calendar items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228600" y="1219200"/>
            <a:ext cx="4419600" cy="646331"/>
          </a:xfrm>
          <a:prstGeom prst="rect">
            <a:avLst/>
          </a:prstGeom>
          <a:noFill/>
        </p:spPr>
        <p:txBody>
          <a:bodyPr wrap="square" rtlCol="0">
            <a:spAutoFit/>
          </a:bodyPr>
          <a:lstStyle/>
          <a:p>
            <a:r>
              <a:rPr lang="en-US" dirty="0" smtClean="0"/>
              <a:t>View Sales Orders</a:t>
            </a:r>
            <a:endParaRPr lang="en-US" dirty="0"/>
          </a:p>
        </p:txBody>
      </p:sp>
      <p:pic>
        <p:nvPicPr>
          <p:cNvPr id="7170" name="Picture 2"/>
          <p:cNvPicPr>
            <a:picLocks noChangeAspect="1" noChangeArrowheads="1"/>
          </p:cNvPicPr>
          <p:nvPr/>
        </p:nvPicPr>
        <p:blipFill>
          <a:blip r:embed="rId2"/>
          <a:srcRect r="18750" b="6977"/>
          <a:stretch>
            <a:fillRect/>
          </a:stretch>
        </p:blipFill>
        <p:spPr bwMode="auto">
          <a:xfrm>
            <a:off x="304800" y="1981200"/>
            <a:ext cx="6096000" cy="4220307"/>
          </a:xfrm>
          <a:prstGeom prst="rect">
            <a:avLst/>
          </a:prstGeom>
          <a:noFill/>
          <a:ln w="9525">
            <a:noFill/>
            <a:miter lim="800000"/>
            <a:headEnd/>
            <a:tailEnd/>
          </a:ln>
          <a:effectLst/>
        </p:spPr>
      </p:pic>
      <p:sp>
        <p:nvSpPr>
          <p:cNvPr id="9" name="TextBox 8"/>
          <p:cNvSpPr txBox="1"/>
          <p:nvPr/>
        </p:nvSpPr>
        <p:spPr>
          <a:xfrm>
            <a:off x="6553200" y="1981200"/>
            <a:ext cx="23622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Sales orders and quotes can be viewed from the Sales Orders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sales orders tab can only be viewed if an open quote or sales order exists for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Quotes can be converted from the Sales Orders Tab by right clicking on the quote and selecting Convert Quote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Quotes can only be converted for companies that have been promoted to a customer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©2007 TTW</a:t>
            </a:r>
            <a:endParaRPr lang="en-US" dirty="0"/>
          </a:p>
        </p:txBody>
      </p:sp>
      <p:sp>
        <p:nvSpPr>
          <p:cNvPr id="9" name="TextBox 8"/>
          <p:cNvSpPr txBox="1"/>
          <p:nvPr/>
        </p:nvSpPr>
        <p:spPr>
          <a:xfrm>
            <a:off x="304800" y="18288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next number as found in the Manufacturing Order prefixes will be defaulted.  To remove the ability to change the MO number, use the Manufacturing Orders system option </a:t>
            </a:r>
            <a:r>
              <a:rPr lang="en-US" sz="1400" b="1" dirty="0" smtClean="0">
                <a:solidFill>
                  <a:schemeClr val="tx1"/>
                </a:solidFill>
              </a:rPr>
              <a:t>Determines whether you can change the MO number when entering an MO.  </a:t>
            </a:r>
            <a:r>
              <a:rPr lang="en-US" sz="1400" dirty="0" smtClean="0">
                <a:solidFill>
                  <a:schemeClr val="tx1"/>
                </a:solidFill>
              </a:rPr>
              <a:t>Enable the option and set the value to N to prevent number changes.</a:t>
            </a:r>
            <a:endParaRPr lang="en-US" sz="1400" b="1" dirty="0" smtClean="0">
              <a:solidFill>
                <a:schemeClr val="tx1"/>
              </a:solidFill>
            </a:endParaRPr>
          </a:p>
        </p:txBody>
      </p:sp>
      <p:sp>
        <p:nvSpPr>
          <p:cNvPr id="10" name="TextBox 9"/>
          <p:cNvSpPr txBox="1"/>
          <p:nvPr/>
        </p:nvSpPr>
        <p:spPr>
          <a:xfrm>
            <a:off x="533400" y="1143000"/>
            <a:ext cx="7010400" cy="646331"/>
          </a:xfrm>
          <a:prstGeom prst="rect">
            <a:avLst/>
          </a:prstGeom>
          <a:noFill/>
        </p:spPr>
        <p:txBody>
          <a:bodyPr wrap="square" rtlCol="0">
            <a:spAutoFit/>
          </a:bodyPr>
          <a:lstStyle/>
          <a:p>
            <a:r>
              <a:rPr lang="en-US" dirty="0" smtClean="0"/>
              <a:t>Order Tab</a:t>
            </a:r>
            <a:endParaRPr lang="en-US" dirty="0"/>
          </a:p>
        </p:txBody>
      </p:sp>
      <p:sp>
        <p:nvSpPr>
          <p:cNvPr id="11" name="TextBox 10"/>
          <p:cNvSpPr txBox="1"/>
          <p:nvPr/>
        </p:nvSpPr>
        <p:spPr>
          <a:xfrm>
            <a:off x="304800" y="29718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A specific Prefix can be used for MO’s created from </a:t>
            </a:r>
            <a:r>
              <a:rPr lang="en-US" sz="1400" dirty="0" err="1" smtClean="0">
                <a:solidFill>
                  <a:schemeClr val="tx1"/>
                </a:solidFill>
              </a:rPr>
              <a:t>Kanbans</a:t>
            </a:r>
            <a:r>
              <a:rPr lang="en-US" sz="1400" dirty="0" smtClean="0">
                <a:solidFill>
                  <a:schemeClr val="tx1"/>
                </a:solidFill>
              </a:rPr>
              <a:t>.  Use the Manufacturing Orders system option </a:t>
            </a:r>
            <a:r>
              <a:rPr lang="en-US" sz="1400" b="1" dirty="0" smtClean="0">
                <a:solidFill>
                  <a:schemeClr val="tx1"/>
                </a:solidFill>
              </a:rPr>
              <a:t>Manufacturing orders </a:t>
            </a:r>
            <a:r>
              <a:rPr lang="en-US" sz="1400" b="1" dirty="0" err="1" smtClean="0">
                <a:solidFill>
                  <a:schemeClr val="tx1"/>
                </a:solidFill>
              </a:rPr>
              <a:t>kanban</a:t>
            </a:r>
            <a:r>
              <a:rPr lang="en-US" sz="1400" b="1" dirty="0" smtClean="0">
                <a:solidFill>
                  <a:schemeClr val="tx1"/>
                </a:solidFill>
              </a:rPr>
              <a:t> prefix.  </a:t>
            </a:r>
            <a:r>
              <a:rPr lang="en-US" sz="1400" dirty="0" smtClean="0">
                <a:solidFill>
                  <a:schemeClr val="tx1"/>
                </a:solidFill>
              </a:rPr>
              <a:t>Enable the option and set the value to the Prefix required.  The Prefix must exist in the Manufacturing Orders Prefix module or the default prefix will be used.</a:t>
            </a:r>
            <a:endParaRPr lang="en-US" sz="1400" b="1" dirty="0" smtClean="0">
              <a:solidFill>
                <a:schemeClr val="tx1"/>
              </a:solidFill>
            </a:endParaRPr>
          </a:p>
        </p:txBody>
      </p:sp>
      <p:sp>
        <p:nvSpPr>
          <p:cNvPr id="13" name="TextBox 12"/>
          <p:cNvSpPr txBox="1"/>
          <p:nvPr/>
        </p:nvSpPr>
        <p:spPr>
          <a:xfrm>
            <a:off x="304800" y="41148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A specific Prefix can be used for MO’s created as re-work from the RMA.  Use the Manufacturing Orders system option </a:t>
            </a:r>
            <a:r>
              <a:rPr lang="en-US" sz="1400" b="1" dirty="0" smtClean="0">
                <a:solidFill>
                  <a:schemeClr val="tx1"/>
                </a:solidFill>
              </a:rPr>
              <a:t>Manufacturing order prefix for re work orders.  </a:t>
            </a:r>
            <a:r>
              <a:rPr lang="en-US" sz="1400" dirty="0" smtClean="0">
                <a:solidFill>
                  <a:schemeClr val="tx1"/>
                </a:solidFill>
              </a:rPr>
              <a:t>Enable the option and set the value to the Prefix required.  The Prefix must exist in the Manufacturing Orders Prefix module or the default prefix will be used.</a:t>
            </a:r>
            <a:endParaRPr lang="en-US" sz="1400" b="1" dirty="0" smtClean="0">
              <a:solidFill>
                <a:schemeClr val="tx1"/>
              </a:solidFill>
            </a:endParaRPr>
          </a:p>
        </p:txBody>
      </p:sp>
      <p:sp>
        <p:nvSpPr>
          <p:cNvPr id="14" name="TextBox 13"/>
          <p:cNvSpPr txBox="1"/>
          <p:nvPr/>
        </p:nvSpPr>
        <p:spPr>
          <a:xfrm>
            <a:off x="304800" y="53340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A specific Prefix can be used for MO’s created from an import.  Use the Manufacturing Orders system option </a:t>
            </a:r>
            <a:r>
              <a:rPr lang="en-US" sz="1400" b="1" dirty="0" smtClean="0">
                <a:solidFill>
                  <a:schemeClr val="tx1"/>
                </a:solidFill>
              </a:rPr>
              <a:t>Manufacturing order prefix for imports.  </a:t>
            </a:r>
            <a:r>
              <a:rPr lang="en-US" sz="1400" dirty="0" smtClean="0">
                <a:solidFill>
                  <a:schemeClr val="tx1"/>
                </a:solidFill>
              </a:rPr>
              <a:t>Enable the option and set the value to the Prefix required.  The Prefix must exist in the Manufacturing Orders Prefix module or the default prefix will be used.</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304800" y="1143000"/>
            <a:ext cx="5257800" cy="646331"/>
          </a:xfrm>
          <a:prstGeom prst="rect">
            <a:avLst/>
          </a:prstGeom>
          <a:noFill/>
        </p:spPr>
        <p:txBody>
          <a:bodyPr wrap="square" rtlCol="0">
            <a:spAutoFit/>
          </a:bodyPr>
          <a:lstStyle/>
          <a:p>
            <a:r>
              <a:rPr lang="en-US" dirty="0" smtClean="0"/>
              <a:t>View Purchase Orders</a:t>
            </a:r>
            <a:endParaRPr lang="en-US" dirty="0"/>
          </a:p>
        </p:txBody>
      </p:sp>
      <p:sp>
        <p:nvSpPr>
          <p:cNvPr id="9" name="TextBox 8"/>
          <p:cNvSpPr txBox="1"/>
          <p:nvPr/>
        </p:nvSpPr>
        <p:spPr>
          <a:xfrm>
            <a:off x="6553200" y="1981200"/>
            <a:ext cx="23622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Purchase orders and quotes can be viewed from the Purchase Orders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purchase orders tab can only be viewed if an open quote or purchase order exists for the company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Quotes can be converted from the Purchase Orders module by firming the quote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Quotes can only be converted for companies that have been promoted to a supplier</a:t>
            </a:r>
          </a:p>
        </p:txBody>
      </p:sp>
      <p:pic>
        <p:nvPicPr>
          <p:cNvPr id="9218" name="Picture 2"/>
          <p:cNvPicPr>
            <a:picLocks noChangeAspect="1" noChangeArrowheads="1"/>
          </p:cNvPicPr>
          <p:nvPr/>
        </p:nvPicPr>
        <p:blipFill>
          <a:blip r:embed="rId2"/>
          <a:srcRect r="18125" b="6977"/>
          <a:stretch>
            <a:fillRect/>
          </a:stretch>
        </p:blipFill>
        <p:spPr bwMode="auto">
          <a:xfrm>
            <a:off x="304800" y="1905000"/>
            <a:ext cx="6096000" cy="41880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Review Tasks</a:t>
            </a:r>
            <a:endParaRPr lang="en-US" dirty="0"/>
          </a:p>
        </p:txBody>
      </p:sp>
      <p:sp>
        <p:nvSpPr>
          <p:cNvPr id="9" name="TextBox 8"/>
          <p:cNvSpPr txBox="1"/>
          <p:nvPr/>
        </p:nvSpPr>
        <p:spPr>
          <a:xfrm>
            <a:off x="6477000" y="3124200"/>
            <a:ext cx="24384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the Tasks Tab to view all tasks for the company.   This will include all tasks for all the company’s contacts</a:t>
            </a:r>
          </a:p>
          <a:p>
            <a:pPr>
              <a:buFont typeface="Arial" pitchFamily="34" charset="0"/>
              <a:buChar char="•"/>
            </a:pPr>
            <a:endParaRPr lang="en-US" sz="1400" dirty="0" smtClean="0">
              <a:solidFill>
                <a:schemeClr val="tx1"/>
              </a:solidFill>
            </a:endParaRPr>
          </a:p>
        </p:txBody>
      </p:sp>
      <p:pic>
        <p:nvPicPr>
          <p:cNvPr id="18434" name="Picture 2"/>
          <p:cNvPicPr>
            <a:picLocks noChangeAspect="1" noChangeArrowheads="1"/>
          </p:cNvPicPr>
          <p:nvPr/>
        </p:nvPicPr>
        <p:blipFill>
          <a:blip r:embed="rId2"/>
          <a:srcRect r="17500" b="2842"/>
          <a:stretch>
            <a:fillRect/>
          </a:stretch>
        </p:blipFill>
        <p:spPr bwMode="auto">
          <a:xfrm>
            <a:off x="304800" y="1905000"/>
            <a:ext cx="6019800" cy="4286827"/>
          </a:xfrm>
          <a:prstGeom prst="rect">
            <a:avLst/>
          </a:prstGeom>
          <a:noFill/>
          <a:ln w="9525">
            <a:noFill/>
            <a:miter lim="800000"/>
            <a:headEnd/>
            <a:tailEnd/>
          </a:ln>
          <a:effectLst/>
        </p:spPr>
      </p:pic>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Tracking</a:t>
            </a:r>
            <a:endParaRPr lang="en-US" dirty="0"/>
          </a:p>
        </p:txBody>
      </p:sp>
      <p:pic>
        <p:nvPicPr>
          <p:cNvPr id="1026" name="Picture 2"/>
          <p:cNvPicPr>
            <a:picLocks noChangeAspect="1" noChangeArrowheads="1"/>
          </p:cNvPicPr>
          <p:nvPr/>
        </p:nvPicPr>
        <p:blipFill>
          <a:blip r:embed="rId2"/>
          <a:srcRect r="17500" b="22481"/>
          <a:stretch>
            <a:fillRect/>
          </a:stretch>
        </p:blipFill>
        <p:spPr bwMode="auto">
          <a:xfrm>
            <a:off x="762000" y="1828800"/>
            <a:ext cx="7696200" cy="4372841"/>
          </a:xfrm>
          <a:prstGeom prst="rect">
            <a:avLst/>
          </a:prstGeom>
          <a:noFill/>
          <a:ln w="9525">
            <a:noFill/>
            <a:miter lim="800000"/>
            <a:headEnd/>
            <a:tailEnd/>
          </a:ln>
          <a:effectLst/>
        </p:spPr>
      </p:pic>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Tracking</a:t>
            </a:r>
            <a:endParaRPr lang="en-US" dirty="0"/>
          </a:p>
        </p:txBody>
      </p:sp>
      <p:sp>
        <p:nvSpPr>
          <p:cNvPr id="9" name="TextBox 8"/>
          <p:cNvSpPr txBox="1"/>
          <p:nvPr/>
        </p:nvSpPr>
        <p:spPr>
          <a:xfrm>
            <a:off x="457200" y="1828800"/>
            <a:ext cx="75438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Serialized items can be tracked by serial number using the Tracking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Product tracking is turned on in Administration</a:t>
            </a:r>
            <a:r>
              <a:rPr lang="en-US" sz="1400" dirty="0" smtClean="0">
                <a:solidFill>
                  <a:schemeClr val="tx1"/>
                </a:solidFill>
                <a:sym typeface="Wingdings" pitchFamily="2" charset="2"/>
              </a:rPr>
              <a:t> Standing Data System Options  Settings Track Product.  Functionality can also be managed on a per product basis using the products module Settings  Track product</a:t>
            </a:r>
          </a:p>
          <a:p>
            <a:pPr>
              <a:buFont typeface="Arial" pitchFamily="34" charset="0"/>
              <a:buChar char="•"/>
            </a:pPr>
            <a:endParaRPr lang="en-US" sz="1400" dirty="0" smtClean="0">
              <a:solidFill>
                <a:schemeClr val="tx1"/>
              </a:solidFill>
              <a:sym typeface="Wingdings" pitchFamily="2" charset="2"/>
            </a:endParaRPr>
          </a:p>
          <a:p>
            <a:pPr>
              <a:buFont typeface="Arial" pitchFamily="34" charset="0"/>
              <a:buChar char="•"/>
            </a:pPr>
            <a:r>
              <a:rPr lang="en-US" sz="1400" dirty="0" smtClean="0">
                <a:solidFill>
                  <a:schemeClr val="tx1"/>
                </a:solidFill>
                <a:sym typeface="Wingdings" pitchFamily="2" charset="2"/>
              </a:rPr>
              <a:t> Items to be tracked must have the serial number option “Serial Number When Shipped” selected in products.</a:t>
            </a:r>
          </a:p>
          <a:p>
            <a:pPr>
              <a:buFont typeface="Arial" pitchFamily="34" charset="0"/>
              <a:buChar char="•"/>
            </a:pPr>
            <a:endParaRPr lang="en-US" sz="1400" dirty="0" smtClean="0">
              <a:solidFill>
                <a:schemeClr val="tx1"/>
              </a:solidFill>
              <a:sym typeface="Wingdings" pitchFamily="2" charset="2"/>
            </a:endParaRPr>
          </a:p>
          <a:p>
            <a:pPr>
              <a:buFont typeface="Arial" pitchFamily="34" charset="0"/>
              <a:buChar char="•"/>
            </a:pPr>
            <a:r>
              <a:rPr lang="en-US" sz="1400" dirty="0" smtClean="0">
                <a:solidFill>
                  <a:schemeClr val="tx1"/>
                </a:solidFill>
                <a:sym typeface="Wingdings" pitchFamily="2" charset="2"/>
              </a:rPr>
              <a:t> Once an item is sold to a customer, it can also be moved to another customer by right clicking on the item and selecting “Move to CRM Company”</a:t>
            </a:r>
          </a:p>
          <a:p>
            <a:pPr>
              <a:buFont typeface="Arial" pitchFamily="34" charset="0"/>
              <a:buChar char="•"/>
            </a:pPr>
            <a:endParaRPr lang="en-US" sz="1400" dirty="0" smtClean="0">
              <a:solidFill>
                <a:schemeClr val="tx1"/>
              </a:solidFill>
              <a:sym typeface="Wingdings" pitchFamily="2" charset="2"/>
            </a:endParaRPr>
          </a:p>
          <a:p>
            <a:pPr>
              <a:buFont typeface="Arial" pitchFamily="34" charset="0"/>
              <a:buChar char="•"/>
            </a:pPr>
            <a:r>
              <a:rPr lang="en-US" sz="1400" dirty="0" smtClean="0">
                <a:solidFill>
                  <a:schemeClr val="tx1"/>
                </a:solidFill>
                <a:sym typeface="Wingdings" pitchFamily="2" charset="2"/>
              </a:rPr>
              <a:t> An item can also be removed from the field by right clicking on the item and selecting  “Remove from CRM Company” </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Companies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Tools - Promote Company</a:t>
            </a:r>
            <a:endParaRPr lang="en-US" dirty="0"/>
          </a:p>
        </p:txBody>
      </p:sp>
      <p:pic>
        <p:nvPicPr>
          <p:cNvPr id="4" name="Picture 2"/>
          <p:cNvPicPr>
            <a:picLocks noChangeAspect="1" noChangeArrowheads="1"/>
          </p:cNvPicPr>
          <p:nvPr/>
        </p:nvPicPr>
        <p:blipFill>
          <a:blip r:embed="rId2"/>
          <a:srcRect/>
          <a:stretch>
            <a:fillRect/>
          </a:stretch>
        </p:blipFill>
        <p:spPr bwMode="auto">
          <a:xfrm>
            <a:off x="304800" y="1828800"/>
            <a:ext cx="4743450" cy="3790950"/>
          </a:xfrm>
          <a:prstGeom prst="rect">
            <a:avLst/>
          </a:prstGeom>
          <a:noFill/>
          <a:ln w="9525">
            <a:noFill/>
            <a:miter lim="800000"/>
            <a:headEnd/>
            <a:tailEnd/>
          </a:ln>
          <a:effectLst/>
        </p:spPr>
      </p:pic>
      <p:sp>
        <p:nvSpPr>
          <p:cNvPr id="8" name="TextBox 7"/>
          <p:cNvSpPr txBox="1"/>
          <p:nvPr/>
        </p:nvSpPr>
        <p:spPr>
          <a:xfrm>
            <a:off x="5791200" y="2971800"/>
            <a:ext cx="27432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 Action Tools to promote a company to a customer or supplier.  Promoting to a customer or supplier will create a customer or </a:t>
            </a:r>
            <a:r>
              <a:rPr lang="en-US" sz="1400" smtClean="0">
                <a:solidFill>
                  <a:schemeClr val="tx1"/>
                </a:solidFill>
              </a:rPr>
              <a:t>supplier record. </a:t>
            </a:r>
            <a:endParaRPr lang="en-US" sz="1400" dirty="0" smtClean="0">
              <a:solidFill>
                <a:schemeClr val="tx1"/>
              </a:solidFill>
            </a:endParaRPr>
          </a:p>
          <a:p>
            <a:pPr>
              <a:buFont typeface="Arial" pitchFamily="34" charset="0"/>
              <a:buChar char="•"/>
            </a:pPr>
            <a:endParaRPr lang="en-US" sz="1400" dirty="0" smtClean="0">
              <a:solidFill>
                <a:schemeClr val="tx1"/>
              </a:solidFill>
            </a:endParaRP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Support Cases</a:t>
            </a:r>
            <a:endParaRPr lang="en-US" dirty="0"/>
          </a:p>
        </p:txBody>
      </p:sp>
      <p:sp>
        <p:nvSpPr>
          <p:cNvPr id="9" name="TextBox 8"/>
          <p:cNvSpPr txBox="1"/>
          <p:nvPr/>
        </p:nvSpPr>
        <p:spPr>
          <a:xfrm>
            <a:off x="457200" y="1905000"/>
            <a:ext cx="8305800" cy="2246769"/>
          </a:xfrm>
          <a:prstGeom prst="rect">
            <a:avLst/>
          </a:prstGeom>
          <a:noFill/>
        </p:spPr>
        <p:txBody>
          <a:bodyPr wrap="square" rtlCol="0">
            <a:spAutoFit/>
          </a:bodyPr>
          <a:lstStyle/>
          <a:p>
            <a:r>
              <a:rPr lang="en-US" sz="2000" dirty="0" smtClean="0">
                <a:solidFill>
                  <a:schemeClr val="tx1"/>
                </a:solidFill>
              </a:rPr>
              <a:t>CRM Support Cases are used to manage after sale support of items.  A support case can often be completed before a RMA is issued.  Support cases can offer possible solutions and allow assignment to WinMan users for resolution</a:t>
            </a:r>
          </a:p>
          <a:p>
            <a:endParaRPr lang="en-US" sz="2000" dirty="0" smtClean="0">
              <a:solidFill>
                <a:schemeClr val="tx1"/>
              </a:solidFill>
            </a:endParaRPr>
          </a:p>
          <a:p>
            <a:r>
              <a:rPr lang="en-US" sz="2000" dirty="0" smtClean="0">
                <a:solidFill>
                  <a:schemeClr val="tx1"/>
                </a:solidFill>
              </a:rPr>
              <a:t>CRM Support cases can be added and viewed in the CRM Support Cases, CRM Companies, CRM Contacts and CRM Summary modules.</a:t>
            </a:r>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2050" name="Picture 2"/>
          <p:cNvPicPr>
            <a:picLocks noChangeAspect="1" noChangeArrowheads="1"/>
          </p:cNvPicPr>
          <p:nvPr/>
        </p:nvPicPr>
        <p:blipFill>
          <a:blip r:embed="rId2"/>
          <a:srcRect/>
          <a:stretch>
            <a:fillRect/>
          </a:stretch>
        </p:blipFill>
        <p:spPr bwMode="auto">
          <a:xfrm>
            <a:off x="2286000" y="1828800"/>
            <a:ext cx="5638800" cy="4467665"/>
          </a:xfrm>
          <a:prstGeom prst="rect">
            <a:avLst/>
          </a:prstGeom>
          <a:noFill/>
          <a:ln w="9525">
            <a:noFill/>
            <a:miter lim="800000"/>
            <a:headEnd/>
            <a:tailEnd/>
          </a:ln>
          <a:effectLst/>
        </p:spPr>
      </p:pic>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sp>
        <p:nvSpPr>
          <p:cNvPr id="9" name="TextBox 8"/>
          <p:cNvSpPr txBox="1"/>
          <p:nvPr/>
        </p:nvSpPr>
        <p:spPr>
          <a:xfrm>
            <a:off x="457200" y="1828800"/>
            <a:ext cx="75438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Outline – Specify a description of what the case is for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Case Closed/Date Closed – Designates if the case has been closed and when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Contact – The contact for the support case.  A contact is not required for each case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Company – The company for the case.  This is automatically populated if a contact is specified.  A CRM Company is required for each case.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Case Status – The status of the case used for information and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Case Category – The category of the case used for information and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Case Reason – The reason for the case used for information and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Priority – Used to prioritize the case, and indicate importance to the person resolving the case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Assigned to – Who the case is assigned to for resolution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Comments</a:t>
            </a:r>
            <a:endParaRPr lang="en-US" dirty="0"/>
          </a:p>
        </p:txBody>
      </p:sp>
      <p:pic>
        <p:nvPicPr>
          <p:cNvPr id="3074" name="Picture 2"/>
          <p:cNvPicPr>
            <a:picLocks noChangeAspect="1" noChangeArrowheads="1"/>
          </p:cNvPicPr>
          <p:nvPr/>
        </p:nvPicPr>
        <p:blipFill>
          <a:blip r:embed="rId2"/>
          <a:srcRect/>
          <a:stretch>
            <a:fillRect/>
          </a:stretch>
        </p:blipFill>
        <p:spPr bwMode="auto">
          <a:xfrm>
            <a:off x="533400" y="2057400"/>
            <a:ext cx="4619625" cy="3660164"/>
          </a:xfrm>
          <a:prstGeom prst="rect">
            <a:avLst/>
          </a:prstGeom>
          <a:noFill/>
          <a:ln w="9525">
            <a:noFill/>
            <a:miter lim="800000"/>
            <a:headEnd/>
            <a:tailEnd/>
          </a:ln>
          <a:effectLst/>
        </p:spPr>
      </p:pic>
      <p:sp>
        <p:nvSpPr>
          <p:cNvPr id="8" name="TextBox 7"/>
          <p:cNvSpPr txBox="1"/>
          <p:nvPr/>
        </p:nvSpPr>
        <p:spPr>
          <a:xfrm>
            <a:off x="5410200" y="2438400"/>
            <a:ext cx="3505200" cy="28931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Comments can be added to a case using the action Add comment.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Comments can be marked as private.  When a service rep is active with the customer private comments can be excluded from conversation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comments can be viewed on the Case Comments tab in the CRM Support case module and viewed by double clicking.</a:t>
            </a:r>
          </a:p>
          <a:p>
            <a:pPr>
              <a:buFont typeface="Arial" pitchFamily="34" charset="0"/>
              <a:buChar char="•"/>
            </a:pPr>
            <a:endParaRPr lang="en-US" sz="1400" dirty="0" smtClean="0">
              <a:solidFill>
                <a:schemeClr val="tx1"/>
              </a:solidFill>
            </a:endParaRP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Documents</a:t>
            </a:r>
            <a:endParaRPr lang="en-US" dirty="0"/>
          </a:p>
        </p:txBody>
      </p:sp>
      <p:sp>
        <p:nvSpPr>
          <p:cNvPr id="8" name="TextBox 7"/>
          <p:cNvSpPr txBox="1"/>
          <p:nvPr/>
        </p:nvSpPr>
        <p:spPr>
          <a:xfrm>
            <a:off x="5410200" y="2438400"/>
            <a:ext cx="35052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Documents can be added to a case using the action Add documents.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Documents could be any internal documents that could assist with the case or any documents that the customer may have sent in pertaining to the case.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documents can be viewed on the Documents tab in the CRM Support case module and viewed by double clicking.</a:t>
            </a:r>
          </a:p>
          <a:p>
            <a:pPr>
              <a:buFont typeface="Arial" pitchFamily="34" charset="0"/>
              <a:buChar char="•"/>
            </a:pPr>
            <a:endParaRPr lang="en-US" sz="1400" dirty="0" smtClean="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457200" y="1905000"/>
            <a:ext cx="4481250" cy="35814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572000" y="1295400"/>
            <a:ext cx="4419600" cy="5262979"/>
          </a:xfrm>
          <a:prstGeom prst="rect">
            <a:avLst/>
          </a:prstGeom>
          <a:noFill/>
        </p:spPr>
        <p:txBody>
          <a:bodyPr wrap="square" rtlCol="0">
            <a:spAutoFit/>
          </a:bodyPr>
          <a:lstStyle/>
          <a:p>
            <a:r>
              <a:rPr lang="en-US" sz="1400" dirty="0" smtClean="0">
                <a:solidFill>
                  <a:schemeClr val="tx1"/>
                </a:solidFill>
              </a:rPr>
              <a:t>Quantity on order - Must be a positive number and is the number of assemblies being made</a:t>
            </a:r>
          </a:p>
          <a:p>
            <a:endParaRPr lang="en-US" sz="1400" dirty="0" smtClean="0">
              <a:solidFill>
                <a:schemeClr val="tx1"/>
              </a:solidFill>
            </a:endParaRPr>
          </a:p>
          <a:p>
            <a:r>
              <a:rPr lang="en-US" sz="1400" dirty="0" smtClean="0">
                <a:solidFill>
                  <a:schemeClr val="tx1"/>
                </a:solidFill>
              </a:rPr>
              <a:t>Quantity made - The number of items already completed.  Partial finishes of a Manufacturing Order are allowed.</a:t>
            </a:r>
          </a:p>
          <a:p>
            <a:endParaRPr lang="en-US" sz="1400" dirty="0" smtClean="0">
              <a:solidFill>
                <a:schemeClr val="tx1"/>
              </a:solidFill>
            </a:endParaRPr>
          </a:p>
          <a:p>
            <a:r>
              <a:rPr lang="en-US" sz="1400" dirty="0" smtClean="0">
                <a:solidFill>
                  <a:schemeClr val="tx1"/>
                </a:solidFill>
              </a:rPr>
              <a:t>Quantity Scrapped - The number of items scrapped when finishing items</a:t>
            </a:r>
          </a:p>
          <a:p>
            <a:endParaRPr lang="en-US" sz="1400" dirty="0" smtClean="0">
              <a:solidFill>
                <a:schemeClr val="tx1"/>
              </a:solidFill>
            </a:endParaRPr>
          </a:p>
          <a:p>
            <a:r>
              <a:rPr lang="en-US" sz="1400" dirty="0" smtClean="0">
                <a:solidFill>
                  <a:schemeClr val="tx1"/>
                </a:solidFill>
              </a:rPr>
              <a:t>Quantity Outstanding – Calculated as (Quantity on order – Quantity made – Quantity Scrapped)</a:t>
            </a:r>
          </a:p>
          <a:p>
            <a:endParaRPr lang="en-US" sz="1400" dirty="0" smtClean="0">
              <a:solidFill>
                <a:schemeClr val="tx1"/>
              </a:solidFill>
            </a:endParaRPr>
          </a:p>
          <a:p>
            <a:r>
              <a:rPr lang="en-US" sz="1400" dirty="0" smtClean="0">
                <a:solidFill>
                  <a:schemeClr val="tx1"/>
                </a:solidFill>
              </a:rPr>
              <a:t>Due Date – The date the manufacturing order is scheduled to be completed</a:t>
            </a:r>
          </a:p>
          <a:p>
            <a:endParaRPr lang="en-US" sz="1400" dirty="0" smtClean="0">
              <a:solidFill>
                <a:schemeClr val="tx1"/>
              </a:solidFill>
            </a:endParaRPr>
          </a:p>
          <a:p>
            <a:r>
              <a:rPr lang="en-US" sz="1400" dirty="0" smtClean="0">
                <a:solidFill>
                  <a:schemeClr val="tx1"/>
                </a:solidFill>
              </a:rPr>
              <a:t>Release Date – The date the manufacturing order is scheduled to be started.  The difference between the Release Date and Due Date is the procurement lead time as found in products for the assembly.</a:t>
            </a:r>
          </a:p>
          <a:p>
            <a:endParaRPr lang="en-US" sz="1400" dirty="0" smtClean="0">
              <a:solidFill>
                <a:schemeClr val="tx1"/>
              </a:solidFill>
            </a:endParaRPr>
          </a:p>
          <a:p>
            <a:r>
              <a:rPr lang="en-US" sz="1400" dirty="0" smtClean="0">
                <a:solidFill>
                  <a:schemeClr val="tx1"/>
                </a:solidFill>
              </a:rPr>
              <a:t>Location – The location as it is found in Products for the assembly.  This is the location that the item will be finished to.</a:t>
            </a:r>
            <a:endParaRPr lang="en-US" sz="14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228600" y="1981200"/>
            <a:ext cx="4135515" cy="3276600"/>
          </a:xfrm>
          <a:prstGeom prst="rect">
            <a:avLst/>
          </a:prstGeom>
          <a:noFill/>
          <a:ln w="9525">
            <a:noFill/>
            <a:miter lim="800000"/>
            <a:headEnd/>
            <a:tailEnd/>
          </a:ln>
          <a:effectLst/>
        </p:spPr>
      </p:pic>
      <p:sp>
        <p:nvSpPr>
          <p:cNvPr id="7" name="TextBox 6"/>
          <p:cNvSpPr txBox="1"/>
          <p:nvPr/>
        </p:nvSpPr>
        <p:spPr>
          <a:xfrm>
            <a:off x="533400" y="1143000"/>
            <a:ext cx="3733800" cy="646331"/>
          </a:xfrm>
          <a:prstGeom prst="rect">
            <a:avLst/>
          </a:prstGeom>
          <a:noFill/>
        </p:spPr>
        <p:txBody>
          <a:bodyPr wrap="square" rtlCol="0">
            <a:spAutoFit/>
          </a:bodyPr>
          <a:lstStyle/>
          <a:p>
            <a:r>
              <a:rPr lang="en-US" dirty="0" smtClean="0"/>
              <a:t>Order Tab</a:t>
            </a:r>
            <a:endParaRPr lang="en-US" dirty="0"/>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Solutions</a:t>
            </a:r>
            <a:endParaRPr lang="en-US" dirty="0"/>
          </a:p>
        </p:txBody>
      </p:sp>
      <p:sp>
        <p:nvSpPr>
          <p:cNvPr id="8" name="TextBox 7"/>
          <p:cNvSpPr txBox="1"/>
          <p:nvPr/>
        </p:nvSpPr>
        <p:spPr>
          <a:xfrm>
            <a:off x="5562600" y="2438400"/>
            <a:ext cx="33528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Case solutions can be added using the Add solution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Previously added solutions can be looked up using the Find Solution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Multiple solutions can be attached to a case.  Only solutions that actually provide a resolution should be marked as Approved.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 solutions can be viewed on the General Tab of the Support Cases module</a:t>
            </a:r>
          </a:p>
          <a:p>
            <a:pPr>
              <a:buFont typeface="Arial" pitchFamily="34" charset="0"/>
              <a:buChar char="•"/>
            </a:pPr>
            <a:endParaRPr lang="en-US" sz="1400" dirty="0" smtClean="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304800" y="1905000"/>
            <a:ext cx="5105400" cy="4045048"/>
          </a:xfrm>
          <a:prstGeom prst="rect">
            <a:avLst/>
          </a:prstGeom>
          <a:noFill/>
          <a:ln w="9525">
            <a:noFill/>
            <a:miter lim="800000"/>
            <a:headEnd/>
            <a:tailEnd/>
          </a:ln>
          <a:effectLst/>
        </p:spPr>
      </p:pic>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Support Cases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Send Email</a:t>
            </a:r>
            <a:endParaRPr lang="en-US" dirty="0"/>
          </a:p>
        </p:txBody>
      </p:sp>
      <p:sp>
        <p:nvSpPr>
          <p:cNvPr id="8" name="TextBox 7"/>
          <p:cNvSpPr txBox="1"/>
          <p:nvPr/>
        </p:nvSpPr>
        <p:spPr>
          <a:xfrm>
            <a:off x="5562600" y="2438400"/>
            <a:ext cx="33528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Email action will send a summary email to the customer with a status of the case.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email will include company, and contact information.  It will also include non-private comments, the status of the case, a description of the case and any approved solutions.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email is created as a template and can be edited before it is actually sent to the customer</a:t>
            </a:r>
          </a:p>
          <a:p>
            <a:pPr>
              <a:buFont typeface="Arial" pitchFamily="34" charset="0"/>
              <a:buChar char="•"/>
            </a:pPr>
            <a:endParaRPr lang="en-US" sz="1400" dirty="0" smtClean="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381000" y="1905000"/>
            <a:ext cx="4714875" cy="3876675"/>
          </a:xfrm>
          <a:prstGeom prst="rect">
            <a:avLst/>
          </a:prstGeom>
          <a:noFill/>
          <a:ln w="9525">
            <a:noFill/>
            <a:miter lim="800000"/>
            <a:headEnd/>
            <a:tailEnd/>
          </a:ln>
          <a:effectLst/>
        </p:spPr>
      </p:pic>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Summary</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endParaRPr lang="en-US" dirty="0"/>
          </a:p>
        </p:txBody>
      </p:sp>
      <p:sp>
        <p:nvSpPr>
          <p:cNvPr id="8" name="TextBox 7"/>
          <p:cNvSpPr txBox="1"/>
          <p:nvPr/>
        </p:nvSpPr>
        <p:spPr>
          <a:xfrm>
            <a:off x="381000" y="1219200"/>
            <a:ext cx="5791200" cy="646331"/>
          </a:xfrm>
          <a:prstGeom prst="rect">
            <a:avLst/>
          </a:prstGeom>
          <a:noFill/>
        </p:spPr>
        <p:txBody>
          <a:bodyPr wrap="square" rtlCol="0">
            <a:spAutoFit/>
          </a:bodyPr>
          <a:lstStyle/>
          <a:p>
            <a:r>
              <a:rPr lang="en-US" dirty="0" smtClean="0"/>
              <a:t>CRM Summary</a:t>
            </a:r>
            <a:endParaRPr lang="en-US" dirty="0"/>
          </a:p>
        </p:txBody>
      </p:sp>
      <p:sp>
        <p:nvSpPr>
          <p:cNvPr id="9" name="TextBox 8"/>
          <p:cNvSpPr txBox="1"/>
          <p:nvPr/>
        </p:nvSpPr>
        <p:spPr>
          <a:xfrm>
            <a:off x="457200" y="1905000"/>
            <a:ext cx="8305800" cy="3785652"/>
          </a:xfrm>
          <a:prstGeom prst="rect">
            <a:avLst/>
          </a:prstGeom>
          <a:noFill/>
        </p:spPr>
        <p:txBody>
          <a:bodyPr wrap="square" rtlCol="0">
            <a:spAutoFit/>
          </a:bodyPr>
          <a:lstStyle/>
          <a:p>
            <a:r>
              <a:rPr lang="en-US" sz="2000" dirty="0" smtClean="0">
                <a:solidFill>
                  <a:schemeClr val="tx1"/>
                </a:solidFill>
              </a:rPr>
              <a:t>CRM Summary brings all the CRM modules together.  A user can review all the items that they have ownership of.  This includes;</a:t>
            </a:r>
          </a:p>
          <a:p>
            <a:endParaRPr lang="en-US" sz="2000" dirty="0" smtClean="0">
              <a:solidFill>
                <a:schemeClr val="tx1"/>
              </a:solidFill>
            </a:endParaRPr>
          </a:p>
          <a:p>
            <a:pPr>
              <a:buFont typeface="Arial" pitchFamily="34" charset="0"/>
              <a:buChar char="•"/>
            </a:pPr>
            <a:r>
              <a:rPr lang="en-US" sz="2000" dirty="0" smtClean="0">
                <a:solidFill>
                  <a:schemeClr val="tx1"/>
                </a:solidFill>
              </a:rPr>
              <a:t> CRM Calendar items</a:t>
            </a:r>
          </a:p>
          <a:p>
            <a:pPr>
              <a:buFont typeface="Arial" pitchFamily="34" charset="0"/>
              <a:buChar char="•"/>
            </a:pPr>
            <a:r>
              <a:rPr lang="en-US" sz="2000" dirty="0" smtClean="0">
                <a:solidFill>
                  <a:schemeClr val="tx1"/>
                </a:solidFill>
              </a:rPr>
              <a:t> CRM Projects</a:t>
            </a:r>
          </a:p>
          <a:p>
            <a:pPr>
              <a:buFont typeface="Arial" pitchFamily="34" charset="0"/>
              <a:buChar char="•"/>
            </a:pPr>
            <a:r>
              <a:rPr lang="en-US" sz="2000" dirty="0" smtClean="0">
                <a:solidFill>
                  <a:schemeClr val="tx1"/>
                </a:solidFill>
              </a:rPr>
              <a:t> CRM Contacts</a:t>
            </a:r>
          </a:p>
          <a:p>
            <a:pPr>
              <a:buFont typeface="Arial" pitchFamily="34" charset="0"/>
              <a:buChar char="•"/>
            </a:pPr>
            <a:r>
              <a:rPr lang="en-US" sz="2000" dirty="0" smtClean="0">
                <a:solidFill>
                  <a:schemeClr val="tx1"/>
                </a:solidFill>
              </a:rPr>
              <a:t> CRM Tasks</a:t>
            </a:r>
          </a:p>
          <a:p>
            <a:pPr>
              <a:buFont typeface="Arial" pitchFamily="34" charset="0"/>
              <a:buChar char="•"/>
            </a:pPr>
            <a:r>
              <a:rPr lang="en-US" sz="2000" dirty="0" smtClean="0">
                <a:solidFill>
                  <a:schemeClr val="tx1"/>
                </a:solidFill>
              </a:rPr>
              <a:t> CRM Companies</a:t>
            </a:r>
          </a:p>
          <a:p>
            <a:pPr>
              <a:buFont typeface="Arial" pitchFamily="34" charset="0"/>
              <a:buChar char="•"/>
            </a:pPr>
            <a:r>
              <a:rPr lang="en-US" sz="2000" dirty="0" smtClean="0">
                <a:solidFill>
                  <a:schemeClr val="tx1"/>
                </a:solidFill>
              </a:rPr>
              <a:t> CRM Campaigns</a:t>
            </a:r>
          </a:p>
          <a:p>
            <a:pPr>
              <a:buFont typeface="Arial" pitchFamily="34" charset="0"/>
              <a:buChar char="•"/>
            </a:pPr>
            <a:r>
              <a:rPr lang="en-US" sz="2000" dirty="0" smtClean="0">
                <a:solidFill>
                  <a:schemeClr val="tx1"/>
                </a:solidFill>
              </a:rPr>
              <a:t> CRM Actions</a:t>
            </a:r>
          </a:p>
          <a:p>
            <a:pPr>
              <a:buFont typeface="Arial" pitchFamily="34" charset="0"/>
              <a:buChar char="•"/>
            </a:pPr>
            <a:r>
              <a:rPr lang="en-US" sz="2000" dirty="0" smtClean="0">
                <a:solidFill>
                  <a:schemeClr val="tx1"/>
                </a:solidFill>
              </a:rPr>
              <a:t> CRM Notes</a:t>
            </a:r>
          </a:p>
          <a:p>
            <a:pPr>
              <a:buFont typeface="Arial" pitchFamily="34" charset="0"/>
              <a:buChar char="•"/>
            </a:pPr>
            <a:r>
              <a:rPr lang="en-US" sz="2000" dirty="0" smtClean="0">
                <a:solidFill>
                  <a:schemeClr val="tx1"/>
                </a:solidFill>
              </a:rPr>
              <a:t> CRM Cases</a:t>
            </a:r>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Summary</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381000" y="1447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calendar events that will display in the CRM Summary screen is 50.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CRMCalendar</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50 enable the option and enter the required number in the value field.</a:t>
            </a:r>
            <a:endParaRPr lang="en-US" sz="1400" b="1" dirty="0" smtClean="0">
              <a:solidFill>
                <a:schemeClr val="tx1"/>
              </a:solidFill>
            </a:endParaRPr>
          </a:p>
        </p:txBody>
      </p:sp>
      <p:sp>
        <p:nvSpPr>
          <p:cNvPr id="6" name="TextBox 5"/>
          <p:cNvSpPr txBox="1"/>
          <p:nvPr/>
        </p:nvSpPr>
        <p:spPr>
          <a:xfrm>
            <a:off x="381000" y="2590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contacts that will display in the CRM Summary screen is 20.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CRMContacts</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
        <p:nvSpPr>
          <p:cNvPr id="9" name="TextBox 8"/>
          <p:cNvSpPr txBox="1"/>
          <p:nvPr/>
        </p:nvSpPr>
        <p:spPr>
          <a:xfrm>
            <a:off x="381000" y="38100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companies that will display in the CRM Summary screen is 20.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CRMCompanies</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
        <p:nvSpPr>
          <p:cNvPr id="10" name="TextBox 9"/>
          <p:cNvSpPr txBox="1"/>
          <p:nvPr/>
        </p:nvSpPr>
        <p:spPr>
          <a:xfrm>
            <a:off x="381000" y="49530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campaigns that will display in the CRM Summary screen is 20.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CRMCamapigns</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Summary</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381000" y="1447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projects that will display in the CRM Summary screen is 20.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CRMProjects</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
        <p:nvSpPr>
          <p:cNvPr id="6" name="TextBox 5"/>
          <p:cNvSpPr txBox="1"/>
          <p:nvPr/>
        </p:nvSpPr>
        <p:spPr>
          <a:xfrm>
            <a:off x="381000" y="25908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Actions that will display in the CRM Summary screen is 20.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CRMActions</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
        <p:nvSpPr>
          <p:cNvPr id="9" name="TextBox 8"/>
          <p:cNvSpPr txBox="1"/>
          <p:nvPr/>
        </p:nvSpPr>
        <p:spPr>
          <a:xfrm>
            <a:off x="381000" y="38100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tasks that will display in the CRM Summary screen is 20.  This number can be altered to any number using the CRM Summary system setting </a:t>
            </a:r>
            <a:r>
              <a:rPr lang="en-US" sz="1400" b="1" dirty="0" smtClean="0">
                <a:solidFill>
                  <a:schemeClr val="tx1"/>
                </a:solidFill>
              </a:rPr>
              <a:t>Number of </a:t>
            </a:r>
            <a:r>
              <a:rPr lang="en-US" sz="1400" b="1" dirty="0" err="1" smtClean="0">
                <a:solidFill>
                  <a:schemeClr val="tx1"/>
                </a:solidFill>
              </a:rPr>
              <a:t>CRMTasks</a:t>
            </a:r>
            <a:r>
              <a:rPr lang="en-US" sz="1400" b="1" dirty="0" smtClean="0">
                <a:solidFill>
                  <a:schemeClr val="tx1"/>
                </a:solidFill>
              </a:rPr>
              <a:t> 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
        <p:nvSpPr>
          <p:cNvPr id="10" name="TextBox 9"/>
          <p:cNvSpPr txBox="1"/>
          <p:nvPr/>
        </p:nvSpPr>
        <p:spPr>
          <a:xfrm>
            <a:off x="381000" y="49530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number of CRM notes that will display in the CRM Summary screen is 20.  This number can be altered to any number using the CRM Summary system setting </a:t>
            </a:r>
            <a:r>
              <a:rPr lang="en-US" sz="1400" b="1" dirty="0" smtClean="0">
                <a:solidFill>
                  <a:schemeClr val="tx1"/>
                </a:solidFill>
              </a:rPr>
              <a:t>Number of </a:t>
            </a:r>
            <a:r>
              <a:rPr lang="en-US" sz="1400" b="1" smtClean="0">
                <a:solidFill>
                  <a:schemeClr val="tx1"/>
                </a:solidFill>
              </a:rPr>
              <a:t>CRMNotes </a:t>
            </a:r>
            <a:r>
              <a:rPr lang="en-US" sz="1400" b="1" dirty="0" smtClean="0">
                <a:solidFill>
                  <a:schemeClr val="tx1"/>
                </a:solidFill>
              </a:rPr>
              <a:t>entries to show on opening page in </a:t>
            </a:r>
            <a:r>
              <a:rPr lang="en-US" sz="1400" b="1" dirty="0" err="1" smtClean="0">
                <a:solidFill>
                  <a:schemeClr val="tx1"/>
                </a:solidFill>
              </a:rPr>
              <a:t>CRMSummary</a:t>
            </a:r>
            <a:r>
              <a:rPr lang="en-US" sz="1400" b="1" dirty="0" smtClean="0">
                <a:solidFill>
                  <a:schemeClr val="tx1"/>
                </a:solidFill>
              </a:rPr>
              <a:t>.  </a:t>
            </a:r>
            <a:r>
              <a:rPr lang="en-US" sz="1400" dirty="0" smtClean="0">
                <a:solidFill>
                  <a:schemeClr val="tx1"/>
                </a:solidFill>
              </a:rPr>
              <a:t>To increase this number from 20 enable the option and enter the required number in the value field.</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Summary</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Today Tab</a:t>
            </a:r>
            <a:endParaRPr lang="en-US" dirty="0"/>
          </a:p>
        </p:txBody>
      </p:sp>
      <p:pic>
        <p:nvPicPr>
          <p:cNvPr id="7170" name="Picture 2"/>
          <p:cNvPicPr>
            <a:picLocks noChangeAspect="1" noChangeArrowheads="1"/>
          </p:cNvPicPr>
          <p:nvPr/>
        </p:nvPicPr>
        <p:blipFill>
          <a:blip r:embed="rId2"/>
          <a:srcRect r="18125" b="2842"/>
          <a:stretch>
            <a:fillRect/>
          </a:stretch>
        </p:blipFill>
        <p:spPr bwMode="auto">
          <a:xfrm>
            <a:off x="381000" y="1905000"/>
            <a:ext cx="6096000" cy="4374229"/>
          </a:xfrm>
          <a:prstGeom prst="rect">
            <a:avLst/>
          </a:prstGeom>
          <a:noFill/>
          <a:ln w="9525">
            <a:noFill/>
            <a:miter lim="800000"/>
            <a:headEnd/>
            <a:tailEnd/>
          </a:ln>
          <a:effectLst/>
        </p:spPr>
      </p:pic>
      <p:sp>
        <p:nvSpPr>
          <p:cNvPr id="9" name="TextBox 8"/>
          <p:cNvSpPr txBox="1"/>
          <p:nvPr/>
        </p:nvSpPr>
        <p:spPr>
          <a:xfrm>
            <a:off x="6781800" y="3276600"/>
            <a:ext cx="21336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Today Tab will display all the Calendar items, overdue tasks and Today’s tasks</a:t>
            </a:r>
          </a:p>
          <a:p>
            <a:endParaRPr lang="en-US" sz="1400" dirty="0" smtClean="0">
              <a:solidFill>
                <a:schemeClr val="tx1"/>
              </a:solidFill>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CRM Summary</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Viewing others tasks</a:t>
            </a:r>
            <a:endParaRPr lang="en-US" dirty="0"/>
          </a:p>
        </p:txBody>
      </p:sp>
      <p:sp>
        <p:nvSpPr>
          <p:cNvPr id="8" name="TextBox 7"/>
          <p:cNvSpPr txBox="1"/>
          <p:nvPr/>
        </p:nvSpPr>
        <p:spPr>
          <a:xfrm>
            <a:off x="3733800" y="2438400"/>
            <a:ext cx="51816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 CRM Summary, all the WinMan users and departments are listed in the select area of the Actions panel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Click on a user to view their CRM items.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view all CRM items for a department, select the department.</a:t>
            </a:r>
          </a:p>
          <a:p>
            <a:endParaRPr lang="en-US" sz="1400" dirty="0" smtClean="0">
              <a:solidFill>
                <a:schemeClr val="tx1"/>
              </a:solidFill>
            </a:endParaRPr>
          </a:p>
          <a:p>
            <a:r>
              <a:rPr lang="en-US" sz="1400" dirty="0" smtClean="0">
                <a:solidFill>
                  <a:schemeClr val="tx1"/>
                </a:solidFill>
              </a:rPr>
              <a:t>Note:  In the Users module each </a:t>
            </a:r>
            <a:r>
              <a:rPr lang="en-US" sz="1400" dirty="0" err="1" smtClean="0">
                <a:solidFill>
                  <a:schemeClr val="tx1"/>
                </a:solidFill>
              </a:rPr>
              <a:t>winman</a:t>
            </a:r>
            <a:r>
              <a:rPr lang="en-US" sz="1400" dirty="0" smtClean="0">
                <a:solidFill>
                  <a:schemeClr val="tx1"/>
                </a:solidFill>
              </a:rPr>
              <a:t> user can be linked to a department.  By selecting a department, all of the department’s users’ CRM items can be viewed.</a:t>
            </a:r>
          </a:p>
          <a:p>
            <a:r>
              <a:rPr lang="en-US" sz="1400" dirty="0" err="1" smtClean="0">
                <a:solidFill>
                  <a:schemeClr val="tx1"/>
                </a:solidFill>
              </a:rPr>
              <a:t>Ie</a:t>
            </a:r>
            <a:r>
              <a:rPr lang="en-US" sz="1400" dirty="0" smtClean="0">
                <a:solidFill>
                  <a:schemeClr val="tx1"/>
                </a:solidFill>
              </a:rPr>
              <a:t> If I click on SALES, I will see all the CRM items for all the users that have SALES as their department</a:t>
            </a:r>
          </a:p>
          <a:p>
            <a:pPr>
              <a:buFont typeface="Arial" pitchFamily="34" charset="0"/>
              <a:buChar char="•"/>
            </a:pPr>
            <a:endParaRPr lang="en-US" sz="1400" dirty="0" smtClean="0">
              <a:solidFill>
                <a:schemeClr val="tx1"/>
              </a:solidFill>
            </a:endParaRPr>
          </a:p>
        </p:txBody>
      </p:sp>
      <p:pic>
        <p:nvPicPr>
          <p:cNvPr id="8194" name="Picture 2"/>
          <p:cNvPicPr>
            <a:picLocks noChangeAspect="1" noChangeArrowheads="1"/>
          </p:cNvPicPr>
          <p:nvPr/>
        </p:nvPicPr>
        <p:blipFill>
          <a:blip r:embed="rId2"/>
          <a:srcRect l="81875" t="12403" b="51421"/>
          <a:stretch>
            <a:fillRect/>
          </a:stretch>
        </p:blipFill>
        <p:spPr bwMode="auto">
          <a:xfrm>
            <a:off x="685800" y="2590800"/>
            <a:ext cx="2209800" cy="2667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dirty="0" smtClean="0"/>
              <a:t>©2007 TTW</a:t>
            </a:r>
            <a:endParaRPr lang="en-US" dirty="0"/>
          </a:p>
        </p:txBody>
      </p:sp>
      <p:sp>
        <p:nvSpPr>
          <p:cNvPr id="7" name="TextBox 6"/>
          <p:cNvSpPr txBox="1"/>
          <p:nvPr/>
        </p:nvSpPr>
        <p:spPr>
          <a:xfrm>
            <a:off x="457200" y="1778675"/>
            <a:ext cx="83058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Qty on Hand – The quantity of the item on hand excluding items with availability of N</a:t>
            </a:r>
          </a:p>
          <a:p>
            <a:endParaRPr lang="en-US" sz="1400" dirty="0" smtClean="0">
              <a:solidFill>
                <a:schemeClr val="tx1"/>
              </a:solidFill>
            </a:endParaRPr>
          </a:p>
          <a:p>
            <a:pPr>
              <a:buFont typeface="Arial" pitchFamily="34" charset="0"/>
              <a:buChar char="•"/>
            </a:pPr>
            <a:r>
              <a:rPr lang="en-US" sz="1400" dirty="0" smtClean="0">
                <a:solidFill>
                  <a:schemeClr val="tx1"/>
                </a:solidFill>
              </a:rPr>
              <a:t> Value on Hand – The value of the inventory on hand</a:t>
            </a:r>
          </a:p>
          <a:p>
            <a:endParaRPr lang="en-US" sz="1400" dirty="0" smtClean="0">
              <a:solidFill>
                <a:schemeClr val="tx1"/>
              </a:solidFill>
            </a:endParaRPr>
          </a:p>
          <a:p>
            <a:pPr>
              <a:buFont typeface="Arial" pitchFamily="34" charset="0"/>
              <a:buChar char="•"/>
            </a:pPr>
            <a:r>
              <a:rPr lang="en-US" sz="1400" dirty="0" smtClean="0">
                <a:solidFill>
                  <a:schemeClr val="tx1"/>
                </a:solidFill>
              </a:rPr>
              <a:t> Qty in </a:t>
            </a:r>
            <a:r>
              <a:rPr lang="en-US" sz="1400" dirty="0" err="1" smtClean="0">
                <a:solidFill>
                  <a:schemeClr val="tx1"/>
                </a:solidFill>
              </a:rPr>
              <a:t>Despatch</a:t>
            </a:r>
            <a:r>
              <a:rPr lang="en-US" sz="1400" dirty="0" smtClean="0">
                <a:solidFill>
                  <a:schemeClr val="tx1"/>
                </a:solidFill>
              </a:rPr>
              <a:t> – The quantity of the item on un-finalized shipments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Value in </a:t>
            </a:r>
            <a:r>
              <a:rPr lang="en-US" sz="1400" dirty="0" err="1" smtClean="0">
                <a:solidFill>
                  <a:schemeClr val="tx1"/>
                </a:solidFill>
              </a:rPr>
              <a:t>Despatch</a:t>
            </a:r>
            <a:r>
              <a:rPr lang="en-US" sz="1400" dirty="0" smtClean="0">
                <a:solidFill>
                  <a:schemeClr val="tx1"/>
                </a:solidFill>
              </a:rPr>
              <a:t> – The value of the item on un-finalized shipments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Demand now due – Firm demand that has a due date less than or equal to the current date.  Demand would be any requirements in WIP or any sales orders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Demand &lt; 7 Days – Firm demand that is due in less than 7 days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Demand 7-14 Days – Firm demand that is due between 7 and 14 days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Demand &gt; 14 Days – Firm demand that is due after 14 days</a:t>
            </a:r>
          </a:p>
          <a:p>
            <a:pPr>
              <a:buFont typeface="Arial" pitchFamily="34" charset="0"/>
              <a:buChar char="•"/>
            </a:pPr>
            <a:endParaRPr lang="en-US" sz="1400" dirty="0" smtClean="0">
              <a:solidFill>
                <a:schemeClr val="tx1"/>
              </a:solidFill>
            </a:endParaRPr>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715000" y="3048000"/>
            <a:ext cx="3200400" cy="1169551"/>
          </a:xfrm>
          <a:prstGeom prst="rect">
            <a:avLst/>
          </a:prstGeom>
          <a:noFill/>
        </p:spPr>
        <p:txBody>
          <a:bodyPr wrap="square" rtlCol="0">
            <a:spAutoFit/>
          </a:bodyPr>
          <a:lstStyle/>
          <a:p>
            <a:r>
              <a:rPr lang="en-US" sz="1400" dirty="0" smtClean="0">
                <a:solidFill>
                  <a:schemeClr val="tx1"/>
                </a:solidFill>
              </a:rPr>
              <a:t>Department – The department as it is found in the products module for the assembly.  This could be a planner or department responsible for the MO.</a:t>
            </a:r>
          </a:p>
          <a:p>
            <a:endParaRPr lang="en-US" sz="1400" dirty="0" smtClean="0">
              <a:solidFill>
                <a:schemeClr val="tx1"/>
              </a:solidFill>
            </a:endParaRPr>
          </a:p>
        </p:txBody>
      </p:sp>
      <p:pic>
        <p:nvPicPr>
          <p:cNvPr id="2051" name="Picture 3"/>
          <p:cNvPicPr>
            <a:picLocks noChangeAspect="1" noChangeArrowheads="1"/>
          </p:cNvPicPr>
          <p:nvPr/>
        </p:nvPicPr>
        <p:blipFill>
          <a:blip r:embed="rId2"/>
          <a:srcRect/>
          <a:stretch>
            <a:fillRect/>
          </a:stretch>
        </p:blipFill>
        <p:spPr bwMode="auto">
          <a:xfrm>
            <a:off x="457200" y="2057400"/>
            <a:ext cx="5115294" cy="4052887"/>
          </a:xfrm>
          <a:prstGeom prst="rect">
            <a:avLst/>
          </a:prstGeom>
          <a:noFill/>
          <a:ln w="9525">
            <a:noFill/>
            <a:miter lim="800000"/>
            <a:headEnd/>
            <a:tailEnd/>
          </a:ln>
          <a:effectLst/>
        </p:spPr>
      </p:pic>
      <p:sp>
        <p:nvSpPr>
          <p:cNvPr id="10" name="TextBox 9"/>
          <p:cNvSpPr txBox="1"/>
          <p:nvPr/>
        </p:nvSpPr>
        <p:spPr>
          <a:xfrm>
            <a:off x="533400" y="1143000"/>
            <a:ext cx="7010400" cy="646331"/>
          </a:xfrm>
          <a:prstGeom prst="rect">
            <a:avLst/>
          </a:prstGeom>
          <a:noFill/>
        </p:spPr>
        <p:txBody>
          <a:bodyPr wrap="square" rtlCol="0">
            <a:spAutoFit/>
          </a:bodyPr>
          <a:lstStyle/>
          <a:p>
            <a:r>
              <a:rPr lang="en-US" dirty="0" smtClean="0"/>
              <a:t>Details Tab</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715000" y="2667000"/>
            <a:ext cx="3200400" cy="2677656"/>
          </a:xfrm>
          <a:prstGeom prst="rect">
            <a:avLst/>
          </a:prstGeom>
          <a:noFill/>
        </p:spPr>
        <p:txBody>
          <a:bodyPr wrap="square" rtlCol="0">
            <a:spAutoFit/>
          </a:bodyPr>
          <a:lstStyle/>
          <a:p>
            <a:r>
              <a:rPr lang="en-US" sz="1400" dirty="0" smtClean="0">
                <a:solidFill>
                  <a:schemeClr val="tx1"/>
                </a:solidFill>
              </a:rPr>
              <a:t>Planned Costs – The standard costs of the assembly from Products when the MO is created</a:t>
            </a:r>
          </a:p>
          <a:p>
            <a:endParaRPr lang="en-US" sz="1400" dirty="0" smtClean="0">
              <a:solidFill>
                <a:schemeClr val="tx1"/>
              </a:solidFill>
            </a:endParaRPr>
          </a:p>
          <a:p>
            <a:r>
              <a:rPr lang="en-US" sz="1400" dirty="0" smtClean="0">
                <a:solidFill>
                  <a:schemeClr val="tx1"/>
                </a:solidFill>
              </a:rPr>
              <a:t>Value Issued – The value of the WIP that has already been issued to the MO.</a:t>
            </a:r>
          </a:p>
          <a:p>
            <a:endParaRPr lang="en-US" sz="1400" dirty="0" smtClean="0">
              <a:solidFill>
                <a:schemeClr val="tx1"/>
              </a:solidFill>
            </a:endParaRPr>
          </a:p>
          <a:p>
            <a:r>
              <a:rPr lang="en-US" sz="1400" dirty="0" smtClean="0">
                <a:solidFill>
                  <a:schemeClr val="tx1"/>
                </a:solidFill>
              </a:rPr>
              <a:t>Value Outstanding – The difference between the Planned and Issued values.</a:t>
            </a:r>
          </a:p>
          <a:p>
            <a:endParaRPr lang="en-US" sz="1400" dirty="0" smtClean="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304800" y="1981200"/>
            <a:ext cx="5000625" cy="3962034"/>
          </a:xfrm>
          <a:prstGeom prst="rect">
            <a:avLst/>
          </a:prstGeom>
          <a:noFill/>
          <a:ln w="9525">
            <a:noFill/>
            <a:miter lim="800000"/>
            <a:headEnd/>
            <a:tailEnd/>
          </a:ln>
          <a:effectLst/>
        </p:spPr>
      </p:pic>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Costs Tab</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715000" y="2819400"/>
            <a:ext cx="3200400" cy="1600438"/>
          </a:xfrm>
          <a:prstGeom prst="rect">
            <a:avLst/>
          </a:prstGeom>
          <a:noFill/>
        </p:spPr>
        <p:txBody>
          <a:bodyPr wrap="square" rtlCol="0">
            <a:spAutoFit/>
          </a:bodyPr>
          <a:lstStyle/>
          <a:p>
            <a:r>
              <a:rPr lang="en-US" sz="1400" dirty="0" smtClean="0">
                <a:solidFill>
                  <a:schemeClr val="tx1"/>
                </a:solidFill>
              </a:rPr>
              <a:t>Printed – Indicates when the Picking Note has been printed.  Automatically updated, and used for reference</a:t>
            </a:r>
          </a:p>
          <a:p>
            <a:endParaRPr lang="en-US" sz="1400" dirty="0" smtClean="0">
              <a:solidFill>
                <a:schemeClr val="tx1"/>
              </a:solidFill>
            </a:endParaRPr>
          </a:p>
          <a:p>
            <a:r>
              <a:rPr lang="en-US" sz="1400" dirty="0" smtClean="0">
                <a:solidFill>
                  <a:schemeClr val="tx1"/>
                </a:solidFill>
              </a:rPr>
              <a:t>Notes – Any notes that relate to the Manufacturing Order</a:t>
            </a:r>
          </a:p>
          <a:p>
            <a:endParaRPr lang="en-US" sz="1400" dirty="0" smtClean="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304800" y="1981200"/>
            <a:ext cx="4808738" cy="3810000"/>
          </a:xfrm>
          <a:prstGeom prst="rect">
            <a:avLst/>
          </a:prstGeom>
          <a:noFill/>
          <a:ln w="9525">
            <a:noFill/>
            <a:miter lim="800000"/>
            <a:headEnd/>
            <a:tailEnd/>
          </a:ln>
          <a:effectLst/>
        </p:spPr>
      </p:pic>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Notes Tab</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04800" y="4419600"/>
            <a:ext cx="8305800" cy="1384995"/>
          </a:xfrm>
          <a:prstGeom prst="rect">
            <a:avLst/>
          </a:prstGeom>
          <a:noFill/>
        </p:spPr>
        <p:txBody>
          <a:bodyPr wrap="square" rtlCol="0">
            <a:spAutoFit/>
          </a:bodyPr>
          <a:lstStyle/>
          <a:p>
            <a:r>
              <a:rPr lang="en-US" sz="1400" dirty="0" smtClean="0">
                <a:solidFill>
                  <a:schemeClr val="tx1"/>
                </a:solidFill>
              </a:rPr>
              <a:t>WIP lines are created based on the Bill of material and can be viewed on the Work in Progress Tab  </a:t>
            </a:r>
          </a:p>
          <a:p>
            <a:endParaRPr lang="en-US" sz="1400" dirty="0" smtClean="0">
              <a:solidFill>
                <a:schemeClr val="tx1"/>
              </a:solidFill>
            </a:endParaRPr>
          </a:p>
          <a:p>
            <a:r>
              <a:rPr lang="en-US" sz="1400" dirty="0" smtClean="0">
                <a:solidFill>
                  <a:schemeClr val="tx1"/>
                </a:solidFill>
              </a:rPr>
              <a:t>All components on the bill of material that have a valid effective date when compared to the </a:t>
            </a:r>
            <a:r>
              <a:rPr lang="en-US" sz="1400" dirty="0" smtClean="0">
                <a:solidFill>
                  <a:schemeClr val="tx1"/>
                </a:solidFill>
              </a:rPr>
              <a:t>release</a:t>
            </a:r>
            <a:r>
              <a:rPr lang="en-US" sz="1400" dirty="0" smtClean="0">
                <a:solidFill>
                  <a:schemeClr val="tx1"/>
                </a:solidFill>
              </a:rPr>
              <a:t> </a:t>
            </a:r>
            <a:r>
              <a:rPr lang="en-US" sz="1400" dirty="0" smtClean="0">
                <a:solidFill>
                  <a:schemeClr val="tx1"/>
                </a:solidFill>
              </a:rPr>
              <a:t>date of the Manufacturing Order will be included as a component on the MO </a:t>
            </a:r>
          </a:p>
          <a:p>
            <a:endParaRPr lang="en-US" sz="1400" dirty="0" smtClean="0">
              <a:solidFill>
                <a:schemeClr val="tx1"/>
              </a:solidFill>
            </a:endParaRPr>
          </a:p>
          <a:p>
            <a:r>
              <a:rPr lang="en-US" sz="1400" dirty="0" smtClean="0">
                <a:solidFill>
                  <a:schemeClr val="tx1"/>
                </a:solidFill>
              </a:rPr>
              <a:t>The bill of Material is locked in once the MO has been firmed.</a:t>
            </a:r>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Work In Progress</a:t>
            </a:r>
            <a:endParaRPr lang="en-US" dirty="0"/>
          </a:p>
        </p:txBody>
      </p:sp>
      <p:pic>
        <p:nvPicPr>
          <p:cNvPr id="6146" name="Picture 2"/>
          <p:cNvPicPr>
            <a:picLocks noChangeAspect="1" noChangeArrowheads="1"/>
          </p:cNvPicPr>
          <p:nvPr/>
        </p:nvPicPr>
        <p:blipFill>
          <a:blip r:embed="rId2"/>
          <a:srcRect l="1250" t="12403" r="18750" b="48320"/>
          <a:stretch>
            <a:fillRect/>
          </a:stretch>
        </p:blipFill>
        <p:spPr bwMode="auto">
          <a:xfrm>
            <a:off x="304800" y="2057400"/>
            <a:ext cx="7772400" cy="23074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181600" y="2133600"/>
            <a:ext cx="3429000" cy="2893100"/>
          </a:xfrm>
          <a:prstGeom prst="rect">
            <a:avLst/>
          </a:prstGeom>
          <a:noFill/>
        </p:spPr>
        <p:txBody>
          <a:bodyPr wrap="square" rtlCol="0">
            <a:spAutoFit/>
          </a:bodyPr>
          <a:lstStyle/>
          <a:p>
            <a:r>
              <a:rPr lang="en-US" sz="1400" dirty="0" smtClean="0">
                <a:solidFill>
                  <a:schemeClr val="tx1"/>
                </a:solidFill>
              </a:rPr>
              <a:t>Quantity Required – The quantity to be issued to the work order.  This is defaulted from the Bill of Material</a:t>
            </a:r>
          </a:p>
          <a:p>
            <a:endParaRPr lang="en-US" sz="1400" dirty="0" smtClean="0">
              <a:solidFill>
                <a:schemeClr val="tx1"/>
              </a:solidFill>
            </a:endParaRPr>
          </a:p>
          <a:p>
            <a:r>
              <a:rPr lang="en-US" sz="1400" dirty="0" smtClean="0">
                <a:solidFill>
                  <a:schemeClr val="tx1"/>
                </a:solidFill>
              </a:rPr>
              <a:t>Due Date – The Date the MO is to be completed.</a:t>
            </a:r>
          </a:p>
          <a:p>
            <a:r>
              <a:rPr lang="en-US" sz="1400" dirty="0" smtClean="0">
                <a:solidFill>
                  <a:schemeClr val="tx1"/>
                </a:solidFill>
              </a:rPr>
              <a:t>Note:  When using offset lead-times, the offset will be added to the release date for each line item.  Release dates can be viewed on the WIP tab, in the grid.</a:t>
            </a:r>
          </a:p>
          <a:p>
            <a:endParaRPr lang="en-US" sz="1400" dirty="0" smtClean="0">
              <a:solidFill>
                <a:schemeClr val="tx1"/>
              </a:solidFill>
            </a:endParaRPr>
          </a:p>
          <a:p>
            <a:r>
              <a:rPr lang="en-US" sz="1400" dirty="0" smtClean="0">
                <a:solidFill>
                  <a:schemeClr val="tx1"/>
                </a:solidFill>
              </a:rPr>
              <a:t>Location – The initial location that the items will be consumed from.</a:t>
            </a:r>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Work In Progress – General Tab</a:t>
            </a:r>
            <a:endParaRPr lang="en-US" dirty="0"/>
          </a:p>
        </p:txBody>
      </p:sp>
      <p:pic>
        <p:nvPicPr>
          <p:cNvPr id="7170" name="Picture 2"/>
          <p:cNvPicPr>
            <a:picLocks noChangeAspect="1" noChangeArrowheads="1"/>
          </p:cNvPicPr>
          <p:nvPr/>
        </p:nvPicPr>
        <p:blipFill>
          <a:blip r:embed="rId2"/>
          <a:srcRect/>
          <a:stretch>
            <a:fillRect/>
          </a:stretch>
        </p:blipFill>
        <p:spPr bwMode="auto">
          <a:xfrm>
            <a:off x="228600" y="2057400"/>
            <a:ext cx="4520213"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181600" y="2133600"/>
            <a:ext cx="3429000" cy="3323987"/>
          </a:xfrm>
          <a:prstGeom prst="rect">
            <a:avLst/>
          </a:prstGeom>
          <a:noFill/>
        </p:spPr>
        <p:txBody>
          <a:bodyPr wrap="square" rtlCol="0">
            <a:spAutoFit/>
          </a:bodyPr>
          <a:lstStyle/>
          <a:p>
            <a:r>
              <a:rPr lang="en-US" sz="1400" dirty="0" smtClean="0">
                <a:solidFill>
                  <a:schemeClr val="tx1"/>
                </a:solidFill>
              </a:rPr>
              <a:t>Quantity Required – The quantity to be issued to the work order.  This is defaulted from the Bill of Material</a:t>
            </a:r>
          </a:p>
          <a:p>
            <a:endParaRPr lang="en-US" sz="1400" dirty="0" smtClean="0">
              <a:solidFill>
                <a:schemeClr val="tx1"/>
              </a:solidFill>
            </a:endParaRPr>
          </a:p>
          <a:p>
            <a:r>
              <a:rPr lang="en-US" sz="1400" dirty="0" smtClean="0">
                <a:solidFill>
                  <a:schemeClr val="tx1"/>
                </a:solidFill>
              </a:rPr>
              <a:t>Quantity Issued – The quantity issued to the MO for that component</a:t>
            </a:r>
          </a:p>
          <a:p>
            <a:endParaRPr lang="en-US" sz="1400" dirty="0" smtClean="0">
              <a:solidFill>
                <a:schemeClr val="tx1"/>
              </a:solidFill>
            </a:endParaRPr>
          </a:p>
          <a:p>
            <a:r>
              <a:rPr lang="en-US" sz="1400" dirty="0" smtClean="0">
                <a:solidFill>
                  <a:schemeClr val="tx1"/>
                </a:solidFill>
              </a:rPr>
              <a:t>Quantity Used – The quantity consumed when finishing assemblies</a:t>
            </a:r>
          </a:p>
          <a:p>
            <a:endParaRPr lang="en-US" sz="1400" dirty="0" smtClean="0">
              <a:solidFill>
                <a:schemeClr val="tx1"/>
              </a:solidFill>
            </a:endParaRPr>
          </a:p>
          <a:p>
            <a:r>
              <a:rPr lang="en-US" sz="1400" dirty="0" smtClean="0">
                <a:solidFill>
                  <a:schemeClr val="tx1"/>
                </a:solidFill>
              </a:rPr>
              <a:t>Quantity Scrapped – The quantity scrapped for the line item</a:t>
            </a:r>
          </a:p>
          <a:p>
            <a:endParaRPr lang="en-US" sz="1400" dirty="0" smtClean="0">
              <a:solidFill>
                <a:schemeClr val="tx1"/>
              </a:solidFill>
            </a:endParaRPr>
          </a:p>
          <a:p>
            <a:r>
              <a:rPr lang="en-US" sz="1400" dirty="0" smtClean="0">
                <a:solidFill>
                  <a:schemeClr val="tx1"/>
                </a:solidFill>
              </a:rPr>
              <a:t>Quantity Outstanding – The net quantity still to be issued to the work order</a:t>
            </a:r>
          </a:p>
        </p:txBody>
      </p:sp>
      <p:sp>
        <p:nvSpPr>
          <p:cNvPr id="7" name="TextBox 6"/>
          <p:cNvSpPr txBox="1"/>
          <p:nvPr/>
        </p:nvSpPr>
        <p:spPr>
          <a:xfrm>
            <a:off x="533400" y="1143000"/>
            <a:ext cx="7391400" cy="646331"/>
          </a:xfrm>
          <a:prstGeom prst="rect">
            <a:avLst/>
          </a:prstGeom>
          <a:noFill/>
        </p:spPr>
        <p:txBody>
          <a:bodyPr wrap="square" rtlCol="0">
            <a:spAutoFit/>
          </a:bodyPr>
          <a:lstStyle/>
          <a:p>
            <a:r>
              <a:rPr lang="en-US" dirty="0" smtClean="0"/>
              <a:t>Work In Progress – Quantities Tab</a:t>
            </a:r>
            <a:endParaRPr lang="en-US" dirty="0"/>
          </a:p>
        </p:txBody>
      </p:sp>
      <p:pic>
        <p:nvPicPr>
          <p:cNvPr id="8194" name="Picture 2"/>
          <p:cNvPicPr>
            <a:picLocks noChangeAspect="1" noChangeArrowheads="1"/>
          </p:cNvPicPr>
          <p:nvPr/>
        </p:nvPicPr>
        <p:blipFill>
          <a:blip r:embed="rId2"/>
          <a:srcRect/>
          <a:stretch>
            <a:fillRect/>
          </a:stretch>
        </p:blipFill>
        <p:spPr bwMode="auto">
          <a:xfrm>
            <a:off x="304800" y="1981200"/>
            <a:ext cx="4520213" cy="3581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181600" y="2590800"/>
            <a:ext cx="3429000" cy="1600438"/>
          </a:xfrm>
          <a:prstGeom prst="rect">
            <a:avLst/>
          </a:prstGeom>
          <a:noFill/>
        </p:spPr>
        <p:txBody>
          <a:bodyPr wrap="square" rtlCol="0">
            <a:spAutoFit/>
          </a:bodyPr>
          <a:lstStyle/>
          <a:p>
            <a:r>
              <a:rPr lang="en-US" sz="1400" dirty="0" smtClean="0">
                <a:solidFill>
                  <a:schemeClr val="tx1"/>
                </a:solidFill>
              </a:rPr>
              <a:t>Issued Values – The valued that have been issued for the specific component to the Manufacturing Order</a:t>
            </a:r>
          </a:p>
          <a:p>
            <a:endParaRPr lang="en-US" sz="1400" dirty="0" smtClean="0">
              <a:solidFill>
                <a:schemeClr val="tx1"/>
              </a:solidFill>
            </a:endParaRPr>
          </a:p>
          <a:p>
            <a:r>
              <a:rPr lang="en-US" sz="1400" dirty="0" smtClean="0">
                <a:solidFill>
                  <a:schemeClr val="tx1"/>
                </a:solidFill>
              </a:rPr>
              <a:t>Used Values – The values that have been consumed with any completions of the parent assembly</a:t>
            </a:r>
          </a:p>
        </p:txBody>
      </p:sp>
      <p:sp>
        <p:nvSpPr>
          <p:cNvPr id="7" name="TextBox 6"/>
          <p:cNvSpPr txBox="1"/>
          <p:nvPr/>
        </p:nvSpPr>
        <p:spPr>
          <a:xfrm>
            <a:off x="533400" y="1143000"/>
            <a:ext cx="7391400" cy="646331"/>
          </a:xfrm>
          <a:prstGeom prst="rect">
            <a:avLst/>
          </a:prstGeom>
          <a:noFill/>
        </p:spPr>
        <p:txBody>
          <a:bodyPr wrap="square" rtlCol="0">
            <a:spAutoFit/>
          </a:bodyPr>
          <a:lstStyle/>
          <a:p>
            <a:r>
              <a:rPr lang="en-US" dirty="0" smtClean="0"/>
              <a:t>Work In Progress – Values Tab</a:t>
            </a:r>
            <a:endParaRPr lang="en-US" dirty="0"/>
          </a:p>
        </p:txBody>
      </p:sp>
      <p:pic>
        <p:nvPicPr>
          <p:cNvPr id="9218" name="Picture 2"/>
          <p:cNvPicPr>
            <a:picLocks noChangeAspect="1" noChangeArrowheads="1"/>
          </p:cNvPicPr>
          <p:nvPr/>
        </p:nvPicPr>
        <p:blipFill>
          <a:blip r:embed="rId2"/>
          <a:srcRect/>
          <a:stretch>
            <a:fillRect/>
          </a:stretch>
        </p:blipFill>
        <p:spPr bwMode="auto">
          <a:xfrm>
            <a:off x="228600" y="1828800"/>
            <a:ext cx="4730595" cy="37480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257800" y="3124200"/>
            <a:ext cx="3429000" cy="738664"/>
          </a:xfrm>
          <a:prstGeom prst="rect">
            <a:avLst/>
          </a:prstGeom>
          <a:noFill/>
        </p:spPr>
        <p:txBody>
          <a:bodyPr wrap="square" rtlCol="0">
            <a:spAutoFit/>
          </a:bodyPr>
          <a:lstStyle/>
          <a:p>
            <a:r>
              <a:rPr lang="en-US" sz="1400" dirty="0" smtClean="0">
                <a:solidFill>
                  <a:schemeClr val="tx1"/>
                </a:solidFill>
              </a:rPr>
              <a:t>The standard quantity and values when the Manufacturing Order was firmed and the WIP was created</a:t>
            </a:r>
          </a:p>
        </p:txBody>
      </p:sp>
      <p:sp>
        <p:nvSpPr>
          <p:cNvPr id="7" name="TextBox 6"/>
          <p:cNvSpPr txBox="1"/>
          <p:nvPr/>
        </p:nvSpPr>
        <p:spPr>
          <a:xfrm>
            <a:off x="533400" y="1143000"/>
            <a:ext cx="7391400" cy="646331"/>
          </a:xfrm>
          <a:prstGeom prst="rect">
            <a:avLst/>
          </a:prstGeom>
          <a:noFill/>
        </p:spPr>
        <p:txBody>
          <a:bodyPr wrap="square" rtlCol="0">
            <a:spAutoFit/>
          </a:bodyPr>
          <a:lstStyle/>
          <a:p>
            <a:r>
              <a:rPr lang="en-US" dirty="0" smtClean="0"/>
              <a:t>Work In Progress – Planned Tab</a:t>
            </a:r>
            <a:endParaRPr lang="en-US" dirty="0"/>
          </a:p>
        </p:txBody>
      </p:sp>
      <p:pic>
        <p:nvPicPr>
          <p:cNvPr id="10242" name="Picture 2"/>
          <p:cNvPicPr>
            <a:picLocks noChangeAspect="1" noChangeArrowheads="1"/>
          </p:cNvPicPr>
          <p:nvPr/>
        </p:nvPicPr>
        <p:blipFill>
          <a:blip r:embed="rId2"/>
          <a:srcRect/>
          <a:stretch>
            <a:fillRect/>
          </a:stretch>
        </p:blipFill>
        <p:spPr bwMode="auto">
          <a:xfrm>
            <a:off x="304800" y="1828800"/>
            <a:ext cx="4848225" cy="38412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6019800" y="3124200"/>
            <a:ext cx="2667000" cy="738664"/>
          </a:xfrm>
          <a:prstGeom prst="rect">
            <a:avLst/>
          </a:prstGeom>
          <a:noFill/>
        </p:spPr>
        <p:txBody>
          <a:bodyPr wrap="square" rtlCol="0">
            <a:spAutoFit/>
          </a:bodyPr>
          <a:lstStyle/>
          <a:p>
            <a:r>
              <a:rPr lang="en-US" sz="1400" dirty="0" smtClean="0">
                <a:solidFill>
                  <a:schemeClr val="tx1"/>
                </a:solidFill>
              </a:rPr>
              <a:t>The actual quantity and values that were issued to the Manufacturing Order</a:t>
            </a:r>
          </a:p>
        </p:txBody>
      </p:sp>
      <p:sp>
        <p:nvSpPr>
          <p:cNvPr id="7" name="TextBox 6"/>
          <p:cNvSpPr txBox="1"/>
          <p:nvPr/>
        </p:nvSpPr>
        <p:spPr>
          <a:xfrm>
            <a:off x="533400" y="1143000"/>
            <a:ext cx="7391400" cy="646331"/>
          </a:xfrm>
          <a:prstGeom prst="rect">
            <a:avLst/>
          </a:prstGeom>
          <a:noFill/>
        </p:spPr>
        <p:txBody>
          <a:bodyPr wrap="square" rtlCol="0">
            <a:spAutoFit/>
          </a:bodyPr>
          <a:lstStyle/>
          <a:p>
            <a:r>
              <a:rPr lang="en-US" dirty="0" smtClean="0"/>
              <a:t>Work In Progress – Values Tab</a:t>
            </a:r>
            <a:endParaRPr lang="en-US" dirty="0"/>
          </a:p>
        </p:txBody>
      </p:sp>
      <p:pic>
        <p:nvPicPr>
          <p:cNvPr id="11266" name="Picture 2"/>
          <p:cNvPicPr>
            <a:picLocks noChangeAspect="1" noChangeArrowheads="1"/>
          </p:cNvPicPr>
          <p:nvPr/>
        </p:nvPicPr>
        <p:blipFill>
          <a:blip r:embed="rId2"/>
          <a:srcRect/>
          <a:stretch>
            <a:fillRect/>
          </a:stretch>
        </p:blipFill>
        <p:spPr bwMode="auto">
          <a:xfrm>
            <a:off x="381000" y="1828800"/>
            <a:ext cx="5229225" cy="4143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257800" y="2667000"/>
            <a:ext cx="3429000" cy="1600438"/>
          </a:xfrm>
          <a:prstGeom prst="rect">
            <a:avLst/>
          </a:prstGeom>
          <a:noFill/>
        </p:spPr>
        <p:txBody>
          <a:bodyPr wrap="square" rtlCol="0">
            <a:spAutoFit/>
          </a:bodyPr>
          <a:lstStyle/>
          <a:p>
            <a:r>
              <a:rPr lang="en-US" sz="1400" dirty="0" smtClean="0">
                <a:solidFill>
                  <a:schemeClr val="tx1"/>
                </a:solidFill>
              </a:rPr>
              <a:t>Cancel Remainder will return any items that have not been consumed to inventory</a:t>
            </a:r>
          </a:p>
          <a:p>
            <a:endParaRPr lang="en-US" sz="1400" dirty="0" smtClean="0">
              <a:solidFill>
                <a:schemeClr val="tx1"/>
              </a:solidFill>
            </a:endParaRPr>
          </a:p>
          <a:p>
            <a:r>
              <a:rPr lang="en-US" sz="1400" dirty="0" smtClean="0">
                <a:solidFill>
                  <a:schemeClr val="tx1"/>
                </a:solidFill>
              </a:rPr>
              <a:t>Any outstanding quantity in the manufacturing order header will be cancelled and the MO will be closed</a:t>
            </a:r>
          </a:p>
        </p:txBody>
      </p:sp>
      <p:sp>
        <p:nvSpPr>
          <p:cNvPr id="7" name="TextBox 6"/>
          <p:cNvSpPr txBox="1"/>
          <p:nvPr/>
        </p:nvSpPr>
        <p:spPr>
          <a:xfrm>
            <a:off x="533400" y="1143000"/>
            <a:ext cx="7391400" cy="646331"/>
          </a:xfrm>
          <a:prstGeom prst="rect">
            <a:avLst/>
          </a:prstGeom>
          <a:noFill/>
        </p:spPr>
        <p:txBody>
          <a:bodyPr wrap="square" rtlCol="0">
            <a:spAutoFit/>
          </a:bodyPr>
          <a:lstStyle/>
          <a:p>
            <a:r>
              <a:rPr lang="en-US" dirty="0" smtClean="0"/>
              <a:t>Actions – Cancel Remainder</a:t>
            </a:r>
            <a:endParaRPr lang="en-US" dirty="0"/>
          </a:p>
        </p:txBody>
      </p:sp>
      <p:pic>
        <p:nvPicPr>
          <p:cNvPr id="12290" name="Picture 2"/>
          <p:cNvPicPr>
            <a:picLocks noChangeAspect="1" noChangeArrowheads="1"/>
          </p:cNvPicPr>
          <p:nvPr/>
        </p:nvPicPr>
        <p:blipFill>
          <a:blip r:embed="rId2"/>
          <a:srcRect/>
          <a:stretch>
            <a:fillRect/>
          </a:stretch>
        </p:blipFill>
        <p:spPr bwMode="auto">
          <a:xfrm>
            <a:off x="685800" y="2667000"/>
            <a:ext cx="3810000" cy="153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778675"/>
            <a:ext cx="83058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Supply now due – Firm supply that has a due date less than or equal to the current date.  Supply would be any Purchase Order or any Manufacturing orders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Supply &lt; 7 Days – Firm Supply that is due in less than 7 days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Supply 7-14 Days – Firm Supply that is due between 7 and 14 days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Supply &gt; 14 Days – Firm Supply that is due after 14 days</a:t>
            </a:r>
          </a:p>
          <a:p>
            <a:endParaRPr lang="en-US" sz="1400" dirty="0" smtClean="0">
              <a:solidFill>
                <a:schemeClr val="tx1"/>
              </a:solidFill>
            </a:endParaRPr>
          </a:p>
          <a:p>
            <a:pPr>
              <a:buFont typeface="Arial" pitchFamily="34" charset="0"/>
              <a:buChar char="•"/>
            </a:pPr>
            <a:r>
              <a:rPr lang="en-US" sz="1400" dirty="0" smtClean="0">
                <a:solidFill>
                  <a:schemeClr val="tx1"/>
                </a:solidFill>
              </a:rPr>
              <a:t> Replenishment: The method of replenishment from the Replenishment Tab in Products</a:t>
            </a:r>
          </a:p>
          <a:p>
            <a:endParaRPr lang="en-US" sz="1400" dirty="0" smtClean="0">
              <a:solidFill>
                <a:schemeClr val="tx1"/>
              </a:solidFill>
            </a:endParaRPr>
          </a:p>
          <a:p>
            <a:pPr>
              <a:buFont typeface="Arial" pitchFamily="34" charset="0"/>
              <a:buChar char="•"/>
            </a:pPr>
            <a:r>
              <a:rPr lang="en-US" sz="1400" dirty="0" smtClean="0">
                <a:solidFill>
                  <a:schemeClr val="tx1"/>
                </a:solidFill>
              </a:rPr>
              <a:t> ROP: The Re-Order point from the Replenishment Tab in Products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OOQ – The optimum order quantity from the Replenishment Tab in Products</a:t>
            </a:r>
          </a:p>
          <a:p>
            <a:r>
              <a:rPr lang="en-US" sz="1400" dirty="0" smtClean="0">
                <a:solidFill>
                  <a:schemeClr val="tx1"/>
                </a:solidFill>
              </a:rPr>
              <a:t> </a:t>
            </a:r>
          </a:p>
          <a:p>
            <a:pPr>
              <a:buFont typeface="Arial" pitchFamily="34" charset="0"/>
              <a:buChar char="•"/>
            </a:pPr>
            <a:r>
              <a:rPr lang="en-US" sz="1400" dirty="0" smtClean="0">
                <a:solidFill>
                  <a:schemeClr val="tx1"/>
                </a:solidFill>
              </a:rPr>
              <a:t> MOQ – The minimum order quantity from the Replenishment Tab in Products</a:t>
            </a:r>
          </a:p>
          <a:p>
            <a:endParaRPr lang="en-US" sz="1400" dirty="0" smtClean="0">
              <a:solidFill>
                <a:schemeClr val="tx1"/>
              </a:solidFill>
            </a:endParaRPr>
          </a:p>
          <a:p>
            <a:pPr>
              <a:buFont typeface="Arial" pitchFamily="34" charset="0"/>
              <a:buChar char="•"/>
            </a:pPr>
            <a:r>
              <a:rPr lang="en-US" sz="1400" dirty="0" smtClean="0">
                <a:solidFill>
                  <a:schemeClr val="tx1"/>
                </a:solidFill>
              </a:rPr>
              <a:t> Standard Cost – The total standard cost for the item from the Costs Tab in Products</a:t>
            </a:r>
          </a:p>
          <a:p>
            <a:pPr>
              <a:buFont typeface="Arial" pitchFamily="34" charset="0"/>
              <a:buChar char="•"/>
            </a:pPr>
            <a:endParaRPr lang="en-US" sz="1400" dirty="0" smtClean="0">
              <a:solidFill>
                <a:schemeClr val="tx1"/>
              </a:solidFill>
            </a:endParaRPr>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572000" y="1447800"/>
            <a:ext cx="4191000" cy="4770537"/>
          </a:xfrm>
          <a:prstGeom prst="rect">
            <a:avLst/>
          </a:prstGeom>
          <a:noFill/>
        </p:spPr>
        <p:txBody>
          <a:bodyPr wrap="square" rtlCol="0">
            <a:spAutoFit/>
          </a:bodyPr>
          <a:lstStyle/>
          <a:p>
            <a:r>
              <a:rPr lang="en-US" sz="1600" b="1" dirty="0" smtClean="0">
                <a:solidFill>
                  <a:schemeClr val="tx1"/>
                </a:solidFill>
              </a:rPr>
              <a:t>Firm</a:t>
            </a:r>
            <a:r>
              <a:rPr lang="en-US" sz="1600" dirty="0" smtClean="0">
                <a:solidFill>
                  <a:schemeClr val="tx1"/>
                </a:solidFill>
              </a:rPr>
              <a:t> – Used to lock in the Bill of Materials</a:t>
            </a:r>
          </a:p>
          <a:p>
            <a:endParaRPr lang="en-US" sz="1600" dirty="0" smtClean="0">
              <a:solidFill>
                <a:schemeClr val="tx1"/>
              </a:solidFill>
            </a:endParaRPr>
          </a:p>
          <a:p>
            <a:r>
              <a:rPr lang="en-US" sz="1600" b="1" dirty="0" smtClean="0">
                <a:solidFill>
                  <a:schemeClr val="tx1"/>
                </a:solidFill>
              </a:rPr>
              <a:t>Release</a:t>
            </a:r>
            <a:r>
              <a:rPr lang="en-US" sz="1600" dirty="0" smtClean="0">
                <a:solidFill>
                  <a:schemeClr val="tx1"/>
                </a:solidFill>
              </a:rPr>
              <a:t> – Releases the order to the floor</a:t>
            </a:r>
          </a:p>
          <a:p>
            <a:endParaRPr lang="en-US" sz="1600" dirty="0" smtClean="0">
              <a:solidFill>
                <a:schemeClr val="tx1"/>
              </a:solidFill>
            </a:endParaRPr>
          </a:p>
          <a:p>
            <a:r>
              <a:rPr lang="en-US" sz="1600" b="1" dirty="0" smtClean="0">
                <a:solidFill>
                  <a:schemeClr val="tx1"/>
                </a:solidFill>
              </a:rPr>
              <a:t>Issue</a:t>
            </a:r>
            <a:r>
              <a:rPr lang="en-US" sz="1600" dirty="0" smtClean="0">
                <a:solidFill>
                  <a:schemeClr val="tx1"/>
                </a:solidFill>
              </a:rPr>
              <a:t> – Issues items from inventory into Work In Progress.  The system by default will issue the components based on FIFO.  To select a specific  batch to issue, go to the Work In Progress tab and right click on the line item and select Issue.</a:t>
            </a:r>
          </a:p>
          <a:p>
            <a:endParaRPr lang="en-US" sz="1600" dirty="0" smtClean="0">
              <a:solidFill>
                <a:schemeClr val="tx1"/>
              </a:solidFill>
            </a:endParaRPr>
          </a:p>
          <a:p>
            <a:r>
              <a:rPr lang="en-US" sz="1600" b="1" dirty="0" smtClean="0">
                <a:solidFill>
                  <a:schemeClr val="tx1"/>
                </a:solidFill>
              </a:rPr>
              <a:t>Finish</a:t>
            </a:r>
            <a:r>
              <a:rPr lang="en-US" sz="1600" dirty="0" smtClean="0">
                <a:solidFill>
                  <a:schemeClr val="tx1"/>
                </a:solidFill>
              </a:rPr>
              <a:t> – Competes the manufacturing order and puts the assembly into stock.  Using Finish via the Process Action will only complete the MO if there are no shortages and will also make all items on order.  </a:t>
            </a:r>
          </a:p>
          <a:p>
            <a:r>
              <a:rPr lang="en-US" sz="1600" dirty="0" smtClean="0">
                <a:solidFill>
                  <a:schemeClr val="tx1"/>
                </a:solidFill>
              </a:rPr>
              <a:t>In order to finish the manufacturing order short or to scrap any of the assemblies, use Finish via Actions as discussed later</a:t>
            </a:r>
            <a:endParaRPr lang="en-US" sz="1600" dirty="0">
              <a:solidFill>
                <a:schemeClr val="tx1"/>
              </a:solidFill>
            </a:endParaRPr>
          </a:p>
        </p:txBody>
      </p:sp>
      <p:sp>
        <p:nvSpPr>
          <p:cNvPr id="7" name="TextBox 6"/>
          <p:cNvSpPr txBox="1"/>
          <p:nvPr/>
        </p:nvSpPr>
        <p:spPr>
          <a:xfrm>
            <a:off x="533400" y="1143000"/>
            <a:ext cx="7391400" cy="646331"/>
          </a:xfrm>
          <a:prstGeom prst="rect">
            <a:avLst/>
          </a:prstGeom>
          <a:noFill/>
        </p:spPr>
        <p:txBody>
          <a:bodyPr wrap="square" rtlCol="0">
            <a:spAutoFit/>
          </a:bodyPr>
          <a:lstStyle/>
          <a:p>
            <a:r>
              <a:rPr lang="en-US" dirty="0" smtClean="0"/>
              <a:t>Actions – Process</a:t>
            </a:r>
            <a:endParaRPr lang="en-US" dirty="0"/>
          </a:p>
        </p:txBody>
      </p:sp>
      <p:pic>
        <p:nvPicPr>
          <p:cNvPr id="13314" name="Picture 2"/>
          <p:cNvPicPr>
            <a:picLocks noChangeAspect="1" noChangeArrowheads="1"/>
          </p:cNvPicPr>
          <p:nvPr/>
        </p:nvPicPr>
        <p:blipFill>
          <a:blip r:embed="rId2"/>
          <a:srcRect/>
          <a:stretch>
            <a:fillRect/>
          </a:stretch>
        </p:blipFill>
        <p:spPr bwMode="auto">
          <a:xfrm>
            <a:off x="533400" y="2057400"/>
            <a:ext cx="3790950" cy="2838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0" y="1447800"/>
            <a:ext cx="5105400" cy="4616648"/>
          </a:xfrm>
          <a:prstGeom prst="rect">
            <a:avLst/>
          </a:prstGeom>
          <a:noFill/>
        </p:spPr>
        <p:txBody>
          <a:bodyPr wrap="square" rtlCol="0">
            <a:spAutoFit/>
          </a:bodyPr>
          <a:lstStyle/>
          <a:p>
            <a:r>
              <a:rPr lang="en-US" sz="1400" dirty="0" smtClean="0">
                <a:solidFill>
                  <a:schemeClr val="tx1"/>
                </a:solidFill>
              </a:rPr>
              <a:t>Finish will complete items on the Manufacturing Order.  Components will be consumed and a finished assembly will be completed to inventory</a:t>
            </a:r>
          </a:p>
          <a:p>
            <a:endParaRPr lang="en-US" sz="1400" dirty="0" smtClean="0">
              <a:solidFill>
                <a:schemeClr val="tx1"/>
              </a:solidFill>
            </a:endParaRPr>
          </a:p>
          <a:p>
            <a:r>
              <a:rPr lang="en-US" sz="1400" dirty="0" smtClean="0">
                <a:solidFill>
                  <a:schemeClr val="tx1"/>
                </a:solidFill>
              </a:rPr>
              <a:t>Quantity Completed – The quantity that is finished.  This should be less than or equal to the quantity outstanding.  Excess stock can be created, but Admin security for Manufacturing Orders is required for processing</a:t>
            </a:r>
          </a:p>
          <a:p>
            <a:endParaRPr lang="en-US" sz="1400" dirty="0" smtClean="0">
              <a:solidFill>
                <a:schemeClr val="tx1"/>
              </a:solidFill>
            </a:endParaRPr>
          </a:p>
          <a:p>
            <a:r>
              <a:rPr lang="en-US" sz="1400" dirty="0" smtClean="0">
                <a:solidFill>
                  <a:schemeClr val="tx1"/>
                </a:solidFill>
              </a:rPr>
              <a:t>Quantity Scrapped – When using actual cost, the value of the items being scrapped will be applied to the finished items</a:t>
            </a:r>
          </a:p>
          <a:p>
            <a:endParaRPr lang="en-US" sz="1400" dirty="0" smtClean="0">
              <a:solidFill>
                <a:schemeClr val="tx1"/>
              </a:solidFill>
            </a:endParaRPr>
          </a:p>
          <a:p>
            <a:r>
              <a:rPr lang="en-US" sz="1400" dirty="0" smtClean="0">
                <a:solidFill>
                  <a:schemeClr val="tx1"/>
                </a:solidFill>
              </a:rPr>
              <a:t>Lot Number – The MO number is automatically assigned but can be changed.</a:t>
            </a:r>
          </a:p>
          <a:p>
            <a:endParaRPr lang="en-US" sz="1400" dirty="0" smtClean="0">
              <a:solidFill>
                <a:schemeClr val="tx1"/>
              </a:solidFill>
            </a:endParaRPr>
          </a:p>
          <a:p>
            <a:r>
              <a:rPr lang="en-US" sz="1400" dirty="0" smtClean="0">
                <a:solidFill>
                  <a:schemeClr val="tx1"/>
                </a:solidFill>
              </a:rPr>
              <a:t>Location – The location from the MO header for where the items are to be finished to</a:t>
            </a:r>
          </a:p>
          <a:p>
            <a:endParaRPr lang="en-US" sz="1400" dirty="0" smtClean="0">
              <a:solidFill>
                <a:schemeClr val="tx1"/>
              </a:solidFill>
            </a:endParaRPr>
          </a:p>
          <a:p>
            <a:r>
              <a:rPr lang="en-US" sz="1400" dirty="0" smtClean="0">
                <a:solidFill>
                  <a:schemeClr val="tx1"/>
                </a:solidFill>
              </a:rPr>
              <a:t>Effective Date – Defaults to the current date, and used for accounting purposes to determine which period the transaction will post to.</a:t>
            </a:r>
            <a:endParaRPr lang="en-US" sz="1400" dirty="0">
              <a:solidFill>
                <a:schemeClr val="tx1"/>
              </a:solidFill>
            </a:endParaRPr>
          </a:p>
        </p:txBody>
      </p:sp>
      <p:sp>
        <p:nvSpPr>
          <p:cNvPr id="7" name="TextBox 6"/>
          <p:cNvSpPr txBox="1"/>
          <p:nvPr/>
        </p:nvSpPr>
        <p:spPr>
          <a:xfrm>
            <a:off x="228600" y="1066800"/>
            <a:ext cx="3581400" cy="646331"/>
          </a:xfrm>
          <a:prstGeom prst="rect">
            <a:avLst/>
          </a:prstGeom>
          <a:noFill/>
        </p:spPr>
        <p:txBody>
          <a:bodyPr wrap="square" rtlCol="0">
            <a:spAutoFit/>
          </a:bodyPr>
          <a:lstStyle/>
          <a:p>
            <a:r>
              <a:rPr lang="en-US" dirty="0" smtClean="0"/>
              <a:t>Actions – Finish</a:t>
            </a:r>
            <a:endParaRPr lang="en-US" dirty="0"/>
          </a:p>
        </p:txBody>
      </p:sp>
      <p:pic>
        <p:nvPicPr>
          <p:cNvPr id="14340" name="Picture 4"/>
          <p:cNvPicPr>
            <a:picLocks noChangeAspect="1" noChangeArrowheads="1"/>
          </p:cNvPicPr>
          <p:nvPr/>
        </p:nvPicPr>
        <p:blipFill>
          <a:blip r:embed="rId2"/>
          <a:srcRect t="37940" r="30723" b="45980"/>
          <a:stretch>
            <a:fillRect/>
          </a:stretch>
        </p:blipFill>
        <p:spPr bwMode="auto">
          <a:xfrm>
            <a:off x="228600" y="1828800"/>
            <a:ext cx="3286125" cy="609600"/>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a:srcRect t="35929" r="30923" b="47990"/>
          <a:stretch>
            <a:fillRect/>
          </a:stretch>
        </p:blipFill>
        <p:spPr bwMode="auto">
          <a:xfrm>
            <a:off x="228600" y="2590800"/>
            <a:ext cx="3276600" cy="609600"/>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a:srcRect t="35930" r="30924" b="47990"/>
          <a:stretch>
            <a:fillRect/>
          </a:stretch>
        </p:blipFill>
        <p:spPr bwMode="auto">
          <a:xfrm>
            <a:off x="228600" y="3352800"/>
            <a:ext cx="3276600" cy="609600"/>
          </a:xfrm>
          <a:prstGeom prst="rect">
            <a:avLst/>
          </a:prstGeom>
          <a:noFill/>
          <a:ln w="9525">
            <a:noFill/>
            <a:miter lim="800000"/>
            <a:headEnd/>
            <a:tailEnd/>
          </a:ln>
          <a:effectLst/>
        </p:spPr>
      </p:pic>
      <p:pic>
        <p:nvPicPr>
          <p:cNvPr id="14343" name="Picture 7"/>
          <p:cNvPicPr>
            <a:picLocks noChangeAspect="1" noChangeArrowheads="1"/>
          </p:cNvPicPr>
          <p:nvPr/>
        </p:nvPicPr>
        <p:blipFill>
          <a:blip r:embed="rId5"/>
          <a:srcRect t="37939" r="30924" b="45980"/>
          <a:stretch>
            <a:fillRect/>
          </a:stretch>
        </p:blipFill>
        <p:spPr bwMode="auto">
          <a:xfrm>
            <a:off x="228600" y="4114800"/>
            <a:ext cx="3276600" cy="609600"/>
          </a:xfrm>
          <a:prstGeom prst="rect">
            <a:avLst/>
          </a:prstGeom>
          <a:noFill/>
          <a:ln w="9525">
            <a:noFill/>
            <a:miter lim="800000"/>
            <a:headEnd/>
            <a:tailEnd/>
          </a:ln>
          <a:effectLst/>
        </p:spPr>
      </p:pic>
      <p:pic>
        <p:nvPicPr>
          <p:cNvPr id="14344" name="Picture 8"/>
          <p:cNvPicPr>
            <a:picLocks noChangeAspect="1" noChangeArrowheads="1"/>
          </p:cNvPicPr>
          <p:nvPr/>
        </p:nvPicPr>
        <p:blipFill>
          <a:blip r:embed="rId6"/>
          <a:srcRect t="35930" r="30924" b="47990"/>
          <a:stretch>
            <a:fillRect/>
          </a:stretch>
        </p:blipFill>
        <p:spPr bwMode="auto">
          <a:xfrm>
            <a:off x="228600" y="4876800"/>
            <a:ext cx="3276600" cy="60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04800" y="1752600"/>
            <a:ext cx="8458200" cy="1169551"/>
          </a:xfrm>
          <a:prstGeom prst="rect">
            <a:avLst/>
          </a:prstGeom>
          <a:noFill/>
        </p:spPr>
        <p:txBody>
          <a:bodyPr wrap="square" rtlCol="0">
            <a:spAutoFit/>
          </a:bodyPr>
          <a:lstStyle/>
          <a:p>
            <a:r>
              <a:rPr lang="en-US" sz="1400" dirty="0" smtClean="0">
                <a:solidFill>
                  <a:schemeClr val="tx1"/>
                </a:solidFill>
              </a:rPr>
              <a:t>When manufacturing, if more than 1 item is to be completed from a Manufacturing Order, a negative line item can be added and placed into inventory when the MO is finished (By-Product).  </a:t>
            </a:r>
          </a:p>
          <a:p>
            <a:endParaRPr lang="en-US" sz="1400" dirty="0" smtClean="0">
              <a:solidFill>
                <a:schemeClr val="tx1"/>
              </a:solidFill>
            </a:endParaRPr>
          </a:p>
          <a:p>
            <a:r>
              <a:rPr lang="en-US" sz="1400" dirty="0" smtClean="0">
                <a:solidFill>
                  <a:schemeClr val="tx1"/>
                </a:solidFill>
              </a:rPr>
              <a:t>The By-Product can also be added as a negative requirement to a Manufacturing Order in cases where the By-Product is not planned</a:t>
            </a:r>
            <a:endParaRPr lang="en-US" sz="1400" dirty="0">
              <a:solidFill>
                <a:schemeClr val="tx1"/>
              </a:solidFill>
            </a:endParaRPr>
          </a:p>
        </p:txBody>
      </p:sp>
      <p:sp>
        <p:nvSpPr>
          <p:cNvPr id="7" name="TextBox 6"/>
          <p:cNvSpPr txBox="1"/>
          <p:nvPr/>
        </p:nvSpPr>
        <p:spPr>
          <a:xfrm>
            <a:off x="228600" y="1066800"/>
            <a:ext cx="3581400" cy="646331"/>
          </a:xfrm>
          <a:prstGeom prst="rect">
            <a:avLst/>
          </a:prstGeom>
          <a:noFill/>
        </p:spPr>
        <p:txBody>
          <a:bodyPr wrap="square" rtlCol="0">
            <a:spAutoFit/>
          </a:bodyPr>
          <a:lstStyle/>
          <a:p>
            <a:r>
              <a:rPr lang="en-US" dirty="0" smtClean="0"/>
              <a:t>Actions – Finish</a:t>
            </a:r>
            <a:endParaRPr lang="en-US" dirty="0"/>
          </a:p>
        </p:txBody>
      </p:sp>
      <p:sp>
        <p:nvSpPr>
          <p:cNvPr id="11" name="TextBox 10"/>
          <p:cNvSpPr txBox="1"/>
          <p:nvPr/>
        </p:nvSpPr>
        <p:spPr>
          <a:xfrm>
            <a:off x="304800" y="31242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ability to not allow by-products to a Manufacturing Order can be turned off by using the Manufacturing Orders system option </a:t>
            </a:r>
            <a:r>
              <a:rPr lang="en-US" sz="1400" b="1" dirty="0" smtClean="0">
                <a:solidFill>
                  <a:schemeClr val="tx1"/>
                </a:solidFill>
              </a:rPr>
              <a:t>Allow negative issues to components</a:t>
            </a:r>
            <a:r>
              <a:rPr lang="en-US" sz="1400" dirty="0" smtClean="0">
                <a:solidFill>
                  <a:schemeClr val="tx1"/>
                </a:solidFill>
              </a:rPr>
              <a:t>.  Enable the option and set the value to N to prevent By-Products from being added to the Manufacturing Order</a:t>
            </a:r>
            <a:endParaRPr lang="en-US" sz="1400" b="1" dirty="0" smtClean="0">
              <a:solidFill>
                <a:schemeClr val="tx1"/>
              </a:solidFill>
            </a:endParaRPr>
          </a:p>
        </p:txBody>
      </p:sp>
      <p:sp>
        <p:nvSpPr>
          <p:cNvPr id="12" name="TextBox 11"/>
          <p:cNvSpPr txBox="1"/>
          <p:nvPr/>
        </p:nvSpPr>
        <p:spPr>
          <a:xfrm>
            <a:off x="304800" y="43434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By-Products are created, they are put into stock in the location found in Products for the By-Product.  The location that they are finished to can be controlled by the location found on the WIP line.  Use the Manufacturing Orders system option </a:t>
            </a:r>
            <a:r>
              <a:rPr lang="en-US" sz="1400" b="1" dirty="0" smtClean="0">
                <a:solidFill>
                  <a:schemeClr val="tx1"/>
                </a:solidFill>
              </a:rPr>
              <a:t>Manufacturing Orders by products use WIP location</a:t>
            </a:r>
            <a:r>
              <a:rPr lang="en-US" sz="1400" dirty="0" smtClean="0">
                <a:solidFill>
                  <a:schemeClr val="tx1"/>
                </a:solidFill>
              </a:rPr>
              <a:t>, enable the option and set the value to Y to use the WIP location.</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800600" y="3124200"/>
            <a:ext cx="4114800" cy="1169551"/>
          </a:xfrm>
          <a:prstGeom prst="rect">
            <a:avLst/>
          </a:prstGeom>
          <a:noFill/>
        </p:spPr>
        <p:txBody>
          <a:bodyPr wrap="square" rtlCol="0">
            <a:spAutoFit/>
          </a:bodyPr>
          <a:lstStyle/>
          <a:p>
            <a:r>
              <a:rPr lang="en-US" sz="1400" dirty="0" smtClean="0">
                <a:solidFill>
                  <a:schemeClr val="tx1"/>
                </a:solidFill>
              </a:rPr>
              <a:t>Standard Messages can be added to a Manufacturing Order by selecting the Add Message action.  Check the Include column to include a message and un-check to remove a message </a:t>
            </a:r>
            <a:endParaRPr lang="en-US" sz="1400" dirty="0">
              <a:solidFill>
                <a:schemeClr val="tx1"/>
              </a:solidFill>
            </a:endParaRPr>
          </a:p>
        </p:txBody>
      </p:sp>
      <p:sp>
        <p:nvSpPr>
          <p:cNvPr id="7" name="TextBox 6"/>
          <p:cNvSpPr txBox="1"/>
          <p:nvPr/>
        </p:nvSpPr>
        <p:spPr>
          <a:xfrm>
            <a:off x="228600" y="1066800"/>
            <a:ext cx="5562600" cy="646331"/>
          </a:xfrm>
          <a:prstGeom prst="rect">
            <a:avLst/>
          </a:prstGeom>
          <a:noFill/>
        </p:spPr>
        <p:txBody>
          <a:bodyPr wrap="square" rtlCol="0">
            <a:spAutoFit/>
          </a:bodyPr>
          <a:lstStyle/>
          <a:p>
            <a:r>
              <a:rPr lang="en-US" dirty="0" smtClean="0"/>
              <a:t>Actions – Add Message</a:t>
            </a:r>
            <a:endParaRPr lang="en-US" dirty="0"/>
          </a:p>
        </p:txBody>
      </p:sp>
      <p:pic>
        <p:nvPicPr>
          <p:cNvPr id="15362" name="Picture 2"/>
          <p:cNvPicPr>
            <a:picLocks noChangeAspect="1" noChangeArrowheads="1"/>
          </p:cNvPicPr>
          <p:nvPr/>
        </p:nvPicPr>
        <p:blipFill>
          <a:blip r:embed="rId2"/>
          <a:srcRect/>
          <a:stretch>
            <a:fillRect/>
          </a:stretch>
        </p:blipFill>
        <p:spPr bwMode="auto">
          <a:xfrm>
            <a:off x="228600" y="2286000"/>
            <a:ext cx="4242955"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419600" y="1905000"/>
            <a:ext cx="4114800" cy="3108543"/>
          </a:xfrm>
          <a:prstGeom prst="rect">
            <a:avLst/>
          </a:prstGeom>
          <a:noFill/>
        </p:spPr>
        <p:txBody>
          <a:bodyPr wrap="square" rtlCol="0">
            <a:spAutoFit/>
          </a:bodyPr>
          <a:lstStyle/>
          <a:p>
            <a:r>
              <a:rPr lang="en-US" sz="1400" dirty="0" smtClean="0">
                <a:solidFill>
                  <a:schemeClr val="tx1"/>
                </a:solidFill>
              </a:rPr>
              <a:t>Components can be added to a manufacturing order that were not on the Bill of Material by using the Add Component action</a:t>
            </a:r>
          </a:p>
          <a:p>
            <a:endParaRPr lang="en-US" sz="1400" dirty="0" smtClean="0">
              <a:solidFill>
                <a:schemeClr val="tx1"/>
              </a:solidFill>
            </a:endParaRPr>
          </a:p>
          <a:p>
            <a:r>
              <a:rPr lang="en-US" sz="1400" dirty="0" smtClean="0">
                <a:solidFill>
                  <a:schemeClr val="tx1"/>
                </a:solidFill>
              </a:rPr>
              <a:t>Select the component to be added</a:t>
            </a:r>
          </a:p>
          <a:p>
            <a:endParaRPr lang="en-US" sz="1400" dirty="0" smtClean="0">
              <a:solidFill>
                <a:schemeClr val="tx1"/>
              </a:solidFill>
            </a:endParaRPr>
          </a:p>
          <a:p>
            <a:r>
              <a:rPr lang="en-US" sz="1400" dirty="0" smtClean="0">
                <a:solidFill>
                  <a:schemeClr val="tx1"/>
                </a:solidFill>
              </a:rPr>
              <a:t>Select the quantity to be added</a:t>
            </a:r>
          </a:p>
          <a:p>
            <a:endParaRPr lang="en-US" sz="1400" dirty="0" smtClean="0">
              <a:solidFill>
                <a:schemeClr val="tx1"/>
              </a:solidFill>
            </a:endParaRPr>
          </a:p>
          <a:p>
            <a:r>
              <a:rPr lang="en-US" sz="1400" dirty="0" smtClean="0">
                <a:solidFill>
                  <a:schemeClr val="tx1"/>
                </a:solidFill>
              </a:rPr>
              <a:t>Select the location for the component</a:t>
            </a:r>
          </a:p>
          <a:p>
            <a:endParaRPr lang="en-US" sz="1400" dirty="0" smtClean="0">
              <a:solidFill>
                <a:schemeClr val="tx1"/>
              </a:solidFill>
            </a:endParaRPr>
          </a:p>
          <a:p>
            <a:r>
              <a:rPr lang="en-US" sz="1400" dirty="0" smtClean="0">
                <a:solidFill>
                  <a:schemeClr val="tx1"/>
                </a:solidFill>
              </a:rPr>
              <a:t>Add any notes that might be applicable for why the component is added.</a:t>
            </a:r>
          </a:p>
          <a:p>
            <a:endParaRPr lang="en-US" sz="1400" dirty="0" smtClean="0">
              <a:solidFill>
                <a:schemeClr val="tx1"/>
              </a:solidFill>
            </a:endParaRPr>
          </a:p>
          <a:p>
            <a:endParaRPr lang="en-US" sz="1400" dirty="0">
              <a:solidFill>
                <a:schemeClr val="tx1"/>
              </a:solidFill>
            </a:endParaRPr>
          </a:p>
        </p:txBody>
      </p:sp>
      <p:sp>
        <p:nvSpPr>
          <p:cNvPr id="7" name="TextBox 6"/>
          <p:cNvSpPr txBox="1"/>
          <p:nvPr/>
        </p:nvSpPr>
        <p:spPr>
          <a:xfrm>
            <a:off x="228600" y="1066800"/>
            <a:ext cx="5562600" cy="646331"/>
          </a:xfrm>
          <a:prstGeom prst="rect">
            <a:avLst/>
          </a:prstGeom>
          <a:noFill/>
        </p:spPr>
        <p:txBody>
          <a:bodyPr wrap="square" rtlCol="0">
            <a:spAutoFit/>
          </a:bodyPr>
          <a:lstStyle/>
          <a:p>
            <a:r>
              <a:rPr lang="en-US" dirty="0" smtClean="0"/>
              <a:t>Actions – Add Component</a:t>
            </a:r>
            <a:endParaRPr lang="en-US" dirty="0"/>
          </a:p>
        </p:txBody>
      </p:sp>
      <p:pic>
        <p:nvPicPr>
          <p:cNvPr id="16386" name="Picture 2"/>
          <p:cNvPicPr>
            <a:picLocks noChangeAspect="1" noChangeArrowheads="1"/>
          </p:cNvPicPr>
          <p:nvPr/>
        </p:nvPicPr>
        <p:blipFill>
          <a:blip r:embed="rId2"/>
          <a:srcRect t="37939" r="19678" b="41960"/>
          <a:stretch>
            <a:fillRect/>
          </a:stretch>
        </p:blipFill>
        <p:spPr bwMode="auto">
          <a:xfrm>
            <a:off x="381000" y="2057400"/>
            <a:ext cx="3810000" cy="7620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t="37940" r="19678" b="43970"/>
          <a:stretch>
            <a:fillRect/>
          </a:stretch>
        </p:blipFill>
        <p:spPr bwMode="auto">
          <a:xfrm>
            <a:off x="381000" y="2971800"/>
            <a:ext cx="3810000" cy="685800"/>
          </a:xfrm>
          <a:prstGeom prst="rect">
            <a:avLst/>
          </a:prstGeom>
          <a:noFill/>
          <a:ln w="9525">
            <a:noFill/>
            <a:miter lim="800000"/>
            <a:headEnd/>
            <a:tailEnd/>
          </a:ln>
          <a:effectLst/>
        </p:spPr>
      </p:pic>
      <p:pic>
        <p:nvPicPr>
          <p:cNvPr id="16388" name="Picture 4"/>
          <p:cNvPicPr>
            <a:picLocks noChangeAspect="1" noChangeArrowheads="1"/>
          </p:cNvPicPr>
          <p:nvPr/>
        </p:nvPicPr>
        <p:blipFill>
          <a:blip r:embed="rId4"/>
          <a:srcRect t="35929" r="19678" b="45980"/>
          <a:stretch>
            <a:fillRect/>
          </a:stretch>
        </p:blipFill>
        <p:spPr bwMode="auto">
          <a:xfrm>
            <a:off x="381000" y="3810000"/>
            <a:ext cx="3810000" cy="685800"/>
          </a:xfrm>
          <a:prstGeom prst="rect">
            <a:avLst/>
          </a:prstGeom>
          <a:noFill/>
          <a:ln w="9525">
            <a:noFill/>
            <a:miter lim="800000"/>
            <a:headEnd/>
            <a:tailEnd/>
          </a:ln>
          <a:effectLst/>
        </p:spPr>
      </p:pic>
      <p:sp>
        <p:nvSpPr>
          <p:cNvPr id="11" name="TextBox 10"/>
          <p:cNvSpPr txBox="1"/>
          <p:nvPr/>
        </p:nvSpPr>
        <p:spPr>
          <a:xfrm>
            <a:off x="457200" y="4724400"/>
            <a:ext cx="8382000" cy="307777"/>
          </a:xfrm>
          <a:prstGeom prst="rect">
            <a:avLst/>
          </a:prstGeom>
          <a:noFill/>
        </p:spPr>
        <p:txBody>
          <a:bodyPr wrap="square" rtlCol="0">
            <a:spAutoFit/>
          </a:bodyPr>
          <a:lstStyle/>
          <a:p>
            <a:r>
              <a:rPr lang="en-US" sz="1400" dirty="0" smtClean="0">
                <a:solidFill>
                  <a:schemeClr val="tx1"/>
                </a:solidFill>
              </a:rPr>
              <a:t>Note:  If a quantity change is required to an existing item, a new item does not need to be added</a:t>
            </a:r>
            <a:endParaRPr lang="en-US" sz="1400" dirty="0">
              <a:solidFill>
                <a:schemeClr val="tx1"/>
              </a:solidFill>
            </a:endParaRPr>
          </a:p>
        </p:txBody>
      </p:sp>
      <p:sp>
        <p:nvSpPr>
          <p:cNvPr id="12" name="TextBox 11"/>
          <p:cNvSpPr txBox="1"/>
          <p:nvPr/>
        </p:nvSpPr>
        <p:spPr>
          <a:xfrm>
            <a:off x="457200" y="5257800"/>
            <a:ext cx="8382000" cy="523220"/>
          </a:xfrm>
          <a:prstGeom prst="rect">
            <a:avLst/>
          </a:prstGeom>
          <a:noFill/>
        </p:spPr>
        <p:txBody>
          <a:bodyPr wrap="square" rtlCol="0">
            <a:spAutoFit/>
          </a:bodyPr>
          <a:lstStyle/>
          <a:p>
            <a:r>
              <a:rPr lang="en-US" sz="1400" dirty="0" smtClean="0">
                <a:solidFill>
                  <a:schemeClr val="tx1"/>
                </a:solidFill>
              </a:rPr>
              <a:t>Note:  If partial finishes are being used, and a component is added as a substitute, the original components should be finished, before the substitute is added to ensure proper costing</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419600" y="2667000"/>
            <a:ext cx="4114800" cy="2462213"/>
          </a:xfrm>
          <a:prstGeom prst="rect">
            <a:avLst/>
          </a:prstGeom>
          <a:noFill/>
        </p:spPr>
        <p:txBody>
          <a:bodyPr wrap="square" rtlCol="0">
            <a:spAutoFit/>
          </a:bodyPr>
          <a:lstStyle/>
          <a:p>
            <a:r>
              <a:rPr lang="en-US" sz="1400" dirty="0" smtClean="0">
                <a:solidFill>
                  <a:schemeClr val="tx1"/>
                </a:solidFill>
              </a:rPr>
              <a:t>Labor and routing costs can be added to a Manufacturing Order using the Add Cost Action.</a:t>
            </a:r>
          </a:p>
          <a:p>
            <a:endParaRPr lang="en-US" sz="1400" dirty="0" smtClean="0">
              <a:solidFill>
                <a:schemeClr val="tx1"/>
              </a:solidFill>
            </a:endParaRPr>
          </a:p>
          <a:p>
            <a:r>
              <a:rPr lang="en-US" sz="1400" dirty="0" smtClean="0">
                <a:solidFill>
                  <a:schemeClr val="tx1"/>
                </a:solidFill>
              </a:rPr>
              <a:t>When using Standard costing for Labor or Activity Based costing, the costs will be recovered automatically and do not need to be added using this feature</a:t>
            </a:r>
          </a:p>
          <a:p>
            <a:endParaRPr lang="en-US" sz="1400" dirty="0" smtClean="0">
              <a:solidFill>
                <a:schemeClr val="tx1"/>
              </a:solidFill>
            </a:endParaRPr>
          </a:p>
          <a:p>
            <a:r>
              <a:rPr lang="en-US" sz="1400" dirty="0" smtClean="0">
                <a:solidFill>
                  <a:schemeClr val="tx1"/>
                </a:solidFill>
              </a:rPr>
              <a:t>If Actual Labor or Actual Activity Based costing is required, use this action to add costs to the manufacturing order before it has been finished.</a:t>
            </a:r>
          </a:p>
        </p:txBody>
      </p:sp>
      <p:sp>
        <p:nvSpPr>
          <p:cNvPr id="7" name="TextBox 6"/>
          <p:cNvSpPr txBox="1"/>
          <p:nvPr/>
        </p:nvSpPr>
        <p:spPr>
          <a:xfrm>
            <a:off x="228600" y="1066800"/>
            <a:ext cx="5562600" cy="646331"/>
          </a:xfrm>
          <a:prstGeom prst="rect">
            <a:avLst/>
          </a:prstGeom>
          <a:noFill/>
        </p:spPr>
        <p:txBody>
          <a:bodyPr wrap="square" rtlCol="0">
            <a:spAutoFit/>
          </a:bodyPr>
          <a:lstStyle/>
          <a:p>
            <a:r>
              <a:rPr lang="en-US" dirty="0" smtClean="0"/>
              <a:t>Actions – Add Cost</a:t>
            </a:r>
            <a:endParaRPr lang="en-US" dirty="0"/>
          </a:p>
        </p:txBody>
      </p:sp>
      <p:pic>
        <p:nvPicPr>
          <p:cNvPr id="17410" name="Picture 2"/>
          <p:cNvPicPr>
            <a:picLocks noChangeAspect="1" noChangeArrowheads="1"/>
          </p:cNvPicPr>
          <p:nvPr/>
        </p:nvPicPr>
        <p:blipFill>
          <a:blip r:embed="rId2"/>
          <a:srcRect/>
          <a:stretch>
            <a:fillRect/>
          </a:stretch>
        </p:blipFill>
        <p:spPr bwMode="auto">
          <a:xfrm>
            <a:off x="381000" y="2438400"/>
            <a:ext cx="3801911" cy="3038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419600" y="2362200"/>
            <a:ext cx="4114800" cy="2677656"/>
          </a:xfrm>
          <a:prstGeom prst="rect">
            <a:avLst/>
          </a:prstGeom>
          <a:noFill/>
        </p:spPr>
        <p:txBody>
          <a:bodyPr wrap="square" rtlCol="0">
            <a:spAutoFit/>
          </a:bodyPr>
          <a:lstStyle/>
          <a:p>
            <a:r>
              <a:rPr lang="en-US" sz="1400" dirty="0" smtClean="0">
                <a:solidFill>
                  <a:schemeClr val="tx1"/>
                </a:solidFill>
              </a:rPr>
              <a:t>The Mass Process is only available from the Summary Tab in the Manufacturing Orders module. </a:t>
            </a:r>
          </a:p>
          <a:p>
            <a:endParaRPr lang="en-US" sz="1400" dirty="0" smtClean="0">
              <a:solidFill>
                <a:schemeClr val="tx1"/>
              </a:solidFill>
            </a:endParaRPr>
          </a:p>
          <a:p>
            <a:r>
              <a:rPr lang="en-US" sz="1400" dirty="0" smtClean="0">
                <a:solidFill>
                  <a:schemeClr val="tx1"/>
                </a:solidFill>
              </a:rPr>
              <a:t>Manufacturing Orders can be selected and processed as a group.  The process selected will be applied to all MO’s selected for mass processing.</a:t>
            </a:r>
          </a:p>
          <a:p>
            <a:endParaRPr lang="en-US" sz="1400" dirty="0" smtClean="0">
              <a:solidFill>
                <a:schemeClr val="tx1"/>
              </a:solidFill>
            </a:endParaRPr>
          </a:p>
          <a:p>
            <a:r>
              <a:rPr lang="en-US" sz="1400" dirty="0" smtClean="0">
                <a:solidFill>
                  <a:schemeClr val="tx1"/>
                </a:solidFill>
              </a:rPr>
              <a:t>To select an item for mass processing, check the Include column for the required work order in the Summary Tab.</a:t>
            </a:r>
          </a:p>
        </p:txBody>
      </p:sp>
      <p:sp>
        <p:nvSpPr>
          <p:cNvPr id="7" name="TextBox 6"/>
          <p:cNvSpPr txBox="1"/>
          <p:nvPr/>
        </p:nvSpPr>
        <p:spPr>
          <a:xfrm>
            <a:off x="228600" y="1066800"/>
            <a:ext cx="5562600" cy="646331"/>
          </a:xfrm>
          <a:prstGeom prst="rect">
            <a:avLst/>
          </a:prstGeom>
          <a:noFill/>
        </p:spPr>
        <p:txBody>
          <a:bodyPr wrap="square" rtlCol="0">
            <a:spAutoFit/>
          </a:bodyPr>
          <a:lstStyle/>
          <a:p>
            <a:r>
              <a:rPr lang="en-US" dirty="0" smtClean="0"/>
              <a:t>Actions – Mass Process</a:t>
            </a:r>
            <a:endParaRPr lang="en-US" dirty="0"/>
          </a:p>
        </p:txBody>
      </p:sp>
      <p:pic>
        <p:nvPicPr>
          <p:cNvPr id="18434" name="Picture 2"/>
          <p:cNvPicPr>
            <a:picLocks noChangeAspect="1" noChangeArrowheads="1"/>
          </p:cNvPicPr>
          <p:nvPr/>
        </p:nvPicPr>
        <p:blipFill>
          <a:blip r:embed="rId2"/>
          <a:srcRect/>
          <a:stretch>
            <a:fillRect/>
          </a:stretch>
        </p:blipFill>
        <p:spPr bwMode="auto">
          <a:xfrm>
            <a:off x="304800" y="2286000"/>
            <a:ext cx="3790950" cy="2838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419600" y="2362200"/>
            <a:ext cx="4114800" cy="2677656"/>
          </a:xfrm>
          <a:prstGeom prst="rect">
            <a:avLst/>
          </a:prstGeom>
          <a:noFill/>
        </p:spPr>
        <p:txBody>
          <a:bodyPr wrap="square" rtlCol="0">
            <a:spAutoFit/>
          </a:bodyPr>
          <a:lstStyle/>
          <a:p>
            <a:r>
              <a:rPr lang="en-US" sz="1400" dirty="0" smtClean="0">
                <a:solidFill>
                  <a:schemeClr val="tx1"/>
                </a:solidFill>
              </a:rPr>
              <a:t>The Delete action will delete an order that has not had any completions.  </a:t>
            </a:r>
          </a:p>
          <a:p>
            <a:endParaRPr lang="en-US" sz="1400" dirty="0" smtClean="0">
              <a:solidFill>
                <a:schemeClr val="tx1"/>
              </a:solidFill>
            </a:endParaRPr>
          </a:p>
          <a:p>
            <a:r>
              <a:rPr lang="en-US" sz="1400" dirty="0" smtClean="0">
                <a:solidFill>
                  <a:schemeClr val="tx1"/>
                </a:solidFill>
              </a:rPr>
              <a:t>Any items that have been issued to the Manufacturing Order will be returned to stock</a:t>
            </a:r>
          </a:p>
          <a:p>
            <a:endParaRPr lang="en-US" sz="1400" dirty="0" smtClean="0">
              <a:solidFill>
                <a:schemeClr val="tx1"/>
              </a:solidFill>
            </a:endParaRPr>
          </a:p>
          <a:p>
            <a:r>
              <a:rPr lang="en-US" sz="1400" dirty="0" smtClean="0">
                <a:solidFill>
                  <a:schemeClr val="tx1"/>
                </a:solidFill>
              </a:rPr>
              <a:t>When the order status is completed, it can not be deleted</a:t>
            </a:r>
          </a:p>
          <a:p>
            <a:endParaRPr lang="en-US" sz="1400" dirty="0" smtClean="0">
              <a:solidFill>
                <a:schemeClr val="tx1"/>
              </a:solidFill>
            </a:endParaRPr>
          </a:p>
          <a:p>
            <a:r>
              <a:rPr lang="en-US" sz="1400" dirty="0" smtClean="0">
                <a:solidFill>
                  <a:schemeClr val="tx1"/>
                </a:solidFill>
              </a:rPr>
              <a:t>When a partial completion has been done, use the action Cancel Remainder to close out the remaining items on the Manufacturing Order </a:t>
            </a:r>
          </a:p>
        </p:txBody>
      </p:sp>
      <p:sp>
        <p:nvSpPr>
          <p:cNvPr id="7" name="TextBox 6"/>
          <p:cNvSpPr txBox="1"/>
          <p:nvPr/>
        </p:nvSpPr>
        <p:spPr>
          <a:xfrm>
            <a:off x="228600" y="1066800"/>
            <a:ext cx="5562600" cy="646331"/>
          </a:xfrm>
          <a:prstGeom prst="rect">
            <a:avLst/>
          </a:prstGeom>
          <a:noFill/>
        </p:spPr>
        <p:txBody>
          <a:bodyPr wrap="square" rtlCol="0">
            <a:spAutoFit/>
          </a:bodyPr>
          <a:lstStyle/>
          <a:p>
            <a:r>
              <a:rPr lang="en-US" dirty="0" smtClean="0"/>
              <a:t>Actions – Delete</a:t>
            </a:r>
            <a:endParaRPr lang="en-US" dirty="0"/>
          </a:p>
        </p:txBody>
      </p:sp>
      <p:pic>
        <p:nvPicPr>
          <p:cNvPr id="19458" name="Picture 2"/>
          <p:cNvPicPr>
            <a:picLocks noChangeAspect="1" noChangeArrowheads="1"/>
          </p:cNvPicPr>
          <p:nvPr/>
        </p:nvPicPr>
        <p:blipFill>
          <a:blip r:embed="rId2"/>
          <a:srcRect/>
          <a:stretch>
            <a:fillRect/>
          </a:stretch>
        </p:blipFill>
        <p:spPr bwMode="auto">
          <a:xfrm>
            <a:off x="304800" y="3048000"/>
            <a:ext cx="3810000" cy="1476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Orders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5486400" y="2895600"/>
            <a:ext cx="3048000" cy="1815882"/>
          </a:xfrm>
          <a:prstGeom prst="rect">
            <a:avLst/>
          </a:prstGeom>
          <a:noFill/>
        </p:spPr>
        <p:txBody>
          <a:bodyPr wrap="square" rtlCol="0">
            <a:spAutoFit/>
          </a:bodyPr>
          <a:lstStyle/>
          <a:p>
            <a:r>
              <a:rPr lang="en-US" sz="1400" dirty="0" smtClean="0">
                <a:solidFill>
                  <a:schemeClr val="tx1"/>
                </a:solidFill>
              </a:rPr>
              <a:t>An entire Manufacturing Order can be returned to stock using the Tool </a:t>
            </a:r>
            <a:r>
              <a:rPr lang="en-US" sz="1400" dirty="0" err="1" smtClean="0">
                <a:solidFill>
                  <a:schemeClr val="tx1"/>
                </a:solidFill>
              </a:rPr>
              <a:t>UnIssue</a:t>
            </a:r>
            <a:r>
              <a:rPr lang="en-US" sz="1400" dirty="0" smtClean="0">
                <a:solidFill>
                  <a:schemeClr val="tx1"/>
                </a:solidFill>
              </a:rPr>
              <a:t> Manufacturing Order XXX.</a:t>
            </a:r>
          </a:p>
          <a:p>
            <a:endParaRPr lang="en-US" sz="1400" dirty="0" smtClean="0">
              <a:solidFill>
                <a:schemeClr val="tx1"/>
              </a:solidFill>
            </a:endParaRPr>
          </a:p>
          <a:p>
            <a:r>
              <a:rPr lang="en-US" sz="1400" dirty="0" smtClean="0">
                <a:solidFill>
                  <a:schemeClr val="tx1"/>
                </a:solidFill>
              </a:rPr>
              <a:t>To return individual items, expand the WIP line and right click on the batch.  Select the action to Return to Stock.</a:t>
            </a:r>
          </a:p>
        </p:txBody>
      </p:sp>
      <p:sp>
        <p:nvSpPr>
          <p:cNvPr id="7" name="TextBox 6"/>
          <p:cNvSpPr txBox="1"/>
          <p:nvPr/>
        </p:nvSpPr>
        <p:spPr>
          <a:xfrm>
            <a:off x="228600" y="1066800"/>
            <a:ext cx="5562600" cy="646331"/>
          </a:xfrm>
          <a:prstGeom prst="rect">
            <a:avLst/>
          </a:prstGeom>
          <a:noFill/>
        </p:spPr>
        <p:txBody>
          <a:bodyPr wrap="square" rtlCol="0">
            <a:spAutoFit/>
          </a:bodyPr>
          <a:lstStyle/>
          <a:p>
            <a:r>
              <a:rPr lang="en-US" dirty="0" smtClean="0"/>
              <a:t>Actions – Tools </a:t>
            </a:r>
            <a:endParaRPr lang="en-US" dirty="0"/>
          </a:p>
        </p:txBody>
      </p:sp>
      <p:pic>
        <p:nvPicPr>
          <p:cNvPr id="20482" name="Picture 2"/>
          <p:cNvPicPr>
            <a:picLocks noChangeAspect="1" noChangeArrowheads="1"/>
          </p:cNvPicPr>
          <p:nvPr/>
        </p:nvPicPr>
        <p:blipFill>
          <a:blip r:embed="rId2"/>
          <a:srcRect/>
          <a:stretch>
            <a:fillRect/>
          </a:stretch>
        </p:blipFill>
        <p:spPr bwMode="auto">
          <a:xfrm>
            <a:off x="381000" y="19812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754326"/>
          </a:xfrm>
          <a:prstGeom prst="rect">
            <a:avLst/>
          </a:prstGeom>
          <a:noFill/>
        </p:spPr>
        <p:txBody>
          <a:bodyPr wrap="square" rtlCol="0">
            <a:spAutoFit/>
          </a:bodyPr>
          <a:lstStyle/>
          <a:p>
            <a:pPr algn="ctr"/>
            <a:r>
              <a:rPr lang="en-US" dirty="0" smtClean="0"/>
              <a:t>Product Training</a:t>
            </a:r>
          </a:p>
          <a:p>
            <a:pPr algn="ctr"/>
            <a:r>
              <a:rPr lang="en-US" dirty="0" smtClean="0"/>
              <a:t>Manufacturing</a:t>
            </a:r>
          </a:p>
          <a:p>
            <a:pPr algn="ctr"/>
            <a:r>
              <a:rPr lang="en-US" dirty="0" smtClean="0"/>
              <a:t>Planning and Execution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pic>
        <p:nvPicPr>
          <p:cNvPr id="5122" name="Picture 2"/>
          <p:cNvPicPr>
            <a:picLocks noChangeAspect="1" noChangeArrowheads="1"/>
          </p:cNvPicPr>
          <p:nvPr/>
        </p:nvPicPr>
        <p:blipFill>
          <a:blip r:embed="rId2"/>
          <a:srcRect t="9302" r="18750" b="6977"/>
          <a:stretch>
            <a:fillRect/>
          </a:stretch>
        </p:blipFill>
        <p:spPr bwMode="auto">
          <a:xfrm>
            <a:off x="533400" y="2133600"/>
            <a:ext cx="5410200" cy="3370971"/>
          </a:xfrm>
          <a:prstGeom prst="rect">
            <a:avLst/>
          </a:prstGeom>
          <a:noFill/>
          <a:ln w="9525">
            <a:noFill/>
            <a:miter lim="800000"/>
            <a:headEnd/>
            <a:tailEnd/>
          </a:ln>
          <a:effectLst/>
        </p:spPr>
      </p:pic>
      <p:sp>
        <p:nvSpPr>
          <p:cNvPr id="7" name="TextBox 6"/>
          <p:cNvSpPr txBox="1"/>
          <p:nvPr/>
        </p:nvSpPr>
        <p:spPr>
          <a:xfrm>
            <a:off x="6096000" y="2590800"/>
            <a:ext cx="28194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Requirements graph shows supply and demand as an aggregate quantity against the next 30 days.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Line graphs will show only Actual requirements as well as All requirements (including proposed and firm requirements)</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324600" cy="609600"/>
          </a:xfrm>
        </p:spPr>
        <p:txBody>
          <a:bodyPr/>
          <a:lstStyle/>
          <a:p>
            <a:r>
              <a:rPr lang="en-US" dirty="0" smtClean="0">
                <a:solidFill>
                  <a:schemeClr val="bg1"/>
                </a:solidFill>
              </a:rPr>
              <a:t>Definitions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524000"/>
            <a:ext cx="8534400" cy="4572000"/>
          </a:xfrm>
          <a:prstGeom prst="rect">
            <a:avLst/>
          </a:prstGeom>
          <a:noFill/>
        </p:spPr>
        <p:txBody>
          <a:bodyPr wrap="square" rtlCol="0">
            <a:normAutofit fontScale="92500" lnSpcReduction="20000"/>
          </a:bodyPr>
          <a:lstStyle/>
          <a:p>
            <a:r>
              <a:rPr lang="en-US" sz="2400" dirty="0" smtClean="0">
                <a:solidFill>
                  <a:schemeClr val="tx1"/>
                </a:solidFill>
              </a:rPr>
              <a:t>There are two major groups of activities in manufacturing. Planning and execution.</a:t>
            </a:r>
          </a:p>
          <a:p>
            <a:endParaRPr lang="en-US" sz="2400" dirty="0" smtClean="0">
              <a:solidFill>
                <a:schemeClr val="tx1"/>
              </a:solidFill>
            </a:endParaRPr>
          </a:p>
          <a:p>
            <a:r>
              <a:rPr lang="en-US" sz="2400" dirty="0" smtClean="0">
                <a:solidFill>
                  <a:schemeClr val="tx1"/>
                </a:solidFill>
              </a:rPr>
              <a:t>Planning Activities include:</a:t>
            </a:r>
          </a:p>
          <a:p>
            <a:pPr lvl="1">
              <a:buFont typeface="Arial" pitchFamily="34" charset="0"/>
              <a:buChar char="•"/>
            </a:pPr>
            <a:r>
              <a:rPr lang="en-US" sz="2400" dirty="0" smtClean="0">
                <a:solidFill>
                  <a:schemeClr val="tx1"/>
                </a:solidFill>
              </a:rPr>
              <a:t>Forecasting</a:t>
            </a:r>
          </a:p>
          <a:p>
            <a:pPr lvl="1">
              <a:buFont typeface="Arial" pitchFamily="34" charset="0"/>
              <a:buChar char="•"/>
            </a:pPr>
            <a:r>
              <a:rPr lang="en-US" sz="2400" dirty="0" smtClean="0">
                <a:solidFill>
                  <a:schemeClr val="tx1"/>
                </a:solidFill>
              </a:rPr>
              <a:t>Master Scheduling</a:t>
            </a:r>
          </a:p>
          <a:p>
            <a:pPr lvl="1">
              <a:buFont typeface="Arial" pitchFamily="34" charset="0"/>
              <a:buChar char="•"/>
            </a:pPr>
            <a:r>
              <a:rPr lang="en-US" sz="2400" dirty="0" smtClean="0">
                <a:solidFill>
                  <a:schemeClr val="tx1"/>
                </a:solidFill>
              </a:rPr>
              <a:t>MRP</a:t>
            </a:r>
          </a:p>
          <a:p>
            <a:pPr lvl="1">
              <a:buFont typeface="Arial" pitchFamily="34" charset="0"/>
              <a:buChar char="•"/>
            </a:pPr>
            <a:r>
              <a:rPr lang="en-US" sz="2400" dirty="0" smtClean="0">
                <a:solidFill>
                  <a:schemeClr val="tx1"/>
                </a:solidFill>
              </a:rPr>
              <a:t>Production Scheduling</a:t>
            </a:r>
          </a:p>
          <a:p>
            <a:pPr lvl="1">
              <a:buFont typeface="Arial" pitchFamily="34" charset="0"/>
              <a:buChar char="•"/>
            </a:pPr>
            <a:r>
              <a:rPr lang="en-US" sz="2400" dirty="0" smtClean="0">
                <a:solidFill>
                  <a:schemeClr val="tx1"/>
                </a:solidFill>
              </a:rPr>
              <a:t>Inventory Planning</a:t>
            </a:r>
          </a:p>
          <a:p>
            <a:r>
              <a:rPr lang="en-US" sz="2400" dirty="0" smtClean="0">
                <a:solidFill>
                  <a:schemeClr val="tx1"/>
                </a:solidFill>
              </a:rPr>
              <a:t>Execution Activities include:</a:t>
            </a:r>
          </a:p>
          <a:p>
            <a:pPr lvl="1">
              <a:buFont typeface="Arial" pitchFamily="34" charset="0"/>
              <a:buChar char="•"/>
            </a:pPr>
            <a:r>
              <a:rPr lang="en-US" sz="2400" dirty="0" smtClean="0">
                <a:solidFill>
                  <a:schemeClr val="tx1"/>
                </a:solidFill>
              </a:rPr>
              <a:t>Material Issues</a:t>
            </a:r>
          </a:p>
          <a:p>
            <a:pPr lvl="1">
              <a:buFont typeface="Arial" pitchFamily="34" charset="0"/>
              <a:buChar char="•"/>
            </a:pPr>
            <a:r>
              <a:rPr lang="en-US" sz="2400" dirty="0" smtClean="0">
                <a:solidFill>
                  <a:schemeClr val="tx1"/>
                </a:solidFill>
              </a:rPr>
              <a:t>Material Receipts</a:t>
            </a:r>
          </a:p>
          <a:p>
            <a:pPr lvl="1">
              <a:buFont typeface="Arial" pitchFamily="34" charset="0"/>
              <a:buChar char="•"/>
            </a:pPr>
            <a:r>
              <a:rPr lang="en-US" sz="2400" dirty="0" smtClean="0">
                <a:solidFill>
                  <a:schemeClr val="tx1"/>
                </a:solidFill>
              </a:rPr>
              <a:t>Production Reporting</a:t>
            </a:r>
          </a:p>
          <a:p>
            <a:pPr lvl="1">
              <a:buFont typeface="Arial" pitchFamily="34" charset="0"/>
              <a:buChar char="•"/>
            </a:pPr>
            <a:r>
              <a:rPr lang="en-US" sz="2400" dirty="0" smtClean="0">
                <a:solidFill>
                  <a:schemeClr val="tx1"/>
                </a:solidFill>
              </a:rPr>
              <a:t>Order Launching (Purchase Orders and Manufacturing Orders)</a:t>
            </a:r>
          </a:p>
          <a:p>
            <a:pPr lvl="1">
              <a:buFont typeface="Arial" pitchFamily="34" charset="0"/>
              <a:buChar char="•"/>
            </a:pPr>
            <a:r>
              <a:rPr lang="en-US" sz="2400" dirty="0" smtClean="0">
                <a:solidFill>
                  <a:schemeClr val="tx1"/>
                </a:solidFill>
              </a:rPr>
              <a:t>Product Movement</a:t>
            </a:r>
          </a:p>
          <a:p>
            <a:pPr lvl="1">
              <a:buFont typeface="Arial" pitchFamily="34" charset="0"/>
              <a:buChar char="•"/>
            </a:pPr>
            <a:r>
              <a:rPr lang="en-US" sz="2400" dirty="0" smtClean="0">
                <a:solidFill>
                  <a:schemeClr val="tx1"/>
                </a:solidFill>
              </a:rPr>
              <a:t>Inventory Management (Replenishment and supply)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Manufacturing System Goals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pPr>
              <a:buFont typeface="Arial" pitchFamily="34" charset="0"/>
              <a:buChar char="•"/>
            </a:pPr>
            <a:r>
              <a:rPr lang="en-US" sz="2400" dirty="0" smtClean="0">
                <a:solidFill>
                  <a:schemeClr val="tx1"/>
                </a:solidFill>
              </a:rPr>
              <a:t>Balance Supply and Demand</a:t>
            </a:r>
          </a:p>
          <a:p>
            <a:pPr>
              <a:buFont typeface="Arial" pitchFamily="34" charset="0"/>
              <a:buChar char="•"/>
            </a:pPr>
            <a:r>
              <a:rPr lang="en-US" sz="2400" dirty="0" smtClean="0">
                <a:solidFill>
                  <a:schemeClr val="tx1"/>
                </a:solidFill>
              </a:rPr>
              <a:t>Time phase supply and demand</a:t>
            </a:r>
          </a:p>
          <a:p>
            <a:pPr>
              <a:buFont typeface="Arial" pitchFamily="34" charset="0"/>
              <a:buChar char="•"/>
            </a:pPr>
            <a:r>
              <a:rPr lang="en-US" sz="2400" dirty="0" smtClean="0">
                <a:solidFill>
                  <a:schemeClr val="tx1"/>
                </a:solidFill>
              </a:rPr>
              <a:t>Alert management to problems</a:t>
            </a:r>
          </a:p>
          <a:p>
            <a:pPr lvl="1">
              <a:buFont typeface="Arial" pitchFamily="34" charset="0"/>
              <a:buChar char="•"/>
            </a:pPr>
            <a:r>
              <a:rPr lang="en-US" sz="2400" dirty="0" smtClean="0">
                <a:solidFill>
                  <a:schemeClr val="tx1"/>
                </a:solidFill>
              </a:rPr>
              <a:t>Shortages</a:t>
            </a:r>
          </a:p>
          <a:p>
            <a:pPr lvl="1">
              <a:buFont typeface="Arial" pitchFamily="34" charset="0"/>
              <a:buChar char="•"/>
            </a:pPr>
            <a:r>
              <a:rPr lang="en-US" sz="2400" dirty="0" smtClean="0">
                <a:solidFill>
                  <a:schemeClr val="tx1"/>
                </a:solidFill>
              </a:rPr>
              <a:t>Missed Dates (Production)</a:t>
            </a:r>
          </a:p>
          <a:p>
            <a:pPr lvl="1">
              <a:buFont typeface="Arial" pitchFamily="34" charset="0"/>
              <a:buChar char="•"/>
            </a:pPr>
            <a:r>
              <a:rPr lang="en-US" sz="2400" dirty="0" smtClean="0">
                <a:solidFill>
                  <a:schemeClr val="tx1"/>
                </a:solidFill>
              </a:rPr>
              <a:t>Missed Dates (Suppliers)</a:t>
            </a:r>
          </a:p>
          <a:p>
            <a:pPr>
              <a:buFont typeface="Arial" pitchFamily="34" charset="0"/>
              <a:buChar char="•"/>
            </a:pPr>
            <a:r>
              <a:rPr lang="en-US" sz="2400" dirty="0" smtClean="0">
                <a:solidFill>
                  <a:schemeClr val="tx1"/>
                </a:solidFill>
              </a:rPr>
              <a:t>Maintain Order (formal system as opposed to informal)</a:t>
            </a:r>
          </a:p>
          <a:p>
            <a:pPr>
              <a:buFont typeface="Arial" pitchFamily="34" charset="0"/>
              <a:buChar char="•"/>
            </a:pPr>
            <a:r>
              <a:rPr lang="en-US" sz="2400" dirty="0" smtClean="0">
                <a:solidFill>
                  <a:schemeClr val="tx1"/>
                </a:solidFill>
              </a:rPr>
              <a:t>All information in one place</a:t>
            </a:r>
          </a:p>
          <a:p>
            <a:pPr>
              <a:buFont typeface="Arial" pitchFamily="34" charset="0"/>
              <a:buChar char="•"/>
            </a:pPr>
            <a:r>
              <a:rPr lang="en-US" sz="2400" dirty="0" smtClean="0">
                <a:solidFill>
                  <a:schemeClr val="tx1"/>
                </a:solidFill>
              </a:rPr>
              <a:t>Maintain Service Levels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Supply and Demand</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fontScale="92500" lnSpcReduction="10000"/>
          </a:bodyPr>
          <a:lstStyle/>
          <a:p>
            <a:r>
              <a:rPr lang="en-US" sz="2400" dirty="0" smtClean="0">
                <a:solidFill>
                  <a:schemeClr val="tx1"/>
                </a:solidFill>
              </a:rPr>
              <a:t>Supply is the material/resources needed to make the product.</a:t>
            </a:r>
          </a:p>
          <a:p>
            <a:endParaRPr lang="en-US" sz="2400" dirty="0" smtClean="0">
              <a:solidFill>
                <a:schemeClr val="tx1"/>
              </a:solidFill>
            </a:endParaRPr>
          </a:p>
          <a:p>
            <a:r>
              <a:rPr lang="en-US" sz="2400" dirty="0" smtClean="0">
                <a:solidFill>
                  <a:schemeClr val="tx1"/>
                </a:solidFill>
              </a:rPr>
              <a:t>Demand is the amount of product required.</a:t>
            </a:r>
          </a:p>
          <a:p>
            <a:endParaRPr lang="en-US" sz="2400" dirty="0" smtClean="0">
              <a:solidFill>
                <a:schemeClr val="tx1"/>
              </a:solidFill>
            </a:endParaRPr>
          </a:p>
          <a:p>
            <a:r>
              <a:rPr lang="en-US" sz="2400" dirty="0" smtClean="0">
                <a:solidFill>
                  <a:schemeClr val="tx1"/>
                </a:solidFill>
              </a:rPr>
              <a:t>Independent Demand is demand generated by sales orders, master schedule, forecast, etc.  For our pointer company, the only item that has only independent demand is the Laser Pointer.  Generally, independent demand is determined by the market place.</a:t>
            </a:r>
          </a:p>
          <a:p>
            <a:endParaRPr lang="en-US" sz="2400" dirty="0" smtClean="0">
              <a:solidFill>
                <a:schemeClr val="tx1"/>
              </a:solidFill>
            </a:endParaRPr>
          </a:p>
          <a:p>
            <a:r>
              <a:rPr lang="en-US" sz="2400" dirty="0" smtClean="0">
                <a:solidFill>
                  <a:schemeClr val="tx1"/>
                </a:solidFill>
              </a:rPr>
              <a:t>Dependent demand is demand that is derived from another item.  For instance, our logic boards derive their demand from the Laser Pointer.  If logic boards were also sold as a repair part, then the board would have a demand component that is dependent (based upon Laser Pointer demand) and independent demand driven by the repair part sales.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05600" cy="609600"/>
          </a:xfrm>
        </p:spPr>
        <p:txBody>
          <a:bodyPr/>
          <a:lstStyle/>
          <a:p>
            <a:r>
              <a:rPr lang="en-US" sz="3600" dirty="0" smtClean="0">
                <a:solidFill>
                  <a:schemeClr val="bg1"/>
                </a:solidFill>
              </a:rPr>
              <a:t>Deriving Demand Requirements</a:t>
            </a:r>
            <a:endParaRPr lang="en-US" sz="3600"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r>
              <a:rPr lang="en-US" sz="2400" dirty="0" smtClean="0">
                <a:solidFill>
                  <a:schemeClr val="tx1"/>
                </a:solidFill>
              </a:rPr>
              <a:t>Lean:</a:t>
            </a:r>
          </a:p>
          <a:p>
            <a:pPr>
              <a:buFont typeface="Arial" pitchFamily="34" charset="0"/>
              <a:buChar char="•"/>
            </a:pPr>
            <a:r>
              <a:rPr lang="en-US" sz="2400" dirty="0" err="1" smtClean="0">
                <a:solidFill>
                  <a:schemeClr val="tx1"/>
                </a:solidFill>
              </a:rPr>
              <a:t>KanBan</a:t>
            </a:r>
            <a:endParaRPr lang="en-US" sz="2400" dirty="0" smtClean="0">
              <a:solidFill>
                <a:schemeClr val="tx1"/>
              </a:solidFill>
            </a:endParaRPr>
          </a:p>
          <a:p>
            <a:pPr>
              <a:buFont typeface="Arial" pitchFamily="34" charset="0"/>
              <a:buChar char="•"/>
            </a:pPr>
            <a:r>
              <a:rPr lang="en-US" sz="2400" dirty="0" smtClean="0">
                <a:solidFill>
                  <a:schemeClr val="tx1"/>
                </a:solidFill>
              </a:rPr>
              <a:t>Supermarkets</a:t>
            </a:r>
          </a:p>
          <a:p>
            <a:endParaRPr lang="en-US" sz="2400" dirty="0" smtClean="0">
              <a:solidFill>
                <a:schemeClr val="tx1"/>
              </a:solidFill>
            </a:endParaRPr>
          </a:p>
          <a:p>
            <a:r>
              <a:rPr lang="en-US" sz="2400" dirty="0" smtClean="0">
                <a:solidFill>
                  <a:schemeClr val="tx1"/>
                </a:solidFill>
              </a:rPr>
              <a:t>Traditional:</a:t>
            </a:r>
          </a:p>
          <a:p>
            <a:pPr>
              <a:buFont typeface="Arial" pitchFamily="34" charset="0"/>
              <a:buChar char="•"/>
            </a:pPr>
            <a:r>
              <a:rPr lang="en-US" sz="2400" dirty="0" smtClean="0">
                <a:solidFill>
                  <a:schemeClr val="tx1"/>
                </a:solidFill>
              </a:rPr>
              <a:t>MRP</a:t>
            </a:r>
          </a:p>
          <a:p>
            <a:pPr>
              <a:buFont typeface="Arial" pitchFamily="34" charset="0"/>
              <a:buChar char="•"/>
            </a:pPr>
            <a:r>
              <a:rPr lang="en-US" sz="2400" dirty="0" smtClean="0">
                <a:solidFill>
                  <a:schemeClr val="tx1"/>
                </a:solidFill>
              </a:rPr>
              <a:t>Reorder points</a:t>
            </a:r>
          </a:p>
          <a:p>
            <a:pPr>
              <a:buFont typeface="Arial" pitchFamily="34" charset="0"/>
              <a:buChar char="•"/>
            </a:pPr>
            <a:endParaRPr lang="en-US" sz="2400" dirty="0" smtClean="0">
              <a:solidFill>
                <a:schemeClr val="tx1"/>
              </a:solidFill>
            </a:endParaRPr>
          </a:p>
          <a:p>
            <a:r>
              <a:rPr lang="en-US" sz="2400" dirty="0" smtClean="0">
                <a:solidFill>
                  <a:schemeClr val="tx1"/>
                </a:solidFill>
              </a:rPr>
              <a:t>Companies starting on the lean journey may use all of these techniques.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05600" cy="609600"/>
          </a:xfrm>
        </p:spPr>
        <p:txBody>
          <a:bodyPr/>
          <a:lstStyle/>
          <a:p>
            <a:r>
              <a:rPr lang="en-US" sz="3600" dirty="0" smtClean="0">
                <a:solidFill>
                  <a:schemeClr val="bg1"/>
                </a:solidFill>
              </a:rPr>
              <a:t>Traditional &amp; Lean Defined</a:t>
            </a:r>
            <a:endParaRPr lang="en-US" sz="3600"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r>
              <a:rPr lang="en-US" sz="2400" dirty="0" smtClean="0">
                <a:solidFill>
                  <a:schemeClr val="tx1"/>
                </a:solidFill>
              </a:rPr>
              <a:t>We define “Traditional Manufacturing” as MRP driven processes using work orders and large batch quantities with the emphasis on measured efficiencies and volume produced.  Product is “pushed” through the plant.</a:t>
            </a:r>
          </a:p>
          <a:p>
            <a:endParaRPr lang="en-US" sz="2400" dirty="0" smtClean="0">
              <a:solidFill>
                <a:schemeClr val="tx1"/>
              </a:solidFill>
            </a:endParaRPr>
          </a:p>
          <a:p>
            <a:r>
              <a:rPr lang="en-US" sz="2400" dirty="0" smtClean="0">
                <a:solidFill>
                  <a:schemeClr val="tx1"/>
                </a:solidFill>
              </a:rPr>
              <a:t>Lean is defined as a “visual” factory where demand drives production creating a “pull” system.  That is only things that are required are made or purchased.  Cells, </a:t>
            </a:r>
            <a:r>
              <a:rPr lang="en-US" sz="2400" dirty="0" err="1" smtClean="0">
                <a:solidFill>
                  <a:schemeClr val="tx1"/>
                </a:solidFill>
              </a:rPr>
              <a:t>kanbans</a:t>
            </a:r>
            <a:r>
              <a:rPr lang="en-US" sz="2400" dirty="0" smtClean="0">
                <a:solidFill>
                  <a:schemeClr val="tx1"/>
                </a:solidFill>
              </a:rPr>
              <a:t>, TQM and continuous improvement, identifying and eliminating waste, and visual signals are things generally associated with lean.  Lean is as much a discipline as a process.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05600" cy="609600"/>
          </a:xfrm>
        </p:spPr>
        <p:txBody>
          <a:bodyPr/>
          <a:lstStyle/>
          <a:p>
            <a:r>
              <a:rPr lang="en-US" sz="3600" dirty="0" err="1" smtClean="0">
                <a:solidFill>
                  <a:schemeClr val="bg1"/>
                </a:solidFill>
              </a:rPr>
              <a:t>Kanban</a:t>
            </a:r>
            <a:endParaRPr lang="en-US" sz="3600"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r>
              <a:rPr lang="en-US" sz="2400" dirty="0" smtClean="0">
                <a:solidFill>
                  <a:schemeClr val="tx1"/>
                </a:solidFill>
              </a:rPr>
              <a:t>A </a:t>
            </a:r>
            <a:r>
              <a:rPr lang="en-US" sz="2400" dirty="0" err="1" smtClean="0">
                <a:solidFill>
                  <a:schemeClr val="tx1"/>
                </a:solidFill>
              </a:rPr>
              <a:t>kanban</a:t>
            </a:r>
            <a:r>
              <a:rPr lang="en-US" sz="2400" dirty="0" smtClean="0">
                <a:solidFill>
                  <a:schemeClr val="tx1"/>
                </a:solidFill>
              </a:rPr>
              <a:t> is a visual signal, usually a card, that causes (indicates) movement of materials.  This movement can be from a supplier, within the plant, to another plant, or to the customer.</a:t>
            </a:r>
          </a:p>
          <a:p>
            <a:endParaRPr lang="en-US" sz="2400" dirty="0" smtClean="0">
              <a:solidFill>
                <a:schemeClr val="tx1"/>
              </a:solidFill>
            </a:endParaRPr>
          </a:p>
          <a:p>
            <a:r>
              <a:rPr lang="en-US" sz="2400" dirty="0" smtClean="0">
                <a:solidFill>
                  <a:schemeClr val="tx1"/>
                </a:solidFill>
              </a:rPr>
              <a:t>A </a:t>
            </a:r>
            <a:r>
              <a:rPr lang="en-US" sz="2400" dirty="0" err="1" smtClean="0">
                <a:solidFill>
                  <a:schemeClr val="tx1"/>
                </a:solidFill>
              </a:rPr>
              <a:t>kanban</a:t>
            </a:r>
            <a:r>
              <a:rPr lang="en-US" sz="2400" dirty="0" smtClean="0">
                <a:solidFill>
                  <a:schemeClr val="tx1"/>
                </a:solidFill>
              </a:rPr>
              <a:t> is a </a:t>
            </a:r>
            <a:r>
              <a:rPr lang="en-US" sz="2400" b="1" i="1" dirty="0" smtClean="0">
                <a:solidFill>
                  <a:schemeClr val="tx1"/>
                </a:solidFill>
              </a:rPr>
              <a:t>pull</a:t>
            </a:r>
            <a:r>
              <a:rPr lang="en-US" sz="2400" dirty="0" smtClean="0">
                <a:solidFill>
                  <a:schemeClr val="tx1"/>
                </a:solidFill>
              </a:rPr>
              <a:t> signal to the supplier from the customer.</a:t>
            </a:r>
          </a:p>
          <a:p>
            <a:endParaRPr lang="en-US" sz="2400" dirty="0" smtClean="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05600" cy="609600"/>
          </a:xfrm>
        </p:spPr>
        <p:txBody>
          <a:bodyPr/>
          <a:lstStyle/>
          <a:p>
            <a:r>
              <a:rPr lang="en-US" sz="3600" dirty="0" smtClean="0">
                <a:solidFill>
                  <a:schemeClr val="bg1"/>
                </a:solidFill>
              </a:rPr>
              <a:t>Supermarket</a:t>
            </a:r>
            <a:endParaRPr lang="en-US" sz="3600"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r>
              <a:rPr lang="en-US" sz="2400" dirty="0" smtClean="0">
                <a:solidFill>
                  <a:schemeClr val="tx1"/>
                </a:solidFill>
              </a:rPr>
              <a:t>In lean, production is triggered by demand.  Kanbans and/or customer orders is the triggering event.  Lean flow can only be achieved where one piece flow (or some reasonable quantity) can happen.  Value Stream mapping begins at the customer and works its way backwards.  Where flow within the value stream ends a mechanism needs to be in place that can properly supply the part of the value stream that flows.  The Supermarket is used for that.  It gets its name from the local grocery store that stocks items for purchase and replenishes those items as rack space appears.  Plant supermarkets work in precisely the same manner.  The supermarket serves as in inventory buffer.</a:t>
            </a:r>
          </a:p>
          <a:p>
            <a:endParaRPr lang="en-US" sz="2400" dirty="0" smtClean="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Reorder Points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r>
              <a:rPr lang="en-US" sz="2400" dirty="0" smtClean="0">
                <a:solidFill>
                  <a:schemeClr val="tx1"/>
                </a:solidFill>
              </a:rPr>
              <a:t>Reorder points are set for each item.  When inventory falls below the set point, the system will issue a proposed order for the item.  For purchased parts it will be a proposed purchase order, for manufactured parts it will be a proposed manufacturing order.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81000" y="1219200"/>
            <a:ext cx="8534400" cy="4876800"/>
          </a:xfrm>
          <a:prstGeom prst="rect">
            <a:avLst/>
          </a:prstGeom>
          <a:noFill/>
        </p:spPr>
        <p:txBody>
          <a:bodyPr wrap="square" rtlCol="0">
            <a:normAutofit/>
          </a:bodyPr>
          <a:lstStyle/>
          <a:p>
            <a:r>
              <a:rPr lang="en-US" sz="2400" dirty="0" smtClean="0">
                <a:solidFill>
                  <a:schemeClr val="tx1"/>
                </a:solidFill>
              </a:rPr>
              <a:t>MRP balances supply and demand in a time phased manner.  It evaluates all of the demand and calculates the when and how much is needed to meet the demand.</a:t>
            </a:r>
          </a:p>
          <a:p>
            <a:endParaRPr lang="en-US" sz="2400" dirty="0" smtClean="0">
              <a:solidFill>
                <a:schemeClr val="tx1"/>
              </a:solidFill>
            </a:endParaRPr>
          </a:p>
          <a:p>
            <a:r>
              <a:rPr lang="en-US" sz="2400" dirty="0" smtClean="0">
                <a:solidFill>
                  <a:schemeClr val="tx1"/>
                </a:solidFill>
              </a:rPr>
              <a:t>MRP’s goals are:</a:t>
            </a:r>
          </a:p>
          <a:p>
            <a:pPr>
              <a:buFont typeface="Arial" pitchFamily="34" charset="0"/>
              <a:buChar char="•"/>
            </a:pPr>
            <a:r>
              <a:rPr lang="en-US" sz="2400" dirty="0" smtClean="0">
                <a:solidFill>
                  <a:schemeClr val="tx1"/>
                </a:solidFill>
              </a:rPr>
              <a:t>To have the correct inventory at the correct time</a:t>
            </a:r>
          </a:p>
          <a:p>
            <a:pPr>
              <a:buFont typeface="Arial" pitchFamily="34" charset="0"/>
              <a:buChar char="•"/>
            </a:pPr>
            <a:r>
              <a:rPr lang="en-US" sz="2400" dirty="0" smtClean="0">
                <a:solidFill>
                  <a:schemeClr val="tx1"/>
                </a:solidFill>
              </a:rPr>
              <a:t>Minimize inventory levels but maintain customer service levels</a:t>
            </a:r>
          </a:p>
          <a:p>
            <a:pPr>
              <a:buFont typeface="Arial" pitchFamily="34" charset="0"/>
              <a:buChar char="•"/>
            </a:pPr>
            <a:r>
              <a:rPr lang="en-US" sz="2400" dirty="0" smtClean="0">
                <a:solidFill>
                  <a:schemeClr val="tx1"/>
                </a:solidFill>
              </a:rPr>
              <a:t>High levels of production efficiencies</a:t>
            </a:r>
          </a:p>
          <a:p>
            <a:pPr lvl="1">
              <a:buFont typeface="Arial" pitchFamily="34" charset="0"/>
              <a:buChar char="•"/>
            </a:pPr>
            <a:r>
              <a:rPr lang="en-US" sz="2400" dirty="0" smtClean="0">
                <a:solidFill>
                  <a:schemeClr val="tx1"/>
                </a:solidFill>
              </a:rPr>
              <a:t>Order consolidation</a:t>
            </a:r>
          </a:p>
          <a:p>
            <a:pPr lvl="1">
              <a:buFont typeface="Arial" pitchFamily="34" charset="0"/>
              <a:buChar char="•"/>
            </a:pPr>
            <a:r>
              <a:rPr lang="en-US" sz="2400" dirty="0" smtClean="0">
                <a:solidFill>
                  <a:schemeClr val="tx1"/>
                </a:solidFill>
              </a:rPr>
              <a:t>Time Phasing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304800" y="1219200"/>
            <a:ext cx="8534400" cy="4876800"/>
          </a:xfrm>
          <a:prstGeom prst="rect">
            <a:avLst/>
          </a:prstGeom>
          <a:noFill/>
        </p:spPr>
        <p:txBody>
          <a:bodyPr wrap="square" rtlCol="0">
            <a:normAutofit/>
          </a:bodyPr>
          <a:lstStyle/>
          <a:p>
            <a:r>
              <a:rPr lang="en-US" sz="2400" dirty="0" smtClean="0">
                <a:solidFill>
                  <a:schemeClr val="tx1"/>
                </a:solidFill>
              </a:rPr>
              <a:t>MRP calculates the requirements by time and quantity. </a:t>
            </a:r>
          </a:p>
        </p:txBody>
      </p:sp>
      <p:pic>
        <p:nvPicPr>
          <p:cNvPr id="1026" name="Picture 2"/>
          <p:cNvPicPr>
            <a:picLocks noChangeAspect="1" noChangeArrowheads="1"/>
          </p:cNvPicPr>
          <p:nvPr/>
        </p:nvPicPr>
        <p:blipFill>
          <a:blip r:embed="rId2"/>
          <a:srcRect/>
          <a:stretch>
            <a:fillRect/>
          </a:stretch>
        </p:blipFill>
        <p:spPr bwMode="auto">
          <a:xfrm>
            <a:off x="457200" y="2362200"/>
            <a:ext cx="8239125"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Summary Tab</a:t>
            </a:r>
            <a:endParaRPr lang="en-US" dirty="0"/>
          </a:p>
        </p:txBody>
      </p:sp>
      <p:sp>
        <p:nvSpPr>
          <p:cNvPr id="7" name="TextBox 6"/>
          <p:cNvSpPr txBox="1"/>
          <p:nvPr/>
        </p:nvSpPr>
        <p:spPr>
          <a:xfrm>
            <a:off x="6172200" y="3581400"/>
            <a:ext cx="2819400" cy="52322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Usage will show all sales of the items by GL year/period</a:t>
            </a:r>
          </a:p>
        </p:txBody>
      </p:sp>
      <p:pic>
        <p:nvPicPr>
          <p:cNvPr id="6146" name="Picture 2"/>
          <p:cNvPicPr>
            <a:picLocks noChangeAspect="1" noChangeArrowheads="1"/>
          </p:cNvPicPr>
          <p:nvPr/>
        </p:nvPicPr>
        <p:blipFill>
          <a:blip r:embed="rId2"/>
          <a:srcRect t="9302" r="18750" b="6977"/>
          <a:stretch>
            <a:fillRect/>
          </a:stretch>
        </p:blipFill>
        <p:spPr bwMode="auto">
          <a:xfrm>
            <a:off x="304800" y="2133600"/>
            <a:ext cx="5638800" cy="35134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 Calculations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graphicFrame>
        <p:nvGraphicFramePr>
          <p:cNvPr id="6" name="Table 5"/>
          <p:cNvGraphicFramePr>
            <a:graphicFrameLocks noGrp="1"/>
          </p:cNvGraphicFramePr>
          <p:nvPr/>
        </p:nvGraphicFramePr>
        <p:xfrm>
          <a:off x="685800" y="4191000"/>
          <a:ext cx="7619996" cy="1112520"/>
        </p:xfrm>
        <a:graphic>
          <a:graphicData uri="http://schemas.openxmlformats.org/drawingml/2006/table">
            <a:tbl>
              <a:tblPr firstRow="1" bandRow="1">
                <a:tableStyleId>{5C22544A-7EE6-4342-B048-85BDC9FD1C3A}</a:tableStyleId>
              </a:tblPr>
              <a:tblGrid>
                <a:gridCol w="1238250"/>
                <a:gridCol w="793750"/>
                <a:gridCol w="846665"/>
                <a:gridCol w="1016000"/>
                <a:gridCol w="822474"/>
                <a:gridCol w="967619"/>
                <a:gridCol w="967619"/>
                <a:gridCol w="967619"/>
              </a:tblGrid>
              <a:tr h="370840">
                <a:tc>
                  <a:txBody>
                    <a:bodyPr/>
                    <a:lstStyle/>
                    <a:p>
                      <a:pPr algn="ctr"/>
                      <a:r>
                        <a:rPr lang="en-US" dirty="0" smtClean="0"/>
                        <a:t>Time </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r>
              <a:tr h="370840">
                <a:tc>
                  <a:txBody>
                    <a:bodyPr/>
                    <a:lstStyle/>
                    <a:p>
                      <a:r>
                        <a:rPr lang="en-US" dirty="0" smtClean="0"/>
                        <a:t>Required</a:t>
                      </a:r>
                      <a:endParaRPr lang="en-US" dirty="0"/>
                    </a:p>
                  </a:txBody>
                  <a:tcPr/>
                </a:tc>
                <a:tc>
                  <a:txBody>
                    <a:bodyPr/>
                    <a:lstStyle/>
                    <a:p>
                      <a:endParaRPr lang="en-US" dirty="0"/>
                    </a:p>
                  </a:txBody>
                  <a:tcPr/>
                </a:tc>
                <a:tc>
                  <a:txBody>
                    <a:bodyPr/>
                    <a:lstStyle/>
                    <a:p>
                      <a:endParaRPr lang="en-US"/>
                    </a:p>
                  </a:txBody>
                  <a:tcPr/>
                </a:tc>
                <a:tc>
                  <a:txBody>
                    <a:bodyPr/>
                    <a:lstStyle/>
                    <a:p>
                      <a:r>
                        <a:rPr lang="en-US" dirty="0" smtClean="0"/>
                        <a:t>6C,</a:t>
                      </a:r>
                      <a:r>
                        <a:rPr lang="en-US" baseline="0" dirty="0" smtClean="0"/>
                        <a:t> 6D</a:t>
                      </a:r>
                      <a:endParaRPr lang="en-US" dirty="0"/>
                    </a:p>
                  </a:txBody>
                  <a:tcPr/>
                </a:tc>
                <a:tc>
                  <a:txBody>
                    <a:bodyPr/>
                    <a:lstStyle/>
                    <a:p>
                      <a:endParaRPr lang="en-US"/>
                    </a:p>
                  </a:txBody>
                  <a:tcPr/>
                </a:tc>
                <a:tc>
                  <a:txBody>
                    <a:bodyPr/>
                    <a:lstStyle/>
                    <a:p>
                      <a:r>
                        <a:rPr lang="en-US" dirty="0" smtClean="0"/>
                        <a:t>6B</a:t>
                      </a:r>
                      <a:r>
                        <a:rPr lang="en-US" baseline="0" dirty="0" smtClean="0"/>
                        <a:t>, 6E</a:t>
                      </a:r>
                      <a:endParaRPr lang="en-US" dirty="0"/>
                    </a:p>
                  </a:txBody>
                  <a:tcPr/>
                </a:tc>
                <a:tc>
                  <a:txBody>
                    <a:bodyPr/>
                    <a:lstStyle/>
                    <a:p>
                      <a:endParaRPr lang="en-US"/>
                    </a:p>
                  </a:txBody>
                  <a:tcPr/>
                </a:tc>
                <a:tc>
                  <a:txBody>
                    <a:bodyPr/>
                    <a:lstStyle/>
                    <a:p>
                      <a:r>
                        <a:rPr lang="en-US" dirty="0" smtClean="0"/>
                        <a:t>6</a:t>
                      </a:r>
                      <a:r>
                        <a:rPr lang="en-US" baseline="0" dirty="0" smtClean="0"/>
                        <a:t> A</a:t>
                      </a:r>
                      <a:r>
                        <a:rPr lang="en-US" dirty="0" smtClean="0"/>
                        <a:t> </a:t>
                      </a:r>
                      <a:endParaRPr lang="en-US" dirty="0"/>
                    </a:p>
                  </a:txBody>
                  <a:tcPr/>
                </a:tc>
              </a:tr>
              <a:tr h="370840">
                <a:tc>
                  <a:txBody>
                    <a:bodyPr/>
                    <a:lstStyle/>
                    <a:p>
                      <a:r>
                        <a:rPr lang="en-US" dirty="0" smtClean="0"/>
                        <a:t>Start</a:t>
                      </a:r>
                      <a:endParaRPr lang="en-US" dirty="0"/>
                    </a:p>
                  </a:txBody>
                  <a:tcPr/>
                </a:tc>
                <a:tc>
                  <a:txBody>
                    <a:bodyPr/>
                    <a:lstStyle/>
                    <a:p>
                      <a:r>
                        <a:rPr lang="en-US" dirty="0" smtClean="0"/>
                        <a:t>6C, 6D</a:t>
                      </a:r>
                      <a:endParaRPr lang="en-US" dirty="0"/>
                    </a:p>
                  </a:txBody>
                  <a:tcPr/>
                </a:tc>
                <a:tc>
                  <a:txBody>
                    <a:bodyPr/>
                    <a:lstStyle/>
                    <a:p>
                      <a:endParaRPr lang="en-US"/>
                    </a:p>
                  </a:txBody>
                  <a:tcPr/>
                </a:tc>
                <a:tc>
                  <a:txBody>
                    <a:bodyPr/>
                    <a:lstStyle/>
                    <a:p>
                      <a:r>
                        <a:rPr lang="en-US" dirty="0" smtClean="0"/>
                        <a:t>6B, 6E</a:t>
                      </a:r>
                      <a:endParaRPr lang="en-US" dirty="0"/>
                    </a:p>
                  </a:txBody>
                  <a:tcPr/>
                </a:tc>
                <a:tc>
                  <a:txBody>
                    <a:bodyPr/>
                    <a:lstStyle/>
                    <a:p>
                      <a:endParaRPr lang="en-US"/>
                    </a:p>
                  </a:txBody>
                  <a:tcPr/>
                </a:tc>
                <a:tc>
                  <a:txBody>
                    <a:bodyPr/>
                    <a:lstStyle/>
                    <a:p>
                      <a:r>
                        <a:rPr lang="en-US" dirty="0" smtClean="0"/>
                        <a:t>6A</a:t>
                      </a:r>
                      <a:endParaRPr lang="en-US" dirty="0"/>
                    </a:p>
                  </a:txBody>
                  <a:tcPr/>
                </a:tc>
                <a:tc>
                  <a:txBody>
                    <a:bodyPr/>
                    <a:lstStyle/>
                    <a:p>
                      <a:endParaRPr lang="en-US"/>
                    </a:p>
                  </a:txBody>
                  <a:tcPr/>
                </a:tc>
                <a:tc>
                  <a:txBody>
                    <a:bodyPr/>
                    <a:lstStyle/>
                    <a:p>
                      <a:endParaRPr lang="en-US" dirty="0"/>
                    </a:p>
                  </a:txBody>
                  <a:tcPr/>
                </a:tc>
              </a:tr>
            </a:tbl>
          </a:graphicData>
        </a:graphic>
      </p:graphicFrame>
      <p:graphicFrame>
        <p:nvGraphicFramePr>
          <p:cNvPr id="7" name="Diagram 6"/>
          <p:cNvGraphicFramePr/>
          <p:nvPr/>
        </p:nvGraphicFramePr>
        <p:xfrm>
          <a:off x="304800" y="1295400"/>
          <a:ext cx="4953000" cy="271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10200" y="1447800"/>
            <a:ext cx="3276600" cy="2031325"/>
          </a:xfrm>
          <a:prstGeom prst="rect">
            <a:avLst/>
          </a:prstGeom>
          <a:noFill/>
        </p:spPr>
        <p:txBody>
          <a:bodyPr wrap="square" rtlCol="0">
            <a:spAutoFit/>
          </a:bodyPr>
          <a:lstStyle/>
          <a:p>
            <a:r>
              <a:rPr lang="en-US" sz="1800" dirty="0" smtClean="0">
                <a:solidFill>
                  <a:schemeClr val="tx1"/>
                </a:solidFill>
              </a:rPr>
              <a:t>Assume 1 of each component to make a parent.  Also assume 2 period lead time.  If there is a demand for 6 A’s in period 7 then the MRP would calculate the requirements as below.</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 Calculations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 y="1447800"/>
            <a:ext cx="8305800" cy="3447098"/>
          </a:xfrm>
          <a:prstGeom prst="rect">
            <a:avLst/>
          </a:prstGeom>
          <a:noFill/>
        </p:spPr>
        <p:txBody>
          <a:bodyPr wrap="square" rtlCol="0">
            <a:spAutoFit/>
          </a:bodyPr>
          <a:lstStyle/>
          <a:p>
            <a:r>
              <a:rPr lang="en-US" sz="2400" dirty="0" smtClean="0">
                <a:solidFill>
                  <a:schemeClr val="tx1"/>
                </a:solidFill>
              </a:rPr>
              <a:t>In the previous example, there was no consideration to on hand inventory or other demands.  For instance, if we used the same logic board for other products there would be additional demand on it.  MRP calculates the demand by using simple calculations for each demand period.</a:t>
            </a:r>
          </a:p>
          <a:p>
            <a:endParaRPr lang="en-US" sz="1800" dirty="0" smtClean="0">
              <a:solidFill>
                <a:schemeClr val="tx1"/>
              </a:solidFill>
            </a:endParaRPr>
          </a:p>
          <a:p>
            <a:pPr algn="ctr"/>
            <a:r>
              <a:rPr lang="en-US" sz="2000" dirty="0" smtClean="0">
                <a:solidFill>
                  <a:schemeClr val="tx1"/>
                </a:solidFill>
              </a:rPr>
              <a:t>Demand</a:t>
            </a:r>
          </a:p>
          <a:p>
            <a:endParaRPr lang="en-US" sz="2000" dirty="0" smtClean="0">
              <a:solidFill>
                <a:schemeClr val="tx1"/>
              </a:solidFill>
            </a:endParaRPr>
          </a:p>
          <a:p>
            <a:endParaRPr lang="en-US" sz="2000" dirty="0" smtClean="0">
              <a:solidFill>
                <a:schemeClr val="tx1"/>
              </a:solidFill>
            </a:endParaRPr>
          </a:p>
          <a:p>
            <a:pPr algn="ctr"/>
            <a:r>
              <a:rPr lang="en-US" sz="2000" dirty="0" smtClean="0">
                <a:solidFill>
                  <a:schemeClr val="tx1"/>
                </a:solidFill>
              </a:rPr>
              <a:t>Gross Requirements - On Hand Inventory - Quantity On Order</a:t>
            </a:r>
            <a:endParaRPr lang="en-US" sz="2000" dirty="0">
              <a:solidFill>
                <a:schemeClr val="tx1"/>
              </a:solidFill>
            </a:endParaRPr>
          </a:p>
        </p:txBody>
      </p:sp>
      <p:sp>
        <p:nvSpPr>
          <p:cNvPr id="9" name="Right Arrow 8"/>
          <p:cNvSpPr/>
          <p:nvPr/>
        </p:nvSpPr>
        <p:spPr>
          <a:xfrm rot="16200000">
            <a:off x="4267200" y="3948684"/>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 Demand</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 y="1447800"/>
            <a:ext cx="8305800" cy="707886"/>
          </a:xfrm>
          <a:prstGeom prst="rect">
            <a:avLst/>
          </a:prstGeom>
          <a:noFill/>
        </p:spPr>
        <p:txBody>
          <a:bodyPr wrap="square" rtlCol="0">
            <a:spAutoFit/>
          </a:bodyPr>
          <a:lstStyle/>
          <a:p>
            <a:r>
              <a:rPr lang="en-US" sz="2000" dirty="0" smtClean="0">
                <a:solidFill>
                  <a:schemeClr val="tx1"/>
                </a:solidFill>
              </a:rPr>
              <a:t>MRP calculated dependent demand.  Independent demand comes from orders and forecasts.</a:t>
            </a:r>
            <a:endParaRPr lang="en-US" sz="20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381000" y="2438400"/>
            <a:ext cx="3698969" cy="2895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572000" y="2362200"/>
            <a:ext cx="4426541" cy="2895600"/>
          </a:xfrm>
          <a:prstGeom prst="rect">
            <a:avLst/>
          </a:prstGeom>
          <a:noFill/>
          <a:ln w="9525">
            <a:noFill/>
            <a:miter lim="800000"/>
            <a:headEnd/>
            <a:tailEnd/>
          </a:ln>
          <a:effectLst/>
        </p:spPr>
      </p:pic>
      <p:sp>
        <p:nvSpPr>
          <p:cNvPr id="10" name="TextBox 9"/>
          <p:cNvSpPr txBox="1"/>
          <p:nvPr/>
        </p:nvSpPr>
        <p:spPr>
          <a:xfrm>
            <a:off x="4572000" y="5562600"/>
            <a:ext cx="4152900" cy="400110"/>
          </a:xfrm>
          <a:prstGeom prst="rect">
            <a:avLst/>
          </a:prstGeom>
          <a:noFill/>
        </p:spPr>
        <p:txBody>
          <a:bodyPr wrap="square" rtlCol="0">
            <a:spAutoFit/>
          </a:bodyPr>
          <a:lstStyle/>
          <a:p>
            <a:r>
              <a:rPr lang="en-US" sz="2000" dirty="0" smtClean="0">
                <a:solidFill>
                  <a:schemeClr val="tx1"/>
                </a:solidFill>
              </a:rPr>
              <a:t>Notice the available to promise.</a:t>
            </a:r>
            <a:endParaRPr lang="en-US" sz="2000" dirty="0">
              <a:solidFill>
                <a:schemeClr val="tx1"/>
              </a:solidFill>
            </a:endParaRPr>
          </a:p>
        </p:txBody>
      </p:sp>
      <p:cxnSp>
        <p:nvCxnSpPr>
          <p:cNvPr id="12" name="Straight Arrow Connector 11"/>
          <p:cNvCxnSpPr>
            <a:stCxn id="10" idx="0"/>
          </p:cNvCxnSpPr>
          <p:nvPr/>
        </p:nvCxnSpPr>
        <p:spPr>
          <a:xfrm rot="5400000" flipH="1" flipV="1">
            <a:off x="6143625" y="3705225"/>
            <a:ext cx="2362200" cy="13525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562600"/>
            <a:ext cx="4191000" cy="400110"/>
          </a:xfrm>
          <a:prstGeom prst="rect">
            <a:avLst/>
          </a:prstGeom>
          <a:noFill/>
        </p:spPr>
        <p:txBody>
          <a:bodyPr wrap="square" rtlCol="0">
            <a:spAutoFit/>
          </a:bodyPr>
          <a:lstStyle/>
          <a:p>
            <a:r>
              <a:rPr lang="en-US" sz="2000" dirty="0" smtClean="0">
                <a:solidFill>
                  <a:schemeClr val="tx1"/>
                </a:solidFill>
              </a:rPr>
              <a:t>Due date March 21, 2008</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 Demand</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 y="1447800"/>
            <a:ext cx="8305800" cy="400110"/>
          </a:xfrm>
          <a:prstGeom prst="rect">
            <a:avLst/>
          </a:prstGeom>
          <a:noFill/>
        </p:spPr>
        <p:txBody>
          <a:bodyPr wrap="square" rtlCol="0">
            <a:spAutoFit/>
          </a:bodyPr>
          <a:lstStyle/>
          <a:p>
            <a:r>
              <a:rPr lang="en-US" sz="2000" dirty="0" smtClean="0">
                <a:solidFill>
                  <a:schemeClr val="tx1"/>
                </a:solidFill>
              </a:rPr>
              <a:t>After running MRP we can see our demand and where it came from.</a:t>
            </a:r>
            <a:endParaRPr lang="en-US" sz="2000" dirty="0">
              <a:solidFill>
                <a:schemeClr val="tx1"/>
              </a:solidFill>
            </a:endParaRPr>
          </a:p>
        </p:txBody>
      </p:sp>
      <p:pic>
        <p:nvPicPr>
          <p:cNvPr id="1027" name="Picture 3"/>
          <p:cNvPicPr>
            <a:picLocks noChangeAspect="1" noChangeArrowheads="1"/>
          </p:cNvPicPr>
          <p:nvPr/>
        </p:nvPicPr>
        <p:blipFill>
          <a:blip r:embed="rId2"/>
          <a:srcRect/>
          <a:stretch>
            <a:fillRect/>
          </a:stretch>
        </p:blipFill>
        <p:spPr bwMode="auto">
          <a:xfrm>
            <a:off x="457200" y="1752600"/>
            <a:ext cx="7858125" cy="9810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a:srcRect/>
          <a:stretch>
            <a:fillRect/>
          </a:stretch>
        </p:blipFill>
        <p:spPr bwMode="auto">
          <a:xfrm>
            <a:off x="457200" y="4724400"/>
            <a:ext cx="7905750" cy="1647825"/>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a:srcRect/>
          <a:stretch>
            <a:fillRect/>
          </a:stretch>
        </p:blipFill>
        <p:spPr bwMode="auto">
          <a:xfrm>
            <a:off x="381000" y="2819400"/>
            <a:ext cx="8001000" cy="1781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 Demand</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381000" y="1447800"/>
            <a:ext cx="8305800" cy="707886"/>
          </a:xfrm>
          <a:prstGeom prst="rect">
            <a:avLst/>
          </a:prstGeom>
          <a:noFill/>
        </p:spPr>
        <p:txBody>
          <a:bodyPr wrap="square" rtlCol="0">
            <a:spAutoFit/>
          </a:bodyPr>
          <a:lstStyle/>
          <a:p>
            <a:r>
              <a:rPr lang="en-US" sz="2000" dirty="0" smtClean="0">
                <a:solidFill>
                  <a:schemeClr val="tx1"/>
                </a:solidFill>
              </a:rPr>
              <a:t>MRP also suggests purchases based upon requirements.  If some items were in stock, MRP would lower its recommendations accordingly.</a:t>
            </a:r>
            <a:endParaRPr lang="en-US" sz="20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557212" y="2286000"/>
            <a:ext cx="8029575"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MRP Demand</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5943600" cy="2862322"/>
          </a:xfrm>
          <a:prstGeom prst="rect">
            <a:avLst/>
          </a:prstGeom>
          <a:noFill/>
        </p:spPr>
        <p:txBody>
          <a:bodyPr wrap="square" rtlCol="0">
            <a:spAutoFit/>
          </a:bodyPr>
          <a:lstStyle/>
          <a:p>
            <a:r>
              <a:rPr lang="en-US" sz="2000" dirty="0" smtClean="0">
                <a:solidFill>
                  <a:schemeClr val="tx1"/>
                </a:solidFill>
              </a:rPr>
              <a:t>Delivery due 3/21</a:t>
            </a:r>
          </a:p>
          <a:p>
            <a:r>
              <a:rPr lang="en-US" sz="2000" dirty="0" smtClean="0">
                <a:solidFill>
                  <a:schemeClr val="tx1"/>
                </a:solidFill>
              </a:rPr>
              <a:t>MRP sets Manufacturing Order due date 3/20 for Laser Pointer</a:t>
            </a:r>
          </a:p>
          <a:p>
            <a:r>
              <a:rPr lang="en-US" sz="2000" dirty="0" smtClean="0">
                <a:solidFill>
                  <a:schemeClr val="tx1"/>
                </a:solidFill>
              </a:rPr>
              <a:t>	release date 3/18</a:t>
            </a:r>
          </a:p>
          <a:p>
            <a:r>
              <a:rPr lang="en-US" sz="2000" dirty="0" smtClean="0">
                <a:solidFill>
                  <a:schemeClr val="tx1"/>
                </a:solidFill>
              </a:rPr>
              <a:t>Subassembly Logic Board due date is 3/17 so it can be supplied on 3/18</a:t>
            </a:r>
          </a:p>
          <a:p>
            <a:r>
              <a:rPr lang="en-US" sz="2000" dirty="0" smtClean="0">
                <a:solidFill>
                  <a:schemeClr val="tx1"/>
                </a:solidFill>
              </a:rPr>
              <a:t>	release date 3/13 (order spans weekend)</a:t>
            </a:r>
          </a:p>
          <a:p>
            <a:r>
              <a:rPr lang="en-US" sz="2000" dirty="0" smtClean="0">
                <a:solidFill>
                  <a:schemeClr val="tx1"/>
                </a:solidFill>
              </a:rPr>
              <a:t>Laser Pointer components due 3/17</a:t>
            </a:r>
          </a:p>
          <a:p>
            <a:r>
              <a:rPr lang="en-US" sz="2000" dirty="0" smtClean="0">
                <a:solidFill>
                  <a:schemeClr val="tx1"/>
                </a:solidFill>
              </a:rPr>
              <a:t>Logic Board components due 3/12</a:t>
            </a:r>
          </a:p>
        </p:txBody>
      </p:sp>
      <p:pic>
        <p:nvPicPr>
          <p:cNvPr id="1027" name="Picture 3"/>
          <p:cNvPicPr>
            <a:picLocks noChangeAspect="1" noChangeArrowheads="1"/>
          </p:cNvPicPr>
          <p:nvPr/>
        </p:nvPicPr>
        <p:blipFill>
          <a:blip r:embed="rId2"/>
          <a:srcRect/>
          <a:stretch>
            <a:fillRect/>
          </a:stretch>
        </p:blipFill>
        <p:spPr bwMode="auto">
          <a:xfrm>
            <a:off x="6324600" y="2133600"/>
            <a:ext cx="2641600" cy="1771805"/>
          </a:xfrm>
          <a:prstGeom prst="rect">
            <a:avLst/>
          </a:prstGeom>
          <a:noFill/>
          <a:ln w="9525">
            <a:noFill/>
            <a:miter lim="800000"/>
            <a:headEnd/>
            <a:tailEnd/>
          </a:ln>
          <a:effectLst/>
        </p:spPr>
      </p:pic>
      <p:sp>
        <p:nvSpPr>
          <p:cNvPr id="6" name="TextBox 5"/>
          <p:cNvSpPr txBox="1"/>
          <p:nvPr/>
        </p:nvSpPr>
        <p:spPr>
          <a:xfrm>
            <a:off x="304800" y="4648200"/>
            <a:ext cx="8382000" cy="1600438"/>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calculating due dates for manufactured items, the manufacturing calendar will be used to determine the due date.  By default if the lead time of the item is less than 90 days the manufacturing calendar will be used.  If the lead time is greater than 90 days, WinMan will use an open calendar and simply count calendar days.  Use the MRP system option </a:t>
            </a:r>
            <a:r>
              <a:rPr lang="en-US" sz="1400" b="1" dirty="0" smtClean="0">
                <a:solidFill>
                  <a:schemeClr val="tx1"/>
                </a:solidFill>
              </a:rPr>
              <a:t>Number of days </a:t>
            </a:r>
            <a:r>
              <a:rPr lang="en-US" sz="1400" b="1" dirty="0" err="1" smtClean="0">
                <a:solidFill>
                  <a:schemeClr val="tx1"/>
                </a:solidFill>
              </a:rPr>
              <a:t>leadtime</a:t>
            </a:r>
            <a:r>
              <a:rPr lang="en-US" sz="1400" b="1" dirty="0" smtClean="0">
                <a:solidFill>
                  <a:schemeClr val="tx1"/>
                </a:solidFill>
              </a:rPr>
              <a:t> after which working days will not be taken into account, </a:t>
            </a:r>
            <a:r>
              <a:rPr lang="en-US" sz="1400" dirty="0" smtClean="0">
                <a:solidFill>
                  <a:schemeClr val="tx1"/>
                </a:solidFill>
              </a:rPr>
              <a:t>to increase the number of days that the manufacturing calendar will be used.  Enable the option and set the value to the number of days required, typically the longest lead time for a manufactured item.</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1938992"/>
          </a:xfrm>
          <a:prstGeom prst="rect">
            <a:avLst/>
          </a:prstGeom>
          <a:noFill/>
        </p:spPr>
        <p:txBody>
          <a:bodyPr wrap="square" rtlCol="0">
            <a:spAutoFit/>
          </a:bodyPr>
          <a:lstStyle/>
          <a:p>
            <a:r>
              <a:rPr lang="en-US" sz="2000" dirty="0" smtClean="0">
                <a:solidFill>
                  <a:schemeClr val="tx1"/>
                </a:solidFill>
              </a:rPr>
              <a:t>The process begins with the buyers who review the Orders Summary Processing screen which shows by Supplier, proposed purchase orders.</a:t>
            </a:r>
          </a:p>
          <a:p>
            <a:endParaRPr lang="en-US" sz="2000" dirty="0" smtClean="0">
              <a:solidFill>
                <a:schemeClr val="tx1"/>
              </a:solidFill>
            </a:endParaRPr>
          </a:p>
          <a:p>
            <a:r>
              <a:rPr lang="en-US" sz="2000" dirty="0" smtClean="0">
                <a:solidFill>
                  <a:schemeClr val="tx1"/>
                </a:solidFill>
              </a:rPr>
              <a:t>Suggested suppliers are determined by the supplier cross reference.  When multiple supplier cross reference records exist, the supplier with the lowest sequence number with a lead time within the requirement will be selected</a:t>
            </a:r>
            <a:endParaRPr lang="en-US" sz="2000" dirty="0">
              <a:solidFill>
                <a:schemeClr val="tx1"/>
              </a:solidFill>
            </a:endParaRPr>
          </a:p>
        </p:txBody>
      </p:sp>
      <p:sp>
        <p:nvSpPr>
          <p:cNvPr id="6" name="TextBox 5"/>
          <p:cNvSpPr txBox="1"/>
          <p:nvPr/>
        </p:nvSpPr>
        <p:spPr>
          <a:xfrm>
            <a:off x="304800" y="36576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To always use the supplier with the lowest lead when the due date can not be met by any </a:t>
            </a:r>
            <a:r>
              <a:rPr lang="en-US" sz="1400" smtClean="0">
                <a:solidFill>
                  <a:schemeClr val="tx1"/>
                </a:solidFill>
              </a:rPr>
              <a:t>supplier select </a:t>
            </a:r>
            <a:r>
              <a:rPr lang="en-US" sz="1400" dirty="0" smtClean="0">
                <a:solidFill>
                  <a:schemeClr val="tx1"/>
                </a:solidFill>
              </a:rPr>
              <a:t>the Supplier Cross Reference system option </a:t>
            </a:r>
            <a:r>
              <a:rPr lang="en-US" sz="1400" b="1" dirty="0" smtClean="0">
                <a:solidFill>
                  <a:schemeClr val="tx1"/>
                </a:solidFill>
              </a:rPr>
              <a:t>Determines whether the supplier with the lowest lead-time gets selected if no records meet the due date criteria</a:t>
            </a:r>
            <a:r>
              <a:rPr lang="en-US" sz="1400" dirty="0" smtClean="0">
                <a:solidFill>
                  <a:schemeClr val="tx1"/>
                </a:solidFill>
              </a:rPr>
              <a:t>.  Enable the option and set to Y to use shortest lead time as the criteria for selecting a supplier. </a:t>
            </a:r>
            <a:endParaRPr lang="en-US" sz="1400" b="1" dirty="0" smtClean="0">
              <a:solidFill>
                <a:schemeClr val="tx1"/>
              </a:solidFill>
            </a:endParaRPr>
          </a:p>
        </p:txBody>
      </p:sp>
      <p:sp>
        <p:nvSpPr>
          <p:cNvPr id="7" name="TextBox 6"/>
          <p:cNvSpPr txBox="1"/>
          <p:nvPr/>
        </p:nvSpPr>
        <p:spPr>
          <a:xfrm>
            <a:off x="304800" y="48768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To always use the default supplier use the MRP system option </a:t>
            </a:r>
            <a:r>
              <a:rPr lang="en-US" sz="1400" b="1" dirty="0" smtClean="0">
                <a:solidFill>
                  <a:schemeClr val="tx1"/>
                </a:solidFill>
              </a:rPr>
              <a:t>Always use the default supplier regardless of </a:t>
            </a:r>
            <a:r>
              <a:rPr lang="en-US" sz="1400" b="1" dirty="0" err="1" smtClean="0">
                <a:solidFill>
                  <a:schemeClr val="tx1"/>
                </a:solidFill>
              </a:rPr>
              <a:t>leadtime</a:t>
            </a:r>
            <a:r>
              <a:rPr lang="en-US" sz="1400" dirty="0" smtClean="0">
                <a:solidFill>
                  <a:schemeClr val="tx1"/>
                </a:solidFill>
              </a:rPr>
              <a:t>.  Enable the option and set the value to Y to always use the supplier with the lowest sequence number regardless of </a:t>
            </a:r>
            <a:r>
              <a:rPr lang="en-US" sz="1400" dirty="0" err="1" smtClean="0">
                <a:solidFill>
                  <a:schemeClr val="tx1"/>
                </a:solidFill>
              </a:rPr>
              <a:t>leadtime</a:t>
            </a:r>
            <a:r>
              <a:rPr lang="en-US" sz="1400" dirty="0" smtClean="0">
                <a:solidFill>
                  <a:schemeClr val="tx1"/>
                </a:solidFill>
              </a:rPr>
              <a:t>.  </a:t>
            </a:r>
          </a:p>
          <a:p>
            <a:r>
              <a:rPr lang="en-US" sz="1400" b="1" dirty="0" smtClean="0">
                <a:solidFill>
                  <a:schemeClr val="tx1"/>
                </a:solidFill>
              </a:rPr>
              <a:t>Note:  This profile will override the above setting if both are used.</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707886"/>
          </a:xfrm>
          <a:prstGeom prst="rect">
            <a:avLst/>
          </a:prstGeom>
          <a:noFill/>
        </p:spPr>
        <p:txBody>
          <a:bodyPr wrap="square" rtlCol="0">
            <a:spAutoFit/>
          </a:bodyPr>
          <a:lstStyle/>
          <a:p>
            <a:r>
              <a:rPr lang="en-US" sz="2000" dirty="0" smtClean="0">
                <a:solidFill>
                  <a:schemeClr val="tx1"/>
                </a:solidFill>
              </a:rPr>
              <a:t>All of the items for a supplier can be chosen by clicking on the “Include” checkbox for the supplier.</a:t>
            </a:r>
            <a:endParaRPr lang="en-US" sz="20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228600" y="2163024"/>
            <a:ext cx="8686800" cy="40853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707886"/>
          </a:xfrm>
          <a:prstGeom prst="rect">
            <a:avLst/>
          </a:prstGeom>
          <a:noFill/>
        </p:spPr>
        <p:txBody>
          <a:bodyPr wrap="square" rtlCol="0">
            <a:spAutoFit/>
          </a:bodyPr>
          <a:lstStyle/>
          <a:p>
            <a:r>
              <a:rPr lang="en-US" sz="2000" dirty="0" smtClean="0">
                <a:solidFill>
                  <a:schemeClr val="tx1"/>
                </a:solidFill>
              </a:rPr>
              <a:t>All of the items for a supplier can be chosen by clicking on the “Include” checkbox for the supplier.  Next we firm up the proposed orders.</a:t>
            </a:r>
            <a:endParaRPr lang="en-US" sz="2000" dirty="0">
              <a:solidFill>
                <a:schemeClr val="tx1"/>
              </a:solidFill>
            </a:endParaRPr>
          </a:p>
        </p:txBody>
      </p:sp>
      <p:pic>
        <p:nvPicPr>
          <p:cNvPr id="3074" name="Picture 2"/>
          <p:cNvPicPr>
            <a:picLocks noChangeAspect="1" noChangeArrowheads="1"/>
          </p:cNvPicPr>
          <p:nvPr/>
        </p:nvPicPr>
        <p:blipFill>
          <a:blip r:embed="rId2"/>
          <a:srcRect t="13506" r="3125" b="20000"/>
          <a:stretch>
            <a:fillRect/>
          </a:stretch>
        </p:blipFill>
        <p:spPr bwMode="auto">
          <a:xfrm>
            <a:off x="142875" y="2514600"/>
            <a:ext cx="885825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1015663"/>
          </a:xfrm>
          <a:prstGeom prst="rect">
            <a:avLst/>
          </a:prstGeom>
          <a:noFill/>
        </p:spPr>
        <p:txBody>
          <a:bodyPr wrap="square" rtlCol="0">
            <a:spAutoFit/>
          </a:bodyPr>
          <a:lstStyle/>
          <a:p>
            <a:r>
              <a:rPr lang="en-US" sz="2000" dirty="0" smtClean="0">
                <a:solidFill>
                  <a:schemeClr val="tx1"/>
                </a:solidFill>
              </a:rPr>
              <a:t>Once the proposed orders have been firmed, they can be viewed on the Generated Orders tab.  Orders can be drilled down to for final review and sending of the Purchase Order to the vendor</a:t>
            </a:r>
            <a:endParaRPr lang="en-US" sz="2000" dirty="0">
              <a:solidFill>
                <a:schemeClr val="tx1"/>
              </a:solidFill>
            </a:endParaRPr>
          </a:p>
        </p:txBody>
      </p:sp>
      <p:pic>
        <p:nvPicPr>
          <p:cNvPr id="1027" name="Picture 3"/>
          <p:cNvPicPr>
            <a:picLocks noChangeAspect="1" noChangeArrowheads="1"/>
          </p:cNvPicPr>
          <p:nvPr/>
        </p:nvPicPr>
        <p:blipFill>
          <a:blip r:embed="rId2"/>
          <a:srcRect t="12791" r="18750" b="52658"/>
          <a:stretch>
            <a:fillRect/>
          </a:stretch>
        </p:blipFill>
        <p:spPr bwMode="auto">
          <a:xfrm>
            <a:off x="533400" y="2590800"/>
            <a:ext cx="8001000" cy="2057400"/>
          </a:xfrm>
          <a:prstGeom prst="rect">
            <a:avLst/>
          </a:prstGeom>
          <a:noFill/>
          <a:ln w="9525">
            <a:noFill/>
            <a:miter lim="800000"/>
            <a:headEnd/>
            <a:tailEnd/>
          </a:ln>
          <a:effectLst/>
        </p:spPr>
      </p:pic>
      <p:sp>
        <p:nvSpPr>
          <p:cNvPr id="9" name="TextBox 8"/>
          <p:cNvSpPr txBox="1"/>
          <p:nvPr/>
        </p:nvSpPr>
        <p:spPr>
          <a:xfrm>
            <a:off x="381000" y="51054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orders are firmed, by default a Firm purchase order is created.  To have New purchase orders created (and manually Firm the PO) use the Orders Summary Processing system option </a:t>
            </a:r>
            <a:r>
              <a:rPr lang="en-US" sz="1400" b="1" dirty="0" smtClean="0">
                <a:solidFill>
                  <a:schemeClr val="tx1"/>
                </a:solidFill>
              </a:rPr>
              <a:t>Create and use existing new orders instead of firm orders</a:t>
            </a:r>
            <a:r>
              <a:rPr lang="en-US" sz="1400" dirty="0" smtClean="0">
                <a:solidFill>
                  <a:schemeClr val="tx1"/>
                </a:solidFill>
              </a:rPr>
              <a:t>.  Enable the option and set the value to Y for New orders to be created.</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Inventory Review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8" name="TextBox 7"/>
          <p:cNvSpPr txBox="1"/>
          <p:nvPr/>
        </p:nvSpPr>
        <p:spPr>
          <a:xfrm>
            <a:off x="533400" y="1143000"/>
            <a:ext cx="7010400" cy="646331"/>
          </a:xfrm>
          <a:prstGeom prst="rect">
            <a:avLst/>
          </a:prstGeom>
          <a:noFill/>
        </p:spPr>
        <p:txBody>
          <a:bodyPr wrap="square" rtlCol="0">
            <a:spAutoFit/>
          </a:bodyPr>
          <a:lstStyle/>
          <a:p>
            <a:r>
              <a:rPr lang="en-US" dirty="0" smtClean="0"/>
              <a:t>Transactions Tab</a:t>
            </a:r>
            <a:endParaRPr lang="en-US" dirty="0"/>
          </a:p>
        </p:txBody>
      </p:sp>
      <p:pic>
        <p:nvPicPr>
          <p:cNvPr id="7170" name="Picture 2"/>
          <p:cNvPicPr>
            <a:picLocks noChangeAspect="1" noChangeArrowheads="1"/>
          </p:cNvPicPr>
          <p:nvPr/>
        </p:nvPicPr>
        <p:blipFill>
          <a:blip r:embed="rId2"/>
          <a:srcRect t="9302" r="18125" b="3876"/>
          <a:stretch>
            <a:fillRect/>
          </a:stretch>
        </p:blipFill>
        <p:spPr bwMode="auto">
          <a:xfrm>
            <a:off x="1371600" y="1752600"/>
            <a:ext cx="6324600" cy="4055468"/>
          </a:xfrm>
          <a:prstGeom prst="rect">
            <a:avLst/>
          </a:prstGeom>
          <a:noFill/>
          <a:ln w="9525">
            <a:noFill/>
            <a:miter lim="800000"/>
            <a:headEnd/>
            <a:tailEnd/>
          </a:ln>
          <a:effectLst/>
        </p:spPr>
      </p:pic>
      <p:sp>
        <p:nvSpPr>
          <p:cNvPr id="9" name="TextBox 8"/>
          <p:cNvSpPr txBox="1"/>
          <p:nvPr/>
        </p:nvSpPr>
        <p:spPr>
          <a:xfrm>
            <a:off x="1066800" y="5867400"/>
            <a:ext cx="7315200" cy="30777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Transactions tab is a detailed listing of all the transaction for a part.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707886"/>
          </a:xfrm>
          <a:prstGeom prst="rect">
            <a:avLst/>
          </a:prstGeom>
          <a:noFill/>
        </p:spPr>
        <p:txBody>
          <a:bodyPr wrap="square" rtlCol="0">
            <a:spAutoFit/>
          </a:bodyPr>
          <a:lstStyle/>
          <a:p>
            <a:r>
              <a:rPr lang="en-US" sz="2000" dirty="0" smtClean="0">
                <a:solidFill>
                  <a:schemeClr val="tx1"/>
                </a:solidFill>
              </a:rPr>
              <a:t>The next step is to launch the order with the supplier, receive the parts then begin working on the subassembly, the 44-1500 (Logic Board).</a:t>
            </a:r>
            <a:endParaRPr lang="en-US" sz="20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147762" y="2209800"/>
            <a:ext cx="6848475" cy="41749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1631216"/>
          </a:xfrm>
          <a:prstGeom prst="rect">
            <a:avLst/>
          </a:prstGeom>
          <a:noFill/>
        </p:spPr>
        <p:txBody>
          <a:bodyPr wrap="square" rtlCol="0">
            <a:spAutoFit/>
          </a:bodyPr>
          <a:lstStyle/>
          <a:p>
            <a:r>
              <a:rPr lang="en-US" sz="2000" dirty="0" smtClean="0">
                <a:solidFill>
                  <a:schemeClr val="tx1"/>
                </a:solidFill>
              </a:rPr>
              <a:t>Manufacturing Orders generated by MRP are created as Proposed.  </a:t>
            </a:r>
          </a:p>
          <a:p>
            <a:endParaRPr lang="en-US" sz="2000" dirty="0" smtClean="0">
              <a:solidFill>
                <a:schemeClr val="tx1"/>
              </a:solidFill>
            </a:endParaRPr>
          </a:p>
          <a:p>
            <a:r>
              <a:rPr lang="en-US" sz="2000" dirty="0" smtClean="0">
                <a:solidFill>
                  <a:schemeClr val="tx1"/>
                </a:solidFill>
              </a:rPr>
              <a:t>Proposed orders do not have their requirements fixed until the order has been firmed.  Making changes to a Bill of Material for a proposed item will have the changes generate requirements the next time MRP is run.</a:t>
            </a:r>
            <a:endParaRPr lang="en-US" sz="2000" dirty="0">
              <a:solidFill>
                <a:schemeClr val="tx1"/>
              </a:solidFill>
            </a:endParaRPr>
          </a:p>
        </p:txBody>
      </p:sp>
      <p:sp>
        <p:nvSpPr>
          <p:cNvPr id="6" name="TextBox 5"/>
          <p:cNvSpPr txBox="1"/>
          <p:nvPr/>
        </p:nvSpPr>
        <p:spPr>
          <a:xfrm>
            <a:off x="304800" y="3429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Proposed manufacturing orders generated in MRP will have a default prefix of MRP.  To change this prefix, use the MRP system option </a:t>
            </a:r>
            <a:r>
              <a:rPr lang="en-US" sz="1400" b="1" dirty="0" smtClean="0">
                <a:solidFill>
                  <a:schemeClr val="tx1"/>
                </a:solidFill>
              </a:rPr>
              <a:t>MRP proposed manufacturing orders prefix</a:t>
            </a:r>
            <a:r>
              <a:rPr lang="en-US" sz="1400" dirty="0" smtClean="0">
                <a:solidFill>
                  <a:schemeClr val="tx1"/>
                </a:solidFill>
              </a:rPr>
              <a:t>.  Enable the option and set the value to the required prefix.</a:t>
            </a:r>
            <a:endParaRPr lang="en-US" sz="1400" b="1" dirty="0" smtClean="0">
              <a:solidFill>
                <a:schemeClr val="tx1"/>
              </a:solidFill>
            </a:endParaRPr>
          </a:p>
        </p:txBody>
      </p:sp>
      <p:sp>
        <p:nvSpPr>
          <p:cNvPr id="7" name="TextBox 6"/>
          <p:cNvSpPr txBox="1"/>
          <p:nvPr/>
        </p:nvSpPr>
        <p:spPr>
          <a:xfrm>
            <a:off x="304800" y="44196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the proposed manufacturing number becomes to large, the MRP manufacturing order number can be reset to 1.  Use the MRP system option </a:t>
            </a:r>
            <a:r>
              <a:rPr lang="en-US" sz="1400" b="1" dirty="0" smtClean="0">
                <a:solidFill>
                  <a:schemeClr val="tx1"/>
                </a:solidFill>
              </a:rPr>
              <a:t>Resets the manufacturing orders counters to 1, </a:t>
            </a:r>
            <a:r>
              <a:rPr lang="en-US" sz="1400" dirty="0" smtClean="0">
                <a:solidFill>
                  <a:schemeClr val="tx1"/>
                </a:solidFill>
              </a:rPr>
              <a:t>enable the option and set the value to Y to reset the value.  </a:t>
            </a:r>
          </a:p>
          <a:p>
            <a:r>
              <a:rPr lang="en-US" sz="1400" b="1" dirty="0" smtClean="0">
                <a:solidFill>
                  <a:schemeClr val="tx1"/>
                </a:solidFill>
              </a:rPr>
              <a:t>NOTE:  Once MRP has run and reset the counter, you must disable this option or each subsequent MRP run will reset the counter.</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Executing the MRP Plan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447800"/>
            <a:ext cx="8763000" cy="707886"/>
          </a:xfrm>
          <a:prstGeom prst="rect">
            <a:avLst/>
          </a:prstGeom>
          <a:noFill/>
        </p:spPr>
        <p:txBody>
          <a:bodyPr wrap="square" rtlCol="0">
            <a:spAutoFit/>
          </a:bodyPr>
          <a:lstStyle/>
          <a:p>
            <a:r>
              <a:rPr lang="en-US" sz="2000" dirty="0" smtClean="0">
                <a:solidFill>
                  <a:schemeClr val="tx1"/>
                </a:solidFill>
              </a:rPr>
              <a:t>The final step is to finish the order.  This step receives the final assembly into inventory.</a:t>
            </a:r>
            <a:endParaRPr lang="en-US" sz="2000"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195263" y="2247900"/>
            <a:ext cx="8753475" cy="3924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Other MRP Options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381000" y="4114800"/>
            <a:ext cx="83820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A planning buffer can be used to add additional time to the procurement lead time to add safety time.  A planning buffer exists at the product level, and will be used over the global setting.  To use a global setting, enable the MRP system option </a:t>
            </a:r>
            <a:r>
              <a:rPr lang="en-US" sz="1400" b="1" dirty="0" smtClean="0">
                <a:solidFill>
                  <a:schemeClr val="tx1"/>
                </a:solidFill>
              </a:rPr>
              <a:t>Planning buffer, </a:t>
            </a:r>
            <a:r>
              <a:rPr lang="en-US" sz="1400" dirty="0" smtClean="0">
                <a:solidFill>
                  <a:schemeClr val="tx1"/>
                </a:solidFill>
              </a:rPr>
              <a:t>and set the value to the number of days that should be added to the lead time</a:t>
            </a:r>
          </a:p>
          <a:p>
            <a:r>
              <a:rPr lang="en-US" sz="1400" b="1" dirty="0" smtClean="0">
                <a:solidFill>
                  <a:schemeClr val="tx1"/>
                </a:solidFill>
              </a:rPr>
              <a:t>Note:  Buffers allow waste to be created so caution should be used with buffers</a:t>
            </a:r>
          </a:p>
        </p:txBody>
      </p:sp>
      <p:sp>
        <p:nvSpPr>
          <p:cNvPr id="7" name="TextBox 6"/>
          <p:cNvSpPr txBox="1"/>
          <p:nvPr/>
        </p:nvSpPr>
        <p:spPr>
          <a:xfrm>
            <a:off x="381000" y="55626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using re-order points, a proposed order will be created regardless of demand.  Use the MRP system option </a:t>
            </a:r>
            <a:r>
              <a:rPr lang="en-US" sz="1400" b="1" dirty="0" smtClean="0">
                <a:solidFill>
                  <a:schemeClr val="tx1"/>
                </a:solidFill>
              </a:rPr>
              <a:t>Re order products when there is no demand </a:t>
            </a:r>
            <a:r>
              <a:rPr lang="en-US" sz="1400" dirty="0" smtClean="0">
                <a:solidFill>
                  <a:schemeClr val="tx1"/>
                </a:solidFill>
              </a:rPr>
              <a:t>to not create proposed orders for re-order points unless there is demand for the item</a:t>
            </a:r>
            <a:endParaRPr lang="en-US" sz="1400" b="1" dirty="0" smtClean="0">
              <a:solidFill>
                <a:schemeClr val="tx1"/>
              </a:solidFill>
            </a:endParaRPr>
          </a:p>
        </p:txBody>
      </p:sp>
      <p:sp>
        <p:nvSpPr>
          <p:cNvPr id="9" name="TextBox 8"/>
          <p:cNvSpPr txBox="1"/>
          <p:nvPr/>
        </p:nvSpPr>
        <p:spPr>
          <a:xfrm>
            <a:off x="381000" y="2514600"/>
            <a:ext cx="8305800" cy="1384995"/>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when MRP generates orders, it will suggest the date before it is required.  For example, if a WIP component is required on Oct 26, the PO for the component will have a due date of Oct 25.  WinMan can use “Optimistic” logic where the component will be scheduled to arrive the same day as required.  In the example above, the PO would have a due date of Oct 26.  To use this functionality, enable the MRP system option </a:t>
            </a:r>
            <a:r>
              <a:rPr lang="en-US" sz="1400" b="1" dirty="0" smtClean="0">
                <a:solidFill>
                  <a:schemeClr val="tx1"/>
                </a:solidFill>
              </a:rPr>
              <a:t>Use optimistic logic for supply and demand on the same day, </a:t>
            </a:r>
            <a:r>
              <a:rPr lang="en-US" sz="1400" dirty="0" smtClean="0">
                <a:solidFill>
                  <a:schemeClr val="tx1"/>
                </a:solidFill>
              </a:rPr>
              <a:t>and set the value to Y</a:t>
            </a:r>
            <a:endParaRPr lang="en-US" sz="1400" b="1" dirty="0" smtClean="0">
              <a:solidFill>
                <a:schemeClr val="tx1"/>
              </a:solidFill>
            </a:endParaRPr>
          </a:p>
        </p:txBody>
      </p:sp>
      <p:sp>
        <p:nvSpPr>
          <p:cNvPr id="10" name="TextBox 9"/>
          <p:cNvSpPr txBox="1"/>
          <p:nvPr/>
        </p:nvSpPr>
        <p:spPr>
          <a:xfrm>
            <a:off x="381000" y="1295400"/>
            <a:ext cx="83058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MRP will generate proposed orders when the items are required.  Use the MRP system option </a:t>
            </a:r>
            <a:r>
              <a:rPr lang="en-US" sz="1400" b="1" dirty="0" smtClean="0">
                <a:solidFill>
                  <a:schemeClr val="tx1"/>
                </a:solidFill>
              </a:rPr>
              <a:t>Consolidate orders within </a:t>
            </a:r>
            <a:r>
              <a:rPr lang="en-US" sz="1400" b="1" dirty="0" err="1" smtClean="0">
                <a:solidFill>
                  <a:schemeClr val="tx1"/>
                </a:solidFill>
              </a:rPr>
              <a:t>leadtime</a:t>
            </a:r>
            <a:r>
              <a:rPr lang="en-US" sz="1400" b="1" dirty="0" smtClean="0">
                <a:solidFill>
                  <a:schemeClr val="tx1"/>
                </a:solidFill>
              </a:rPr>
              <a:t>, </a:t>
            </a:r>
            <a:r>
              <a:rPr lang="en-US" sz="1400" dirty="0" smtClean="0">
                <a:solidFill>
                  <a:schemeClr val="tx1"/>
                </a:solidFill>
              </a:rPr>
              <a:t>to combine orders within the lead time of the item into 1 order.  Enable the option and set to Y to use this setting.  This is especially helpful for items that have long set-up times.</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Other MRP Options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9" name="TextBox 8"/>
          <p:cNvSpPr txBox="1"/>
          <p:nvPr/>
        </p:nvSpPr>
        <p:spPr>
          <a:xfrm>
            <a:off x="381000" y="1981200"/>
            <a:ext cx="8305800" cy="1600438"/>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a purchased item is required in a time shorter than the lead time, MRP will suggest an order for when it is required.   Typically, the buyer will either accept the date and pay an expedite fee or move the due date of the PO.  If the PO date is moved out, MRP will continue to propose a PO for the first date.  These PO’s can act as signals to monitor the true PO, however, to prevent them from being created, use the MRP system option </a:t>
            </a:r>
            <a:r>
              <a:rPr lang="en-US" sz="1400" b="1" dirty="0" smtClean="0">
                <a:solidFill>
                  <a:schemeClr val="tx1"/>
                </a:solidFill>
              </a:rPr>
              <a:t>Suppress POs in </a:t>
            </a:r>
            <a:r>
              <a:rPr lang="en-US" sz="1400" b="1" dirty="0" err="1" smtClean="0">
                <a:solidFill>
                  <a:schemeClr val="tx1"/>
                </a:solidFill>
              </a:rPr>
              <a:t>Leadtime</a:t>
            </a:r>
            <a:r>
              <a:rPr lang="en-US" sz="1400" b="1" dirty="0" smtClean="0">
                <a:solidFill>
                  <a:schemeClr val="tx1"/>
                </a:solidFill>
              </a:rPr>
              <a:t> if demand to satisfy is available in </a:t>
            </a:r>
            <a:r>
              <a:rPr lang="en-US" sz="1400" b="1" dirty="0" err="1" smtClean="0">
                <a:solidFill>
                  <a:schemeClr val="tx1"/>
                </a:solidFill>
              </a:rPr>
              <a:t>leadtime</a:t>
            </a:r>
            <a:r>
              <a:rPr lang="en-US" sz="1400" b="1" dirty="0" smtClean="0">
                <a:solidFill>
                  <a:schemeClr val="tx1"/>
                </a:solidFill>
              </a:rPr>
              <a:t>.  </a:t>
            </a:r>
            <a:r>
              <a:rPr lang="en-US" sz="1400" dirty="0" smtClean="0">
                <a:solidFill>
                  <a:schemeClr val="tx1"/>
                </a:solidFill>
              </a:rPr>
              <a:t>Enable the option and set the value to Y to use this option.  To avoid excess PO’s from accidently being created, it is recommended to use this option.</a:t>
            </a:r>
            <a:endParaRPr lang="en-US" sz="1400" b="1" dirty="0" smtClean="0">
              <a:solidFill>
                <a:schemeClr val="tx1"/>
              </a:solidFill>
            </a:endParaRPr>
          </a:p>
        </p:txBody>
      </p:sp>
      <p:sp>
        <p:nvSpPr>
          <p:cNvPr id="8" name="TextBox 7"/>
          <p:cNvSpPr txBox="1"/>
          <p:nvPr/>
        </p:nvSpPr>
        <p:spPr>
          <a:xfrm>
            <a:off x="381000" y="4114800"/>
            <a:ext cx="8305800" cy="1600438"/>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a manufacturing item is required in a time shorter than the lead time, MRP will suggest an order for when it is required.   Typically, the planner will move the due date of the MO as the lead time is not something typically changed.  When the MO date is moved out, MRP will continue to propose a MO for the first date.  These MO’s can act as signals to monitor the true MO, however, to prevent them from being created, use the MRP system option </a:t>
            </a:r>
            <a:r>
              <a:rPr lang="en-US" sz="1400" b="1" dirty="0" smtClean="0">
                <a:solidFill>
                  <a:schemeClr val="tx1"/>
                </a:solidFill>
              </a:rPr>
              <a:t>Suppress MOs in </a:t>
            </a:r>
            <a:r>
              <a:rPr lang="en-US" sz="1400" b="1" dirty="0" err="1" smtClean="0">
                <a:solidFill>
                  <a:schemeClr val="tx1"/>
                </a:solidFill>
              </a:rPr>
              <a:t>Leadtime</a:t>
            </a:r>
            <a:r>
              <a:rPr lang="en-US" sz="1400" b="1" dirty="0" smtClean="0">
                <a:solidFill>
                  <a:schemeClr val="tx1"/>
                </a:solidFill>
              </a:rPr>
              <a:t> if demand to satisfy is available in </a:t>
            </a:r>
            <a:r>
              <a:rPr lang="en-US" sz="1400" b="1" dirty="0" err="1" smtClean="0">
                <a:solidFill>
                  <a:schemeClr val="tx1"/>
                </a:solidFill>
              </a:rPr>
              <a:t>leadtime</a:t>
            </a:r>
            <a:r>
              <a:rPr lang="en-US" sz="1400" b="1" dirty="0" smtClean="0">
                <a:solidFill>
                  <a:schemeClr val="tx1"/>
                </a:solidFill>
              </a:rPr>
              <a:t>.  </a:t>
            </a:r>
            <a:r>
              <a:rPr lang="en-US" sz="1400" dirty="0" smtClean="0">
                <a:solidFill>
                  <a:schemeClr val="tx1"/>
                </a:solidFill>
              </a:rPr>
              <a:t>Enable the option and set the value to Y to use this option.  To avoid excess MO’s from accidently being created, it is recommended to use this option.</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Production Scheduling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4800600" y="1143000"/>
            <a:ext cx="4191000" cy="5016758"/>
          </a:xfrm>
          <a:prstGeom prst="rect">
            <a:avLst/>
          </a:prstGeom>
          <a:noFill/>
        </p:spPr>
        <p:txBody>
          <a:bodyPr wrap="square" rtlCol="0">
            <a:spAutoFit/>
          </a:bodyPr>
          <a:lstStyle/>
          <a:p>
            <a:r>
              <a:rPr lang="en-US" sz="2000" dirty="0" smtClean="0">
                <a:solidFill>
                  <a:schemeClr val="tx1"/>
                </a:solidFill>
              </a:rPr>
              <a:t>We can view our capacity by viewing the Production Scheduling module.  We can see that the week of March 17 we have lots of capacity, but on Thursday, March 20 we have exceeded our capacity.   Note the color coding.  </a:t>
            </a:r>
          </a:p>
          <a:p>
            <a:endParaRPr lang="en-US" sz="2000" dirty="0" smtClean="0">
              <a:solidFill>
                <a:schemeClr val="tx1"/>
              </a:solidFill>
            </a:endParaRPr>
          </a:p>
          <a:p>
            <a:r>
              <a:rPr lang="en-US" sz="2000" dirty="0" smtClean="0">
                <a:solidFill>
                  <a:schemeClr val="tx1"/>
                </a:solidFill>
              </a:rPr>
              <a:t>Capacity is determined by the capacity in the activity center.  </a:t>
            </a:r>
          </a:p>
          <a:p>
            <a:endParaRPr lang="en-US" sz="2000" dirty="0" smtClean="0">
              <a:solidFill>
                <a:schemeClr val="tx1"/>
              </a:solidFill>
            </a:endParaRPr>
          </a:p>
          <a:p>
            <a:r>
              <a:rPr lang="en-US" sz="2000" dirty="0" smtClean="0">
                <a:solidFill>
                  <a:schemeClr val="tx1"/>
                </a:solidFill>
              </a:rPr>
              <a:t>WinMan is an Infinite capacity scheduling system, which means if there isn’t enough capacity, required action must be done manually</a:t>
            </a:r>
            <a:endParaRPr lang="en-US" sz="20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152400" y="1981200"/>
            <a:ext cx="4495800" cy="35157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Production Scheduling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43000"/>
            <a:ext cx="8763000" cy="707886"/>
          </a:xfrm>
          <a:prstGeom prst="rect">
            <a:avLst/>
          </a:prstGeom>
          <a:noFill/>
        </p:spPr>
        <p:txBody>
          <a:bodyPr wrap="square" rtlCol="0">
            <a:spAutoFit/>
          </a:bodyPr>
          <a:lstStyle/>
          <a:p>
            <a:r>
              <a:rPr lang="en-US" sz="2000" dirty="0" smtClean="0">
                <a:solidFill>
                  <a:schemeClr val="tx1"/>
                </a:solidFill>
              </a:rPr>
              <a:t>We can look at that specific day and see all of the jobs scheduled, see the status of the manufacturing order, and see the resource requirements. </a:t>
            </a:r>
            <a:endParaRPr lang="en-US" sz="2000"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1892300" y="2181225"/>
            <a:ext cx="5357122" cy="1781175"/>
          </a:xfrm>
          <a:prstGeom prst="rect">
            <a:avLst/>
          </a:prstGeom>
          <a:noFill/>
          <a:ln w="9525">
            <a:noFill/>
            <a:miter lim="800000"/>
            <a:headEnd/>
            <a:tailEnd/>
          </a:ln>
          <a:effectLst/>
        </p:spPr>
      </p:pic>
      <p:sp>
        <p:nvSpPr>
          <p:cNvPr id="6" name="TextBox 5"/>
          <p:cNvSpPr txBox="1"/>
          <p:nvPr/>
        </p:nvSpPr>
        <p:spPr>
          <a:xfrm>
            <a:off x="304800" y="44196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Days can be grouped together to simplify viewing.  By default WinMan will group 7 days together (1 Week).  However, other logical values might be 1 day or 31 days (month view).  To change the bucket size, use the Production Scheduling system option </a:t>
            </a:r>
            <a:r>
              <a:rPr lang="en-US" sz="1400" b="1" dirty="0" smtClean="0">
                <a:solidFill>
                  <a:schemeClr val="tx1"/>
                </a:solidFill>
              </a:rPr>
              <a:t>Bucket size.  </a:t>
            </a:r>
            <a:r>
              <a:rPr lang="en-US" sz="1400" dirty="0" smtClean="0">
                <a:solidFill>
                  <a:schemeClr val="tx1"/>
                </a:solidFill>
              </a:rPr>
              <a:t>Enable the option and set the value to the number of days to be grouped together.</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Production Scheduling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43000"/>
            <a:ext cx="8763000" cy="1077218"/>
          </a:xfrm>
          <a:prstGeom prst="rect">
            <a:avLst/>
          </a:prstGeom>
          <a:noFill/>
        </p:spPr>
        <p:txBody>
          <a:bodyPr wrap="square" rtlCol="0">
            <a:spAutoFit/>
          </a:bodyPr>
          <a:lstStyle/>
          <a:p>
            <a:r>
              <a:rPr lang="en-US" sz="1600" dirty="0" smtClean="0">
                <a:solidFill>
                  <a:schemeClr val="tx1"/>
                </a:solidFill>
              </a:rPr>
              <a:t>Looking at screen, we can see that we are over capacity on Thursday.  We can  drag the first operation and move it to another day.  Here we moved it to Tuesday.  Notice that now I have enough capacity to make the units.  When re-scheduling, drag the MO line and drop on the calendar icon of the new date. </a:t>
            </a:r>
            <a:endParaRPr lang="en-US" sz="1600"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152400" y="2819400"/>
            <a:ext cx="4191000" cy="1421008"/>
          </a:xfrm>
          <a:prstGeom prst="rect">
            <a:avLst/>
          </a:prstGeom>
          <a:noFill/>
          <a:ln w="9525">
            <a:noFill/>
            <a:miter lim="800000"/>
            <a:headEnd/>
            <a:tailEnd/>
          </a:ln>
          <a:effectLst/>
        </p:spPr>
      </p:pic>
      <p:pic>
        <p:nvPicPr>
          <p:cNvPr id="13314" name="Picture 2"/>
          <p:cNvPicPr>
            <a:picLocks noChangeAspect="1" noChangeArrowheads="1"/>
          </p:cNvPicPr>
          <p:nvPr/>
        </p:nvPicPr>
        <p:blipFill>
          <a:blip r:embed="rId3"/>
          <a:srcRect/>
          <a:stretch>
            <a:fillRect/>
          </a:stretch>
        </p:blipFill>
        <p:spPr bwMode="auto">
          <a:xfrm>
            <a:off x="304800" y="4419600"/>
            <a:ext cx="3933825" cy="1876425"/>
          </a:xfrm>
          <a:prstGeom prst="rect">
            <a:avLst/>
          </a:prstGeom>
          <a:noFill/>
          <a:ln w="9525">
            <a:noFill/>
            <a:miter lim="800000"/>
            <a:headEnd/>
            <a:tailEnd/>
          </a:ln>
          <a:effectLst/>
        </p:spPr>
      </p:pic>
      <p:sp>
        <p:nvSpPr>
          <p:cNvPr id="7" name="TextBox 6"/>
          <p:cNvSpPr txBox="1"/>
          <p:nvPr/>
        </p:nvSpPr>
        <p:spPr>
          <a:xfrm>
            <a:off x="4191000" y="2590800"/>
            <a:ext cx="4343400" cy="3293209"/>
          </a:xfrm>
          <a:prstGeom prst="rect">
            <a:avLst/>
          </a:prstGeom>
          <a:noFill/>
        </p:spPr>
        <p:txBody>
          <a:bodyPr wrap="square" rtlCol="0">
            <a:spAutoFit/>
          </a:bodyPr>
          <a:lstStyle/>
          <a:p>
            <a:r>
              <a:rPr lang="en-US" sz="1600" dirty="0" smtClean="0">
                <a:solidFill>
                  <a:schemeClr val="tx1"/>
                </a:solidFill>
              </a:rPr>
              <a:t>Scheduling uses the offset lead time of the process from the Bill of Material to determine when activities should be scheduled.  Once the MO is Firmed, the offsets are locked in place, and changes to the schedule must be done in the Production Scheduling module.</a:t>
            </a:r>
          </a:p>
          <a:p>
            <a:endParaRPr lang="en-US" sz="1600" dirty="0" smtClean="0">
              <a:solidFill>
                <a:schemeClr val="tx1"/>
              </a:solidFill>
            </a:endParaRPr>
          </a:p>
          <a:p>
            <a:r>
              <a:rPr lang="en-US" sz="1600" dirty="0" smtClean="0">
                <a:solidFill>
                  <a:schemeClr val="tx1"/>
                </a:solidFill>
              </a:rPr>
              <a:t>Moving a MO will cause the remainder of the order to be rescheduled.  If a work order is moved forward, the activities ahead of it will be rescheduled.  If a work order is moved back, the previous activities will be rescheduled.</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Production Scheduling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228600" y="1143000"/>
            <a:ext cx="8763000" cy="1815882"/>
          </a:xfrm>
          <a:prstGeom prst="rect">
            <a:avLst/>
          </a:prstGeom>
          <a:noFill/>
        </p:spPr>
        <p:txBody>
          <a:bodyPr wrap="square" rtlCol="0">
            <a:spAutoFit/>
          </a:bodyPr>
          <a:lstStyle/>
          <a:p>
            <a:r>
              <a:rPr lang="en-US" sz="1400" dirty="0" smtClean="0">
                <a:solidFill>
                  <a:schemeClr val="tx1"/>
                </a:solidFill>
              </a:rPr>
              <a:t>The production schedule is viewed by activity center.  Select the activity center in Actions to view capacity requirements for each Activity center</a:t>
            </a:r>
          </a:p>
          <a:p>
            <a:endParaRPr lang="en-US" sz="1400" dirty="0" smtClean="0">
              <a:solidFill>
                <a:schemeClr val="tx1"/>
              </a:solidFill>
            </a:endParaRPr>
          </a:p>
          <a:p>
            <a:r>
              <a:rPr lang="en-US" sz="1400" dirty="0" smtClean="0">
                <a:solidFill>
                  <a:schemeClr val="tx1"/>
                </a:solidFill>
              </a:rPr>
              <a:t>Proposed orders can be viewed in the production schedule by selecting the action Show/Hide Proposed.  Proposed orders can not be scheduled but used as reference to see potential scheduling conflicts</a:t>
            </a:r>
          </a:p>
          <a:p>
            <a:endParaRPr lang="en-US" sz="1400" dirty="0" smtClean="0">
              <a:solidFill>
                <a:schemeClr val="tx1"/>
              </a:solidFill>
            </a:endParaRPr>
          </a:p>
          <a:p>
            <a:r>
              <a:rPr lang="en-US" sz="1400" dirty="0" smtClean="0">
                <a:solidFill>
                  <a:schemeClr val="tx1"/>
                </a:solidFill>
              </a:rPr>
              <a:t>The default date range is 1 Month.  To change the date range, select the action Change Date Range and select a different date range.  Different date ranges can be used to see either larger or smaller schedules.</a:t>
            </a:r>
          </a:p>
        </p:txBody>
      </p:sp>
      <p:pic>
        <p:nvPicPr>
          <p:cNvPr id="3074" name="Picture 2"/>
          <p:cNvPicPr>
            <a:picLocks noChangeAspect="1" noChangeArrowheads="1"/>
          </p:cNvPicPr>
          <p:nvPr/>
        </p:nvPicPr>
        <p:blipFill>
          <a:blip r:embed="rId2"/>
          <a:srcRect t="15504" b="31783"/>
          <a:stretch>
            <a:fillRect/>
          </a:stretch>
        </p:blipFill>
        <p:spPr bwMode="auto">
          <a:xfrm>
            <a:off x="762000" y="3352800"/>
            <a:ext cx="7924800" cy="25260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81800" cy="609600"/>
          </a:xfrm>
        </p:spPr>
        <p:txBody>
          <a:bodyPr/>
          <a:lstStyle/>
          <a:p>
            <a:r>
              <a:rPr lang="en-US" dirty="0" smtClean="0">
                <a:solidFill>
                  <a:schemeClr val="bg1"/>
                </a:solidFill>
              </a:rPr>
              <a:t>Labor Reporting</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8" name="TextBox 7"/>
          <p:cNvSpPr txBox="1"/>
          <p:nvPr/>
        </p:nvSpPr>
        <p:spPr>
          <a:xfrm>
            <a:off x="609600" y="1371600"/>
            <a:ext cx="8001000" cy="3785652"/>
          </a:xfrm>
          <a:prstGeom prst="rect">
            <a:avLst/>
          </a:prstGeom>
          <a:noFill/>
        </p:spPr>
        <p:txBody>
          <a:bodyPr wrap="square" rtlCol="0">
            <a:spAutoFit/>
          </a:bodyPr>
          <a:lstStyle/>
          <a:p>
            <a:r>
              <a:rPr lang="en-US" sz="2000" dirty="0" smtClean="0">
                <a:solidFill>
                  <a:schemeClr val="tx1"/>
                </a:solidFill>
              </a:rPr>
              <a:t>Labor can be recovered using a standard labor value or actual value.  Standard labor is added to an item during the finish process of a manufacturing order</a:t>
            </a:r>
          </a:p>
          <a:p>
            <a:endParaRPr lang="en-US" sz="2000" dirty="0" smtClean="0">
              <a:solidFill>
                <a:schemeClr val="tx1"/>
              </a:solidFill>
            </a:endParaRPr>
          </a:p>
          <a:p>
            <a:r>
              <a:rPr lang="en-US" sz="2000" dirty="0" smtClean="0">
                <a:solidFill>
                  <a:schemeClr val="tx1"/>
                </a:solidFill>
              </a:rPr>
              <a:t>A direct labor value can be added to a Manufacturing Order using the Add Cost action in the Manufacturing Orders</a:t>
            </a:r>
          </a:p>
          <a:p>
            <a:endParaRPr lang="en-US" sz="2000" dirty="0" smtClean="0">
              <a:solidFill>
                <a:schemeClr val="tx1"/>
              </a:solidFill>
            </a:endParaRPr>
          </a:p>
          <a:p>
            <a:r>
              <a:rPr lang="en-US" sz="2000" dirty="0" smtClean="0">
                <a:solidFill>
                  <a:schemeClr val="tx1"/>
                </a:solidFill>
              </a:rPr>
              <a:t>The Time Sheets module can be used to track time against a Manufacturing Order, Job or GL account.</a:t>
            </a:r>
          </a:p>
          <a:p>
            <a:endParaRPr lang="en-US" sz="2000" dirty="0" smtClean="0">
              <a:solidFill>
                <a:schemeClr val="tx1"/>
              </a:solidFill>
            </a:endParaRPr>
          </a:p>
          <a:p>
            <a:r>
              <a:rPr lang="en-US" sz="2000" dirty="0" smtClean="0">
                <a:solidFill>
                  <a:schemeClr val="tx1"/>
                </a:solidFill>
              </a:rPr>
              <a:t>The Labor Recordings module can be used to track real time labor against a Job or Manufacturing Order</a:t>
            </a:r>
            <a:endParaRPr lang="en-US" sz="2000"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ide master-010108">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6699CC"/>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6699CC"/>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0CF66F8683664EBC30A26B5DBFADD3" ma:contentTypeVersion="4" ma:contentTypeDescription="Create a new document." ma:contentTypeScope="" ma:versionID="c7097fc2891ede284ce2fd91d500eeb9">
  <xsd:schema xmlns:xsd="http://www.w3.org/2001/XMLSchema" xmlns:xs="http://www.w3.org/2001/XMLSchema" xmlns:p="http://schemas.microsoft.com/office/2006/metadata/properties" xmlns:ns2="a47e549a-171b-4300-96e2-e3fe1b4e2ae0" xmlns:ns3="62403354-edc9-4047-bdd7-163a08f6bb95" targetNamespace="http://schemas.microsoft.com/office/2006/metadata/properties" ma:root="true" ma:fieldsID="b5ec64bf9832b34fd9f535a89207fee2" ns2:_="" ns3:_="">
    <xsd:import namespace="a47e549a-171b-4300-96e2-e3fe1b4e2ae0"/>
    <xsd:import namespace="62403354-edc9-4047-bdd7-163a08f6bb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e549a-171b-4300-96e2-e3fe1b4e2ae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403354-edc9-4047-bdd7-163a08f6bb9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3632F1-5C60-4EFA-B9DA-C58CADF1C43E}"/>
</file>

<file path=customXml/itemProps2.xml><?xml version="1.0" encoding="utf-8"?>
<ds:datastoreItem xmlns:ds="http://schemas.openxmlformats.org/officeDocument/2006/customXml" ds:itemID="{CFE4565B-6BF8-4992-AB6A-4BCA30B2698B}"/>
</file>

<file path=customXml/itemProps3.xml><?xml version="1.0" encoding="utf-8"?>
<ds:datastoreItem xmlns:ds="http://schemas.openxmlformats.org/officeDocument/2006/customXml" ds:itemID="{7FE49B64-CC17-4165-AD88-99F9F4DFFBA2}"/>
</file>

<file path=docProps/app.xml><?xml version="1.0" encoding="utf-8"?>
<Properties xmlns="http://schemas.openxmlformats.org/officeDocument/2006/extended-properties" xmlns:vt="http://schemas.openxmlformats.org/officeDocument/2006/docPropsVTypes">
  <Template>slide master-010108</Template>
  <TotalTime>309</TotalTime>
  <Words>37665</Words>
  <Application>Microsoft Office PowerPoint</Application>
  <PresentationFormat>On-screen Show (4:3)</PresentationFormat>
  <Paragraphs>3828</Paragraphs>
  <Slides>496</Slides>
  <Notes>18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496</vt:i4>
      </vt:variant>
    </vt:vector>
  </HeadingPairs>
  <TitlesOfParts>
    <vt:vector size="499" baseType="lpstr">
      <vt:lpstr>slide master-010108</vt:lpstr>
      <vt:lpstr>Office Theme</vt:lpstr>
      <vt:lpstr>Worksheet</vt:lpstr>
      <vt:lpstr> </vt:lpstr>
      <vt:lpstr> </vt:lpstr>
      <vt:lpstr>Inventory Transactions</vt:lpstr>
      <vt:lpstr>Inventory Review</vt:lpstr>
      <vt:lpstr>Inventory Review</vt:lpstr>
      <vt:lpstr>Inventory Review</vt:lpstr>
      <vt:lpstr>Inventory Review</vt:lpstr>
      <vt:lpstr>Inventory Review</vt:lpstr>
      <vt:lpstr>Inventory Review</vt:lpstr>
      <vt:lpstr>Inventory Review</vt:lpstr>
      <vt:lpstr>Inventory Review</vt:lpstr>
      <vt:lpstr>Inventory Review</vt:lpstr>
      <vt:lpstr>Inventory Review</vt:lpstr>
      <vt:lpstr>Inventory Review</vt:lpstr>
      <vt:lpstr>Inventory Review</vt:lpstr>
      <vt:lpstr>Inventory Review Actions</vt:lpstr>
      <vt:lpstr>Inventory Trace</vt:lpstr>
      <vt:lpstr>Inventory Trace</vt:lpstr>
      <vt:lpstr>Inventory Trace</vt:lpstr>
      <vt:lpstr>Inventory Trace</vt:lpstr>
      <vt:lpstr>Product Training Stock Counting </vt:lpstr>
      <vt:lpstr>Inventory</vt:lpstr>
      <vt:lpstr>Inventory</vt:lpstr>
      <vt:lpstr>Inventory – ABC Classifications</vt:lpstr>
      <vt:lpstr>Cycle Counting</vt:lpstr>
      <vt:lpstr>Cycle Counting &amp; ABC Parts</vt:lpstr>
      <vt:lpstr>Cycle Counting &amp; ABC Parts</vt:lpstr>
      <vt:lpstr>Defining Classes</vt:lpstr>
      <vt:lpstr>Inventory Class by Rank</vt:lpstr>
      <vt:lpstr>Inventory Class by Individual Percentage</vt:lpstr>
      <vt:lpstr>Inventory Class by Total Usage</vt:lpstr>
      <vt:lpstr>Slide 32</vt:lpstr>
      <vt:lpstr>Setting Inventory Item Class Criteria</vt:lpstr>
      <vt:lpstr>Modifying Item Class Criteria and Intervals</vt:lpstr>
      <vt:lpstr>Inventory Classification - Applying</vt:lpstr>
      <vt:lpstr>Inventory Classification - Applying</vt:lpstr>
      <vt:lpstr>Cycle Counts – Reset Stock Quantities</vt:lpstr>
      <vt:lpstr>Cycle Counting – Due Products</vt:lpstr>
      <vt:lpstr>Cycle Counting – Exporting to Excel</vt:lpstr>
      <vt:lpstr>Cycle Counting – Exporting to Excel</vt:lpstr>
      <vt:lpstr>Cycle Counting – Exporting to Excel</vt:lpstr>
      <vt:lpstr>Cycle Counting – Adjusting the Inventory</vt:lpstr>
      <vt:lpstr>Cycle Counting – Adjusting the Inventory</vt:lpstr>
      <vt:lpstr>Physical Inventory</vt:lpstr>
      <vt:lpstr> </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Manufacturing Orders</vt:lpstr>
      <vt:lpstr> </vt:lpstr>
      <vt:lpstr>Definitions</vt:lpstr>
      <vt:lpstr>Manufacturing System Goals</vt:lpstr>
      <vt:lpstr>Supply and Demand</vt:lpstr>
      <vt:lpstr>Deriving Demand Requirements</vt:lpstr>
      <vt:lpstr>Traditional &amp; Lean Defined</vt:lpstr>
      <vt:lpstr>Kanban</vt:lpstr>
      <vt:lpstr>Supermarket</vt:lpstr>
      <vt:lpstr>Reorder Points</vt:lpstr>
      <vt:lpstr>MRP</vt:lpstr>
      <vt:lpstr>MRP</vt:lpstr>
      <vt:lpstr>MRP Calculations</vt:lpstr>
      <vt:lpstr>MRP Calculations</vt:lpstr>
      <vt:lpstr>MRP Demand</vt:lpstr>
      <vt:lpstr>MRP Demand</vt:lpstr>
      <vt:lpstr>MRP Demand</vt:lpstr>
      <vt:lpstr>MRP Demand</vt:lpstr>
      <vt:lpstr>Executing the MRP Plan</vt:lpstr>
      <vt:lpstr>Executing the MRP Plan</vt:lpstr>
      <vt:lpstr>Executing the MRP Plan</vt:lpstr>
      <vt:lpstr>Executing the MRP Plan</vt:lpstr>
      <vt:lpstr>Executing the MRP Plan</vt:lpstr>
      <vt:lpstr>Executing the MRP Plan</vt:lpstr>
      <vt:lpstr>Executing the MRP Plan</vt:lpstr>
      <vt:lpstr>Other MRP Options</vt:lpstr>
      <vt:lpstr>Other MRP Options</vt:lpstr>
      <vt:lpstr>Production Scheduling</vt:lpstr>
      <vt:lpstr>Production Scheduling</vt:lpstr>
      <vt:lpstr>Production Scheduling</vt:lpstr>
      <vt:lpstr>Production Scheduling</vt:lpstr>
      <vt:lpstr>Labor Reporting</vt:lpstr>
      <vt:lpstr>Labor Reporting</vt:lpstr>
      <vt:lpstr>Labor Reporting</vt:lpstr>
      <vt:lpstr>Labor Reporting</vt:lpstr>
      <vt:lpstr>Labor Reporting</vt:lpstr>
      <vt:lpstr>Labor Reporting</vt:lpstr>
      <vt:lpstr>Labor Reporting</vt:lpstr>
      <vt:lpstr>WIP Tracking</vt:lpstr>
      <vt:lpstr>WIP Tracking</vt:lpstr>
      <vt:lpstr>WIP Tracking</vt:lpstr>
      <vt:lpstr>WIP Tracking</vt:lpstr>
      <vt:lpstr>Shipping Serial Numbers</vt:lpstr>
      <vt:lpstr>More on Serial Numbers</vt:lpstr>
      <vt:lpstr>Kanban Controlled Items</vt:lpstr>
      <vt:lpstr>Kanban Controlled Items</vt:lpstr>
      <vt:lpstr>Kanban Controlled Items</vt:lpstr>
      <vt:lpstr>Kanban Controlled Items</vt:lpstr>
      <vt:lpstr>Kanban Controlled Items</vt:lpstr>
      <vt:lpstr>Kanban Controlled Items</vt:lpstr>
      <vt:lpstr>Kanban Controlled Items</vt:lpstr>
      <vt:lpstr>Kanban Controlled Items</vt:lpstr>
      <vt:lpstr>Backflushing Defined</vt:lpstr>
      <vt:lpstr>Backflushing Results</vt:lpstr>
      <vt:lpstr>Master Scheduling</vt:lpstr>
      <vt:lpstr>Cascading MOs</vt:lpstr>
      <vt:lpstr>Cascading MOs</vt:lpstr>
      <vt:lpstr> </vt:lpstr>
      <vt:lpstr>Kanban Purchasing</vt:lpstr>
      <vt:lpstr>Kanban Purchasing</vt:lpstr>
      <vt:lpstr>Kanban Purchasing</vt:lpstr>
      <vt:lpstr>Kanban Purchasing</vt:lpstr>
      <vt:lpstr>Kanban Purchasing</vt:lpstr>
      <vt:lpstr>Kanban Purchasing</vt:lpstr>
      <vt:lpstr>Kanban Purchasing</vt:lpstr>
      <vt:lpstr>Kanban Purchasing</vt:lpstr>
      <vt:lpstr>Kanban Purchasing</vt:lpstr>
      <vt:lpstr>Kanban Purchasing</vt:lpstr>
      <vt:lpstr>Kanban Purchasing</vt:lpstr>
      <vt:lpstr> </vt:lpstr>
      <vt:lpstr>Consignment</vt:lpstr>
      <vt:lpstr>Consignment</vt:lpstr>
      <vt:lpstr>Consignment - Sales</vt:lpstr>
      <vt:lpstr>Consignment - Sales</vt:lpstr>
      <vt:lpstr>Consignment - Sales</vt:lpstr>
      <vt:lpstr>Consignment - Sales</vt:lpstr>
      <vt:lpstr>Consignment - Sales</vt:lpstr>
      <vt:lpstr>Consignment - Sales</vt:lpstr>
      <vt:lpstr>Consignment</vt:lpstr>
      <vt:lpstr>Consignment - Purchasing</vt:lpstr>
      <vt:lpstr>Consignment - Purchasing</vt:lpstr>
      <vt:lpstr> </vt:lpstr>
      <vt:lpstr>Sales Invoices</vt:lpstr>
      <vt:lpstr>Sales Invoices</vt:lpstr>
      <vt:lpstr>Sales Invoices</vt:lpstr>
      <vt:lpstr>Sales Invoice Header</vt:lpstr>
      <vt:lpstr>Sales Invoice Header</vt:lpstr>
      <vt:lpstr>Sales Invoice Header</vt:lpstr>
      <vt:lpstr>Sales Invoice Header</vt:lpstr>
      <vt:lpstr>Sales Invoice Header</vt:lpstr>
      <vt:lpstr>Sales Invoice Header</vt:lpstr>
      <vt:lpstr>Sales Invoice Header</vt:lpstr>
      <vt:lpstr>Sales Invoice Header</vt:lpstr>
      <vt:lpstr>Sales Invoice Header</vt:lpstr>
      <vt:lpstr>Sales Invoice Items</vt:lpstr>
      <vt:lpstr>Sales Invoice Items</vt:lpstr>
      <vt:lpstr>Sales Invoice Items</vt:lpstr>
      <vt:lpstr>Sales Invoice Items</vt:lpstr>
      <vt:lpstr>Sales Invoice Items</vt:lpstr>
      <vt:lpstr>Sales Invoice Items</vt:lpstr>
      <vt:lpstr>Sales Invoice Items</vt:lpstr>
      <vt:lpstr>Sales Invoice Items</vt:lpstr>
      <vt:lpstr>Sales Invoice Items</vt:lpstr>
      <vt:lpstr>Sales Invoice Actions</vt:lpstr>
      <vt:lpstr>Sales Invoice Actions</vt:lpstr>
      <vt:lpstr>Sales Invoice Actions</vt:lpstr>
      <vt:lpstr>Sales Invoice Actions</vt:lpstr>
      <vt:lpstr>Sales Invoice Header</vt:lpstr>
      <vt:lpstr>Sales Invoice Header</vt:lpstr>
      <vt:lpstr>Progress Payments</vt:lpstr>
      <vt:lpstr>Progress Payments</vt:lpstr>
      <vt:lpstr>Progress Payments</vt:lpstr>
      <vt:lpstr>Progress Payments</vt:lpstr>
      <vt:lpstr>Progress Payments</vt:lpstr>
      <vt:lpstr> </vt:lpstr>
      <vt:lpstr>Customer Review</vt:lpstr>
      <vt:lpstr>Customer Review</vt:lpstr>
      <vt:lpstr>Customer Review</vt:lpstr>
      <vt:lpstr>Customer Review</vt:lpstr>
      <vt:lpstr>Customer Review</vt:lpstr>
      <vt:lpstr>Customer Review</vt:lpstr>
      <vt:lpstr>Customer Review</vt:lpstr>
      <vt:lpstr>Customer Review</vt:lpstr>
      <vt:lpstr>Customer Review</vt:lpstr>
      <vt:lpstr>Customer Review</vt:lpstr>
      <vt:lpstr>Customer Review</vt:lpstr>
      <vt:lpstr>Customer Review</vt:lpstr>
      <vt:lpstr>Customer Review</vt:lpstr>
      <vt:lpstr> </vt:lpstr>
      <vt:lpstr>Purchase Invoices</vt:lpstr>
      <vt:lpstr>Purchase Invoices</vt:lpstr>
      <vt:lpstr>Purchase Invoice Header</vt:lpstr>
      <vt:lpstr>Purchase Invoice Header</vt:lpstr>
      <vt:lpstr>Purchase Invoice Header</vt:lpstr>
      <vt:lpstr>Purchase Invoice Header</vt:lpstr>
      <vt:lpstr>Purchase Invoice Header</vt:lpstr>
      <vt:lpstr>Purchase Invoice Header</vt:lpstr>
      <vt:lpstr>Purchase Invoice Header</vt:lpstr>
      <vt:lpstr>Purchase Invoice Header</vt:lpstr>
      <vt:lpstr>Purchase Invoice Header</vt:lpstr>
      <vt:lpstr>Purchase Invoice Items</vt:lpstr>
      <vt:lpstr>Purchase Invoice Items</vt:lpstr>
      <vt:lpstr>Purchase Invoice Items</vt:lpstr>
      <vt:lpstr>Purchase Invoice Items</vt:lpstr>
      <vt:lpstr>Purchase Invoice Items</vt:lpstr>
      <vt:lpstr>Purchase Invoice Items</vt:lpstr>
      <vt:lpstr>Purchase Invoice Items</vt:lpstr>
      <vt:lpstr>Purchase Invoice Actions</vt:lpstr>
      <vt:lpstr>Purchase Invoice Header</vt:lpstr>
      <vt:lpstr>Purchase Invoice Header</vt:lpstr>
      <vt:lpstr>Purchase Invoice Header</vt:lpstr>
      <vt:lpstr>Purchase Invoice Header</vt:lpstr>
      <vt:lpstr>Purchase Invoice Header</vt:lpstr>
      <vt:lpstr> </vt:lpstr>
      <vt:lpstr>Supplier Review</vt:lpstr>
      <vt:lpstr>Supplier Review</vt:lpstr>
      <vt:lpstr>Supplier Review</vt:lpstr>
      <vt:lpstr>Supplier Review</vt:lpstr>
      <vt:lpstr>Supplier Review</vt:lpstr>
      <vt:lpstr>Supplier Review</vt:lpstr>
      <vt:lpstr>Supplier Review</vt:lpstr>
      <vt:lpstr>Supplier Review</vt:lpstr>
      <vt:lpstr>Supplier Review</vt:lpstr>
      <vt:lpstr>Supplier Review</vt:lpstr>
      <vt:lpstr> </vt:lpstr>
      <vt:lpstr>Cash</vt:lpstr>
      <vt:lpstr>Cash</vt:lpstr>
      <vt:lpstr>Cash</vt:lpstr>
      <vt:lpstr>Cash Receipts Header</vt:lpstr>
      <vt:lpstr>Cash Receipts Header</vt:lpstr>
      <vt:lpstr>Cash Receipts Header</vt:lpstr>
      <vt:lpstr>Cash Receipts Header</vt:lpstr>
      <vt:lpstr>Cash Receipts Items</vt:lpstr>
      <vt:lpstr>Cash Receipts Items</vt:lpstr>
      <vt:lpstr>Cash Receipts Items</vt:lpstr>
      <vt:lpstr>Cash Receipts Items</vt:lpstr>
      <vt:lpstr>Cash Receipts Items</vt:lpstr>
      <vt:lpstr>Cash Receipts Items</vt:lpstr>
      <vt:lpstr>Cash Receipts Items</vt:lpstr>
      <vt:lpstr>Cash Receipts Items</vt:lpstr>
      <vt:lpstr>Cash Receipts Items</vt:lpstr>
      <vt:lpstr>Cash Receipts Actions</vt:lpstr>
      <vt:lpstr>Cash Receipts Actions</vt:lpstr>
      <vt:lpstr>Cash</vt:lpstr>
      <vt:lpstr>Cash GL Header</vt:lpstr>
      <vt:lpstr>Cash GL Header</vt:lpstr>
      <vt:lpstr>Cash GL Header</vt:lpstr>
      <vt:lpstr>Cash GL Header</vt:lpstr>
      <vt:lpstr>Cash GL Header</vt:lpstr>
      <vt:lpstr>Cash GL Header</vt:lpstr>
      <vt:lpstr>Cash GL Items</vt:lpstr>
      <vt:lpstr>Cash GL Items</vt:lpstr>
      <vt:lpstr>Cash GL Actions</vt:lpstr>
      <vt:lpstr>Cash</vt:lpstr>
      <vt:lpstr>Cash Payments Header</vt:lpstr>
      <vt:lpstr>Cash Payments Header</vt:lpstr>
      <vt:lpstr>Cash Payments Header</vt:lpstr>
      <vt:lpstr>Cash Payments Items</vt:lpstr>
      <vt:lpstr>Cash Payments Items</vt:lpstr>
      <vt:lpstr>Cash Payments Items</vt:lpstr>
      <vt:lpstr>Cash Payments Items</vt:lpstr>
      <vt:lpstr>Cash Payments Items</vt:lpstr>
      <vt:lpstr>Cash Payments Items</vt:lpstr>
      <vt:lpstr>Cash Payments Actions</vt:lpstr>
      <vt:lpstr>Cash Payments Actions</vt:lpstr>
      <vt:lpstr>Payment Runs Header</vt:lpstr>
      <vt:lpstr>Payment Runs Header</vt:lpstr>
      <vt:lpstr>Payment Runs  Header</vt:lpstr>
      <vt:lpstr>Payment Runs  Header</vt:lpstr>
      <vt:lpstr>Payment Runs Items</vt:lpstr>
      <vt:lpstr>Payment Runs Items</vt:lpstr>
      <vt:lpstr>Payment Runs Actions</vt:lpstr>
      <vt:lpstr>Payment Runs Actions</vt:lpstr>
      <vt:lpstr>Payment Runs Actions</vt:lpstr>
      <vt:lpstr>Payment Runs Actions</vt:lpstr>
      <vt:lpstr>Cash Management</vt:lpstr>
      <vt:lpstr>Bank Review Header</vt:lpstr>
      <vt:lpstr>Bank Review  Header</vt:lpstr>
      <vt:lpstr>Bank Review Actions</vt:lpstr>
      <vt:lpstr>Bank Review Actions</vt:lpstr>
      <vt:lpstr>Bank Review Actions</vt:lpstr>
      <vt:lpstr>Bank Review Actions</vt:lpstr>
      <vt:lpstr>Bank Review Actions</vt:lpstr>
      <vt:lpstr>Bank Review Actions</vt:lpstr>
      <vt:lpstr>Bank Review Actions</vt:lpstr>
      <vt:lpstr> </vt:lpstr>
      <vt:lpstr>RMA</vt:lpstr>
      <vt:lpstr>RMA Header</vt:lpstr>
      <vt:lpstr>RMA Header</vt:lpstr>
      <vt:lpstr>RMA Header</vt:lpstr>
      <vt:lpstr>RMA Items</vt:lpstr>
      <vt:lpstr>RMA Items</vt:lpstr>
      <vt:lpstr>RMA Items</vt:lpstr>
      <vt:lpstr>RMA Items</vt:lpstr>
      <vt:lpstr>RMA Items</vt:lpstr>
      <vt:lpstr>RMA Items</vt:lpstr>
      <vt:lpstr>RMA Items</vt:lpstr>
      <vt:lpstr>RMA Items</vt:lpstr>
      <vt:lpstr>RMA Actions</vt:lpstr>
      <vt:lpstr>RMA Actions</vt:lpstr>
      <vt:lpstr>RMA Actions</vt:lpstr>
      <vt:lpstr>RMA Processing</vt:lpstr>
      <vt:lpstr>RMA Processing</vt:lpstr>
      <vt:lpstr>RMA Processing</vt:lpstr>
      <vt:lpstr>RMA Processing</vt:lpstr>
      <vt:lpstr>RMA Processing</vt:lpstr>
      <vt:lpstr>RMA Processing</vt:lpstr>
      <vt:lpstr>RMA Processing</vt:lpstr>
      <vt:lpstr>RMA Processing</vt:lpstr>
      <vt:lpstr>RMA Processing</vt:lpstr>
      <vt:lpstr>RMA Processing</vt:lpstr>
      <vt:lpstr>RMA Processing</vt:lpstr>
      <vt:lpstr>RMA Processing</vt:lpstr>
      <vt:lpstr> </vt:lpstr>
      <vt:lpstr>Slide 322</vt:lpstr>
      <vt:lpstr>Slide 323</vt:lpstr>
      <vt:lpstr>Slide 324</vt:lpstr>
      <vt:lpstr>Slide 325</vt:lpstr>
      <vt:lpstr>Slide 326</vt:lpstr>
      <vt:lpstr>Slide 327</vt:lpstr>
      <vt:lpstr>Slide 328</vt:lpstr>
      <vt:lpstr>Slide 329</vt:lpstr>
      <vt:lpstr>Slide 330</vt:lpstr>
      <vt:lpstr>Slide 331</vt:lpstr>
      <vt:lpstr>Slide 332</vt:lpstr>
      <vt:lpstr>Slide 333</vt:lpstr>
      <vt:lpstr>Slide 334</vt:lpstr>
      <vt:lpstr>Slide 335</vt:lpstr>
      <vt:lpstr>Slide 336</vt:lpstr>
      <vt:lpstr>Slide 337</vt:lpstr>
      <vt:lpstr>Slide 338</vt:lpstr>
      <vt:lpstr>Slide 339</vt:lpstr>
      <vt:lpstr>Slide 340</vt:lpstr>
      <vt:lpstr> Product Training Configurator</vt:lpstr>
      <vt:lpstr>Overview</vt:lpstr>
      <vt:lpstr>A Configured Product</vt:lpstr>
      <vt:lpstr>A Configured Product</vt:lpstr>
      <vt:lpstr>A Configured Product</vt:lpstr>
      <vt:lpstr>A Configured Product</vt:lpstr>
      <vt:lpstr>Option Item</vt:lpstr>
      <vt:lpstr>Option Item</vt:lpstr>
      <vt:lpstr>Option Item</vt:lpstr>
      <vt:lpstr>Option Item</vt:lpstr>
      <vt:lpstr>Components</vt:lpstr>
      <vt:lpstr>Components</vt:lpstr>
      <vt:lpstr>Sales Order</vt:lpstr>
      <vt:lpstr>Sales Order</vt:lpstr>
      <vt:lpstr>Sales Order</vt:lpstr>
      <vt:lpstr>Sales Order</vt:lpstr>
      <vt:lpstr>Option Settings</vt:lpstr>
      <vt:lpstr> </vt:lpstr>
      <vt:lpstr>Jobs</vt:lpstr>
      <vt:lpstr>Job Header</vt:lpstr>
      <vt:lpstr>Job Header</vt:lpstr>
      <vt:lpstr>Job Header</vt:lpstr>
      <vt:lpstr>Job Items</vt:lpstr>
      <vt:lpstr>Job Items</vt:lpstr>
      <vt:lpstr>Job Items</vt:lpstr>
      <vt:lpstr>Job Items</vt:lpstr>
      <vt:lpstr>Job Items</vt:lpstr>
      <vt:lpstr>Job Items</vt:lpstr>
      <vt:lpstr>Job Items</vt:lpstr>
      <vt:lpstr>Job Items</vt:lpstr>
      <vt:lpstr>Estimated Items</vt:lpstr>
      <vt:lpstr>Estimated Items</vt:lpstr>
      <vt:lpstr>Confirmed Items</vt:lpstr>
      <vt:lpstr>Confirmed Items</vt:lpstr>
      <vt:lpstr>Confirmed Items</vt:lpstr>
      <vt:lpstr>Jobs Actions</vt:lpstr>
      <vt:lpstr>Jobs Actions</vt:lpstr>
      <vt:lpstr>Jobs Actions</vt:lpstr>
      <vt:lpstr>Jobs Actions</vt:lpstr>
      <vt:lpstr>Jobs Actions</vt:lpstr>
      <vt:lpstr>Jobs Actions</vt:lpstr>
      <vt:lpstr>Jobs Actions</vt:lpstr>
      <vt:lpstr>Jobs Actions</vt:lpstr>
      <vt:lpstr>Jobs Actions</vt:lpstr>
      <vt:lpstr> </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Commissions</vt:lpstr>
      <vt:lpstr> </vt:lpstr>
      <vt:lpstr>CRM</vt:lpstr>
      <vt:lpstr>CRM Flowchart</vt:lpstr>
      <vt:lpstr>CRM Standing Data</vt:lpstr>
      <vt:lpstr>CRM Standing Data</vt:lpstr>
      <vt:lpstr>CRM Standing Data</vt:lpstr>
      <vt:lpstr>CRM Standing Data</vt:lpstr>
      <vt:lpstr>CRM Standing Data</vt:lpstr>
      <vt:lpstr>CRM Standing Data</vt:lpstr>
      <vt:lpstr>CRM Standing Data</vt:lpstr>
      <vt:lpstr>CRM Standing Data</vt:lpstr>
      <vt:lpstr>CRM Standing Data</vt:lpstr>
      <vt:lpstr>CRM Standing Data</vt:lpstr>
      <vt:lpstr>CRM Events</vt:lpstr>
      <vt:lpstr>CRM Events</vt:lpstr>
      <vt:lpstr>CRM Events</vt:lpstr>
      <vt:lpstr>CRM Conversation Templates</vt:lpstr>
      <vt:lpstr>CRM Conversation Templates</vt:lpstr>
      <vt:lpstr>CRM Conversation Templates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Actions</vt:lpstr>
      <vt:lpstr>CRM Overview</vt:lpstr>
      <vt:lpstr>CRM Campaigns</vt:lpstr>
      <vt:lpstr>CRM Campaigns</vt:lpstr>
      <vt:lpstr>CRM Campaigns</vt:lpstr>
      <vt:lpstr>CRM Campaigns</vt:lpstr>
      <vt:lpstr>CRM Projects</vt:lpstr>
      <vt:lpstr>CRM Projects</vt:lpstr>
      <vt:lpstr>CRM Projects</vt:lpstr>
      <vt:lpstr>CRM Projects</vt:lpstr>
      <vt:lpstr>CRM Projects</vt:lpstr>
      <vt:lpstr>CRM Projects</vt:lpstr>
      <vt:lpstr>CRM Projects</vt:lpstr>
      <vt:lpstr>CRM Projects</vt:lpstr>
      <vt:lpstr>CRM Projects</vt:lpstr>
      <vt:lpstr>CRM Projects</vt:lpstr>
      <vt:lpstr>CRM Projects</vt:lpstr>
      <vt:lpstr>CRM Projects</vt:lpstr>
      <vt:lpstr>CRM Projects</vt:lpstr>
      <vt:lpstr>CRM Projects</vt:lpstr>
      <vt:lpstr>CRM Projects</vt:lpstr>
      <vt:lpstr>CRM Contacts</vt:lpstr>
      <vt:lpstr>CRM Contacts</vt:lpstr>
      <vt:lpstr>CRM Contacts</vt:lpstr>
      <vt:lpstr>CRM Contacts</vt:lpstr>
      <vt:lpstr>CRM Contacts</vt:lpstr>
      <vt:lpstr>CRM Contacts Actions</vt:lpstr>
      <vt:lpstr>CRM Contacts Actions</vt:lpstr>
      <vt:lpstr>CRM Contacts Actions</vt:lpstr>
      <vt:lpstr>CRM Contacts Actions</vt:lpstr>
      <vt:lpstr>CRM Companies</vt:lpstr>
      <vt:lpstr>CRM Companies</vt:lpstr>
      <vt:lpstr>CRM Companies</vt:lpstr>
      <vt:lpstr>CRM Contacts</vt:lpstr>
      <vt:lpstr>CRM Companies</vt:lpstr>
      <vt:lpstr>CRM Companies</vt:lpstr>
      <vt:lpstr>CRM Companies</vt:lpstr>
      <vt:lpstr>CRM Companies</vt:lpstr>
      <vt:lpstr>CRM Companies</vt:lpstr>
      <vt:lpstr>CRM Companies</vt:lpstr>
      <vt:lpstr>CRM Companies</vt:lpstr>
      <vt:lpstr>CRM Companies</vt:lpstr>
      <vt:lpstr>CRM Companies</vt:lpstr>
      <vt:lpstr>CRM Companies</vt:lpstr>
      <vt:lpstr>CRM Companies Actions</vt:lpstr>
      <vt:lpstr>CRM Support Cases</vt:lpstr>
      <vt:lpstr>CRM Support Cases</vt:lpstr>
      <vt:lpstr>CRM Support Cases</vt:lpstr>
      <vt:lpstr>CRM Support Cases</vt:lpstr>
      <vt:lpstr>CRM Support Cases</vt:lpstr>
      <vt:lpstr>CRM Support Cases</vt:lpstr>
      <vt:lpstr>CRM Support Cases</vt:lpstr>
      <vt:lpstr>CRM Summary</vt:lpstr>
      <vt:lpstr>CRM Summary</vt:lpstr>
      <vt:lpstr>CRM Summary</vt:lpstr>
      <vt:lpstr>CRM Summary</vt:lpstr>
      <vt:lpstr>CRM Summary</vt:lpstr>
    </vt:vector>
  </TitlesOfParts>
  <Company>Sabino Creek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Jeff Leinwand</dc:creator>
  <cp:lastModifiedBy>Matthew DePiero</cp:lastModifiedBy>
  <cp:revision>32</cp:revision>
  <dcterms:created xsi:type="dcterms:W3CDTF">2008-03-04T20:08:03Z</dcterms:created>
  <dcterms:modified xsi:type="dcterms:W3CDTF">2008-09-06T20:19:55Z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0x0101006D0CF66F8683664EBC30A26B5DBFADD3</vt:lpwstr>
  </property>
</Properties>
</file>